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77" r:id="rId6"/>
    <p:sldId id="279" r:id="rId7"/>
    <p:sldId id="280" r:id="rId8"/>
    <p:sldId id="281" r:id="rId9"/>
    <p:sldId id="282" r:id="rId10"/>
    <p:sldId id="283" r:id="rId11"/>
    <p:sldId id="284" r:id="rId12"/>
    <p:sldId id="288" r:id="rId13"/>
    <p:sldId id="286" r:id="rId14"/>
    <p:sldId id="287" r:id="rId15"/>
    <p:sldId id="264" r:id="rId16"/>
    <p:sldId id="289" r:id="rId17"/>
    <p:sldId id="273"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74" d="100"/>
          <a:sy n="74" d="100"/>
        </p:scale>
        <p:origin x="26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107418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B6FD58-BDFE-43C5-8BB8-17F37F6CE4FB}"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393008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351609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1510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2240820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B6FD58-BDFE-43C5-8BB8-17F37F6CE4FB}" type="datetimeFigureOut">
              <a:rPr lang="en-US" smtClean="0"/>
              <a:t>11/8/2021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2443442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B6FD58-BDFE-43C5-8BB8-17F37F6CE4FB}" type="datetimeFigureOut">
              <a:rPr lang="en-US" smtClean="0"/>
              <a:t>11/8/2021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1887176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1011658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258570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76860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334416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B6FD58-BDFE-43C5-8BB8-17F37F6CE4FB}"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248598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B6FD58-BDFE-43C5-8BB8-17F37F6CE4FB}"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7831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222071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109671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4B6FD58-BDFE-43C5-8BB8-17F37F6CE4FB}" type="datetimeFigureOut">
              <a:rPr lang="en-US" smtClean="0"/>
              <a:t>11/8/2021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380197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B6FD58-BDFE-43C5-8BB8-17F37F6CE4FB}"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918D0-DA04-4893-B337-97FC7F3434DC}" type="slidenum">
              <a:rPr lang="en-US" smtClean="0"/>
              <a:t>‹#›</a:t>
            </a:fld>
            <a:endParaRPr lang="en-US"/>
          </a:p>
        </p:txBody>
      </p:sp>
    </p:spTree>
    <p:extLst>
      <p:ext uri="{BB962C8B-B14F-4D97-AF65-F5344CB8AC3E}">
        <p14:creationId xmlns:p14="http://schemas.microsoft.com/office/powerpoint/2010/main" val="123003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4B6FD58-BDFE-43C5-8BB8-17F37F6CE4FB}" type="datetimeFigureOut">
              <a:rPr lang="en-US" smtClean="0"/>
              <a:t>11/8/2021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7B918D0-DA04-4893-B337-97FC7F3434DC}" type="slidenum">
              <a:rPr lang="en-US" smtClean="0"/>
              <a:t>‹#›</a:t>
            </a:fld>
            <a:endParaRPr lang="en-US"/>
          </a:p>
        </p:txBody>
      </p:sp>
    </p:spTree>
    <p:extLst>
      <p:ext uri="{BB962C8B-B14F-4D97-AF65-F5344CB8AC3E}">
        <p14:creationId xmlns:p14="http://schemas.microsoft.com/office/powerpoint/2010/main" val="27628857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C9E9-602F-4268-8A07-D51696B842C2}"/>
              </a:ext>
            </a:extLst>
          </p:cNvPr>
          <p:cNvSpPr>
            <a:spLocks noGrp="1"/>
          </p:cNvSpPr>
          <p:nvPr>
            <p:ph type="ctrTitle"/>
          </p:nvPr>
        </p:nvSpPr>
        <p:spPr>
          <a:xfrm>
            <a:off x="1047378" y="988155"/>
            <a:ext cx="10433965" cy="3329581"/>
          </a:xfrm>
        </p:spPr>
        <p:txBody>
          <a:bodyPr/>
          <a:lstStyle/>
          <a:p>
            <a:r>
              <a:rPr lang="en-US" dirty="0" smtClean="0">
                <a:solidFill>
                  <a:schemeClr val="tx2">
                    <a:lumMod val="90000"/>
                  </a:schemeClr>
                </a:solidFill>
                <a:latin typeface="Times New Roman" panose="02020603050405020304" pitchFamily="18" charset="0"/>
                <a:cs typeface="Times New Roman" panose="02020603050405020304" pitchFamily="18" charset="0"/>
              </a:rPr>
              <a:t>Math 3003</a:t>
            </a:r>
            <a:r>
              <a:rPr lang="en-US" dirty="0">
                <a:solidFill>
                  <a:schemeClr val="tx2">
                    <a:lumMod val="90000"/>
                  </a:schemeClr>
                </a:solidFill>
                <a:latin typeface="Times New Roman" panose="02020603050405020304" pitchFamily="18" charset="0"/>
                <a:cs typeface="Times New Roman" panose="02020603050405020304" pitchFamily="18" charset="0"/>
              </a:rPr>
              <a:t/>
            </a:r>
            <a:br>
              <a:rPr lang="en-US" dirty="0">
                <a:solidFill>
                  <a:schemeClr val="tx2">
                    <a:lumMod val="90000"/>
                  </a:schemeClr>
                </a:solidFill>
                <a:latin typeface="Times New Roman" panose="02020603050405020304" pitchFamily="18" charset="0"/>
                <a:cs typeface="Times New Roman" panose="02020603050405020304" pitchFamily="18" charset="0"/>
              </a:rPr>
            </a:br>
            <a:r>
              <a:rPr lang="en-US" dirty="0">
                <a:solidFill>
                  <a:schemeClr val="tx2">
                    <a:lumMod val="90000"/>
                  </a:schemeClr>
                </a:solidFill>
                <a:latin typeface="Times New Roman" panose="02020603050405020304" pitchFamily="18" charset="0"/>
                <a:cs typeface="Times New Roman" panose="02020603050405020304" pitchFamily="18" charset="0"/>
              </a:rPr>
              <a:t>Article Presentation</a:t>
            </a:r>
          </a:p>
        </p:txBody>
      </p:sp>
      <p:sp>
        <p:nvSpPr>
          <p:cNvPr id="3" name="Subtitle 2">
            <a:extLst>
              <a:ext uri="{FF2B5EF4-FFF2-40B4-BE49-F238E27FC236}">
                <a16:creationId xmlns:a16="http://schemas.microsoft.com/office/drawing/2014/main" id="{1D147B59-C6EE-4A15-9E74-42A20143429B}"/>
              </a:ext>
            </a:extLst>
          </p:cNvPr>
          <p:cNvSpPr>
            <a:spLocks noGrp="1"/>
          </p:cNvSpPr>
          <p:nvPr>
            <p:ph type="subTitle" idx="1"/>
          </p:nvPr>
        </p:nvSpPr>
        <p:spPr>
          <a:xfrm>
            <a:off x="1154954" y="4381303"/>
            <a:ext cx="8761778" cy="530214"/>
          </a:xfrm>
        </p:spPr>
        <p:txBody>
          <a:bodyPr>
            <a:normAutofit/>
          </a:bodyPr>
          <a:lstStyle/>
          <a:p>
            <a:r>
              <a:rPr lang="en-US" dirty="0">
                <a:latin typeface="Times New Roman" panose="02020603050405020304" pitchFamily="18" charset="0"/>
                <a:cs typeface="Times New Roman" panose="02020603050405020304" pitchFamily="18" charset="0"/>
              </a:rPr>
              <a:t>Dr. Geoff F. Clement     </a:t>
            </a:r>
            <a:r>
              <a:rPr lang="en-US" dirty="0" smtClean="0">
                <a:latin typeface="Times New Roman" panose="02020603050405020304" pitchFamily="18" charset="0"/>
                <a:cs typeface="Times New Roman" panose="02020603050405020304" pitchFamily="18" charset="0"/>
              </a:rPr>
              <a:t>November 8, 2021</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8B0657F-ADAF-4C9A-AC22-299A31D6B0B0}"/>
              </a:ext>
            </a:extLst>
          </p:cNvPr>
          <p:cNvSpPr txBox="1"/>
          <p:nvPr/>
        </p:nvSpPr>
        <p:spPr>
          <a:xfrm>
            <a:off x="1154954" y="4911516"/>
            <a:ext cx="10052557"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Carpenter, T. P., </a:t>
            </a:r>
            <a:r>
              <a:rPr lang="en-US" sz="2400" dirty="0" err="1">
                <a:latin typeface="Times New Roman" panose="02020603050405020304" pitchFamily="18" charset="0"/>
                <a:cs typeface="Times New Roman" panose="02020603050405020304" pitchFamily="18" charset="0"/>
              </a:rPr>
              <a:t>Fennema</a:t>
            </a:r>
            <a:r>
              <a:rPr lang="en-US" sz="2400" dirty="0">
                <a:latin typeface="Times New Roman" panose="02020603050405020304" pitchFamily="18" charset="0"/>
                <a:cs typeface="Times New Roman" panose="02020603050405020304" pitchFamily="18" charset="0"/>
              </a:rPr>
              <a:t>, E., &amp; Franke, M. L. (1996). Cognitively guided instruction: A knowledge base for reform in primary mathematics instruction. </a:t>
            </a:r>
            <a:r>
              <a:rPr lang="en-US" sz="2400" i="1" dirty="0">
                <a:latin typeface="Times New Roman" panose="02020603050405020304" pitchFamily="18" charset="0"/>
                <a:cs typeface="Times New Roman" panose="02020603050405020304" pitchFamily="18" charset="0"/>
              </a:rPr>
              <a:t>The Elementary School Journal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97</a:t>
            </a:r>
            <a:r>
              <a:rPr lang="en-US" sz="2400" dirty="0">
                <a:latin typeface="Times New Roman" panose="02020603050405020304" pitchFamily="18" charset="0"/>
                <a:cs typeface="Times New Roman" panose="02020603050405020304" pitchFamily="18" charset="0"/>
              </a:rPr>
              <a:t>(1), 3-20.</a:t>
            </a:r>
          </a:p>
          <a:p>
            <a:endParaRPr lang="en-US" sz="2400" dirty="0"/>
          </a:p>
        </p:txBody>
      </p:sp>
    </p:spTree>
    <p:extLst>
      <p:ext uri="{BB962C8B-B14F-4D97-AF65-F5344CB8AC3E}">
        <p14:creationId xmlns:p14="http://schemas.microsoft.com/office/powerpoint/2010/main" val="388366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Children’s Strategies</a:t>
            </a:r>
          </a:p>
        </p:txBody>
      </p:sp>
      <p:sp>
        <p:nvSpPr>
          <p:cNvPr id="3" name="Content Placeholder 2">
            <a:extLst>
              <a:ext uri="{FF2B5EF4-FFF2-40B4-BE49-F238E27FC236}">
                <a16:creationId xmlns:a16="http://schemas.microsoft.com/office/drawing/2014/main" id="{79A3B8A6-722B-4BD4-B4A6-9B504889ACC4}"/>
              </a:ext>
            </a:extLst>
          </p:cNvPr>
          <p:cNvSpPr>
            <a:spLocks noGrp="1"/>
          </p:cNvSpPr>
          <p:nvPr>
            <p:ph idx="1"/>
          </p:nvPr>
        </p:nvSpPr>
        <p:spPr>
          <a:xfrm>
            <a:off x="1103312" y="2052918"/>
            <a:ext cx="10472803" cy="4220620"/>
          </a:xfrm>
        </p:spPr>
        <p:txBody>
          <a:bodyPr>
            <a:normAutofit/>
          </a:bodyPr>
          <a:lstStyle/>
          <a:p>
            <a:r>
              <a:rPr lang="en-US" sz="2800" dirty="0">
                <a:latin typeface="Times New Roman" panose="02020603050405020304" pitchFamily="18" charset="0"/>
                <a:cs typeface="Times New Roman" panose="02020603050405020304" pitchFamily="18" charset="0"/>
              </a:rPr>
              <a:t>Direct-modeling strategies are replaced initially by counting strategies, which are essentially abstractions of the direct-modeling strategies. For instance, counting on from the larger number in a problem requires at least some implicit knowledge of commutativity for addition.</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next level is derived solutions, which often involve doubles </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4 + 4, 7 + 7, etc.) and sums of 10 (7 + 3, 4 + 6, etc.), and properties including the </a:t>
            </a:r>
            <a:r>
              <a:rPr lang="en-US" sz="2800" dirty="0" smtClean="0">
                <a:latin typeface="Times New Roman" panose="02020603050405020304" pitchFamily="18" charset="0"/>
                <a:cs typeface="Times New Roman" panose="02020603050405020304" pitchFamily="18" charset="0"/>
              </a:rPr>
              <a:t>distributive, associative, </a:t>
            </a:r>
            <a:r>
              <a:rPr lang="en-US" sz="2800" dirty="0">
                <a:latin typeface="Times New Roman" panose="02020603050405020304" pitchFamily="18" charset="0"/>
                <a:cs typeface="Times New Roman" panose="02020603050405020304" pitchFamily="18" charset="0"/>
              </a:rPr>
              <a:t>and commutative properties.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51683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Multiplication and Division</a:t>
            </a:r>
          </a:p>
        </p:txBody>
      </p:sp>
      <p:sp>
        <p:nvSpPr>
          <p:cNvPr id="3" name="Content Placeholder 2">
            <a:extLst>
              <a:ext uri="{FF2B5EF4-FFF2-40B4-BE49-F238E27FC236}">
                <a16:creationId xmlns:a16="http://schemas.microsoft.com/office/drawing/2014/main" id="{79A3B8A6-722B-4BD4-B4A6-9B504889ACC4}"/>
              </a:ext>
            </a:extLst>
          </p:cNvPr>
          <p:cNvSpPr>
            <a:spLocks noGrp="1"/>
          </p:cNvSpPr>
          <p:nvPr>
            <p:ph idx="1"/>
          </p:nvPr>
        </p:nvSpPr>
        <p:spPr>
          <a:xfrm>
            <a:off x="1103312" y="2052918"/>
            <a:ext cx="10427053" cy="4357077"/>
          </a:xfrm>
        </p:spPr>
        <p:txBody>
          <a:bodyPr/>
          <a:lstStyle/>
          <a:p>
            <a:r>
              <a:rPr lang="en-US" sz="2800" dirty="0">
                <a:latin typeface="Times New Roman" panose="02020603050405020304" pitchFamily="18" charset="0"/>
                <a:cs typeface="Times New Roman" panose="02020603050405020304" pitchFamily="18" charset="0"/>
              </a:rPr>
              <a:t>In a </a:t>
            </a:r>
            <a:r>
              <a:rPr lang="en-US" sz="2800" b="1" dirty="0">
                <a:latin typeface="Times New Roman" panose="02020603050405020304" pitchFamily="18" charset="0"/>
                <a:cs typeface="Times New Roman" panose="02020603050405020304" pitchFamily="18" charset="0"/>
              </a:rPr>
              <a:t>multiplication</a:t>
            </a:r>
            <a:r>
              <a:rPr lang="en-US" sz="2800" dirty="0">
                <a:latin typeface="Times New Roman" panose="02020603050405020304" pitchFamily="18" charset="0"/>
                <a:cs typeface="Times New Roman" panose="02020603050405020304" pitchFamily="18" charset="0"/>
              </a:rPr>
              <a:t> problem, the number of sets and the number in each set are given, and the solution is the total number.</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a </a:t>
            </a:r>
            <a:r>
              <a:rPr lang="en-US" sz="2800" b="1" dirty="0">
                <a:latin typeface="Times New Roman" panose="02020603050405020304" pitchFamily="18" charset="0"/>
                <a:cs typeface="Times New Roman" panose="02020603050405020304" pitchFamily="18" charset="0"/>
              </a:rPr>
              <a:t>measurement division </a:t>
            </a:r>
            <a:r>
              <a:rPr lang="en-US" sz="2800" dirty="0">
                <a:latin typeface="Times New Roman" panose="02020603050405020304" pitchFamily="18" charset="0"/>
                <a:cs typeface="Times New Roman" panose="02020603050405020304" pitchFamily="18" charset="0"/>
              </a:rPr>
              <a:t>problem, the goals is to find the number of sets when the total number and the number in each set are given.</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 a </a:t>
            </a:r>
            <a:r>
              <a:rPr lang="en-US" sz="2800" b="1" dirty="0">
                <a:latin typeface="Times New Roman" panose="02020603050405020304" pitchFamily="18" charset="0"/>
                <a:cs typeface="Times New Roman" panose="02020603050405020304" pitchFamily="18" charset="0"/>
              </a:rPr>
              <a:t>partitive division </a:t>
            </a:r>
            <a:r>
              <a:rPr lang="en-US" sz="2800" dirty="0">
                <a:latin typeface="Times New Roman" panose="02020603050405020304" pitchFamily="18" charset="0"/>
                <a:cs typeface="Times New Roman" panose="02020603050405020304" pitchFamily="18" charset="0"/>
              </a:rPr>
              <a:t>problem, the total number and the number of sets are known, so the goal is the number in each set.</a:t>
            </a:r>
          </a:p>
          <a:p>
            <a:endParaRPr lang="en-US" dirty="0"/>
          </a:p>
        </p:txBody>
      </p:sp>
    </p:spTree>
    <p:extLst>
      <p:ext uri="{BB962C8B-B14F-4D97-AF65-F5344CB8AC3E}">
        <p14:creationId xmlns:p14="http://schemas.microsoft.com/office/powerpoint/2010/main" val="4091763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Multiplication and Division</a:t>
            </a:r>
          </a:p>
        </p:txBody>
      </p:sp>
      <p:sp>
        <p:nvSpPr>
          <p:cNvPr id="3" name="Content Placeholder 2">
            <a:extLst>
              <a:ext uri="{FF2B5EF4-FFF2-40B4-BE49-F238E27FC236}">
                <a16:creationId xmlns:a16="http://schemas.microsoft.com/office/drawing/2014/main" id="{79A3B8A6-722B-4BD4-B4A6-9B504889ACC4}"/>
              </a:ext>
            </a:extLst>
          </p:cNvPr>
          <p:cNvSpPr>
            <a:spLocks noGrp="1"/>
          </p:cNvSpPr>
          <p:nvPr>
            <p:ph idx="1"/>
          </p:nvPr>
        </p:nvSpPr>
        <p:spPr>
          <a:xfrm>
            <a:off x="1103312" y="2052919"/>
            <a:ext cx="10353582" cy="4174564"/>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Naomi has 3 pockets. On each pocket, there are six buttons. How many buttons does Naomi have?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Our class has 5 boxes of doughnuts. There are 10 doughnuts in each box. We also have 3 extra doughnuts. How many doughnuts do we have altogether?</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Jim picked 54 flowers. He put them into bunches with 10 flowers in each bunch. How many bunches did Jim make?</a:t>
            </a:r>
          </a:p>
          <a:p>
            <a:endParaRPr lang="en-US" dirty="0"/>
          </a:p>
        </p:txBody>
      </p:sp>
    </p:spTree>
    <p:extLst>
      <p:ext uri="{BB962C8B-B14F-4D97-AF65-F5344CB8AC3E}">
        <p14:creationId xmlns:p14="http://schemas.microsoft.com/office/powerpoint/2010/main" val="2621441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Multiplication and Division</a:t>
            </a:r>
          </a:p>
        </p:txBody>
      </p:sp>
      <p:sp>
        <p:nvSpPr>
          <p:cNvPr id="3" name="Content Placeholder 2">
            <a:extLst>
              <a:ext uri="{FF2B5EF4-FFF2-40B4-BE49-F238E27FC236}">
                <a16:creationId xmlns:a16="http://schemas.microsoft.com/office/drawing/2014/main" id="{79A3B8A6-722B-4BD4-B4A6-9B504889ACC4}"/>
              </a:ext>
            </a:extLst>
          </p:cNvPr>
          <p:cNvSpPr>
            <a:spLocks noGrp="1"/>
          </p:cNvSpPr>
          <p:nvPr>
            <p:ph idx="1"/>
          </p:nvPr>
        </p:nvSpPr>
        <p:spPr>
          <a:xfrm>
            <a:off x="661635" y="1431365"/>
            <a:ext cx="11016389" cy="5088964"/>
          </a:xfrm>
        </p:spPr>
        <p:txBody>
          <a:bodyPr>
            <a:normAutofit fontScale="85000" lnSpcReduction="20000"/>
          </a:bodyPr>
          <a:lstStyle/>
          <a:p>
            <a:r>
              <a:rPr lang="en-US" sz="2800" dirty="0">
                <a:latin typeface="Times New Roman" panose="02020603050405020304" pitchFamily="18" charset="0"/>
                <a:cs typeface="Times New Roman" panose="02020603050405020304" pitchFamily="18" charset="0"/>
              </a:rPr>
              <a:t>Student methods include:</a:t>
            </a:r>
          </a:p>
          <a:p>
            <a:pPr lvl="1"/>
            <a:r>
              <a:rPr lang="en-US" sz="2800" dirty="0">
                <a:latin typeface="Times New Roman" panose="02020603050405020304" pitchFamily="18" charset="0"/>
                <a:cs typeface="Times New Roman" panose="02020603050405020304" pitchFamily="18" charset="0"/>
              </a:rPr>
              <a:t>Direct modeling (building arrays, partitioning, measuring, including with groups of 10, 100, or 1000)</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Counting</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Derived number facts (often based on what students know about addition and subtraction, and frequently involve doubling and the distributive property)</a:t>
            </a:r>
          </a:p>
          <a:p>
            <a:pPr marL="457200" lvl="1"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Place value knowledge isn’t completely constructed by students; “many children come to school with some implicit knowledge about the base 10 number system that they have picked </a:t>
            </a:r>
            <a:r>
              <a:rPr lang="en-US" sz="2800" dirty="0" smtClean="0">
                <a:latin typeface="Times New Roman" panose="02020603050405020304" pitchFamily="18" charset="0"/>
                <a:cs typeface="Times New Roman" panose="02020603050405020304" pitchFamily="18" charset="0"/>
              </a:rPr>
              <a:t>up in </a:t>
            </a:r>
            <a:r>
              <a:rPr lang="en-US" sz="2800" dirty="0">
                <a:latin typeface="Times New Roman" panose="02020603050405020304" pitchFamily="18" charset="0"/>
                <a:cs typeface="Times New Roman" panose="02020603050405020304" pitchFamily="18" charset="0"/>
              </a:rPr>
              <a:t>learning to count, from experience with money, from interactions with adults, and other activities involving numbers (Carpenter, Ansell, Levi, Franke, &amp; </a:t>
            </a:r>
            <a:r>
              <a:rPr lang="en-US" sz="2800" dirty="0" err="1">
                <a:latin typeface="Times New Roman" panose="02020603050405020304" pitchFamily="18" charset="0"/>
                <a:cs typeface="Times New Roman" panose="02020603050405020304" pitchFamily="18" charset="0"/>
              </a:rPr>
              <a:t>Fennema</a:t>
            </a:r>
            <a:r>
              <a:rPr lang="en-US" sz="2800" dirty="0">
                <a:latin typeface="Times New Roman" panose="02020603050405020304" pitchFamily="18" charset="0"/>
                <a:cs typeface="Times New Roman" panose="02020603050405020304" pitchFamily="18" charset="0"/>
              </a:rPr>
              <a:t>, 1995)” (p. 9).</a:t>
            </a:r>
          </a:p>
          <a:p>
            <a:pPr lvl="1"/>
            <a:endParaRPr lang="en-US" dirty="0"/>
          </a:p>
        </p:txBody>
      </p:sp>
    </p:spTree>
    <p:extLst>
      <p:ext uri="{BB962C8B-B14F-4D97-AF65-F5344CB8AC3E}">
        <p14:creationId xmlns:p14="http://schemas.microsoft.com/office/powerpoint/2010/main" val="3167447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Multiplication and Division</a:t>
            </a:r>
          </a:p>
        </p:txBody>
      </p:sp>
      <p:sp>
        <p:nvSpPr>
          <p:cNvPr id="3" name="Content Placeholder 2">
            <a:extLst>
              <a:ext uri="{FF2B5EF4-FFF2-40B4-BE49-F238E27FC236}">
                <a16:creationId xmlns:a16="http://schemas.microsoft.com/office/drawing/2014/main" id="{79A3B8A6-722B-4BD4-B4A6-9B504889ACC4}"/>
              </a:ext>
            </a:extLst>
          </p:cNvPr>
          <p:cNvSpPr>
            <a:spLocks noGrp="1"/>
          </p:cNvSpPr>
          <p:nvPr>
            <p:ph idx="1"/>
          </p:nvPr>
        </p:nvSpPr>
        <p:spPr>
          <a:xfrm>
            <a:off x="1103312" y="2052918"/>
            <a:ext cx="10427053" cy="4357077"/>
          </a:xfrm>
        </p:spPr>
        <p:txBody>
          <a:bodyPr>
            <a:normAutofit/>
          </a:bodyPr>
          <a:lstStyle/>
          <a:p>
            <a:r>
              <a:rPr lang="en-US" sz="2800" dirty="0">
                <a:latin typeface="Times New Roman" panose="02020603050405020304" pitchFamily="18" charset="0"/>
                <a:cs typeface="Times New Roman" panose="02020603050405020304" pitchFamily="18" charset="0"/>
              </a:rPr>
              <a:t>Contexts include</a:t>
            </a:r>
          </a:p>
          <a:p>
            <a:pPr lvl="1"/>
            <a:r>
              <a:rPr lang="en-US" sz="2800" dirty="0">
                <a:latin typeface="Times New Roman" panose="02020603050405020304" pitchFamily="18" charset="0"/>
                <a:cs typeface="Times New Roman" panose="02020603050405020304" pitchFamily="18" charset="0"/>
              </a:rPr>
              <a:t>Rate </a:t>
            </a:r>
            <a:r>
              <a:rPr lang="en-US" sz="2800" dirty="0" smtClean="0">
                <a:latin typeface="Times New Roman" panose="02020603050405020304" pitchFamily="18" charset="0"/>
                <a:cs typeface="Times New Roman" panose="02020603050405020304" pitchFamily="18" charset="0"/>
              </a:rPr>
              <a:t>problems (Distance = Rate x Time)</a:t>
            </a: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Price or cost problems</a:t>
            </a:r>
          </a:p>
          <a:p>
            <a:pPr lvl="1"/>
            <a:r>
              <a:rPr lang="en-US" sz="2800" dirty="0">
                <a:latin typeface="Times New Roman" panose="02020603050405020304" pitchFamily="18" charset="0"/>
                <a:cs typeface="Times New Roman" panose="02020603050405020304" pitchFamily="18" charset="0"/>
              </a:rPr>
              <a:t>Multiplicative comparison problems</a:t>
            </a:r>
          </a:p>
          <a:p>
            <a:pPr lvl="1"/>
            <a:r>
              <a:rPr lang="en-US" sz="2800" dirty="0">
                <a:latin typeface="Times New Roman" panose="02020603050405020304" pitchFamily="18" charset="0"/>
                <a:cs typeface="Times New Roman" panose="02020603050405020304" pitchFamily="18" charset="0"/>
              </a:rPr>
              <a:t>Array and area problems</a:t>
            </a:r>
          </a:p>
          <a:p>
            <a:pPr lvl="1"/>
            <a:r>
              <a:rPr lang="en-US" sz="2800" dirty="0">
                <a:latin typeface="Times New Roman" panose="02020603050405020304" pitchFamily="18" charset="0"/>
                <a:cs typeface="Times New Roman" panose="02020603050405020304" pitchFamily="18" charset="0"/>
              </a:rPr>
              <a:t>Cartesian products</a:t>
            </a:r>
          </a:p>
        </p:txBody>
      </p:sp>
    </p:spTree>
    <p:extLst>
      <p:ext uri="{BB962C8B-B14F-4D97-AF65-F5344CB8AC3E}">
        <p14:creationId xmlns:p14="http://schemas.microsoft.com/office/powerpoint/2010/main" val="2198130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6465-304D-493F-8507-3017C3FF9EB3}"/>
              </a:ext>
            </a:extLst>
          </p:cNvPr>
          <p:cNvSpPr>
            <a:spLocks noGrp="1"/>
          </p:cNvSpPr>
          <p:nvPr>
            <p:ph type="title"/>
          </p:nvPr>
        </p:nvSpPr>
        <p:spPr/>
        <p:txBody>
          <a:bodyPr/>
          <a:lstStyle/>
          <a:p>
            <a:r>
              <a:rPr lang="en-US" dirty="0"/>
              <a:t>Highlights</a:t>
            </a:r>
          </a:p>
        </p:txBody>
      </p:sp>
      <p:sp>
        <p:nvSpPr>
          <p:cNvPr id="3" name="Content Placeholder 2">
            <a:extLst>
              <a:ext uri="{FF2B5EF4-FFF2-40B4-BE49-F238E27FC236}">
                <a16:creationId xmlns:a16="http://schemas.microsoft.com/office/drawing/2014/main" id="{D0526F5D-1BCB-437E-AF01-3D7FAEBF27E1}"/>
              </a:ext>
            </a:extLst>
          </p:cNvPr>
          <p:cNvSpPr>
            <a:spLocks noGrp="1"/>
          </p:cNvSpPr>
          <p:nvPr>
            <p:ph idx="1"/>
          </p:nvPr>
        </p:nvSpPr>
        <p:spPr>
          <a:xfrm>
            <a:off x="864254" y="1688355"/>
            <a:ext cx="10592641" cy="4096870"/>
          </a:xfrm>
        </p:spPr>
        <p:txBody>
          <a:bodyPr/>
          <a:lstStyle/>
          <a:p>
            <a:r>
              <a:rPr lang="en-US" sz="2400" dirty="0">
                <a:latin typeface="Times New Roman" panose="02020603050405020304" pitchFamily="18" charset="0"/>
                <a:cs typeface="Times New Roman" panose="02020603050405020304" pitchFamily="18" charset="0"/>
              </a:rPr>
              <a:t>“Children strive to use increasingly efficient strategies” (p. 10) and naturally develop “increasingly sophisticated understandings of base 10 numbers” (p. 10).</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Invented algorithms are constructed through progressive abstraction of their modeling </a:t>
            </a:r>
            <a:r>
              <a:rPr lang="en-US" sz="2400" dirty="0" smtClean="0">
                <a:latin typeface="Times New Roman" panose="02020603050405020304" pitchFamily="18" charset="0"/>
                <a:cs typeface="Times New Roman" panose="02020603050405020304" pitchFamily="18" charset="0"/>
              </a:rPr>
              <a:t>procedures </a:t>
            </a:r>
            <a:r>
              <a:rPr lang="en-US" sz="2400" dirty="0">
                <a:latin typeface="Times New Roman" panose="02020603050405020304" pitchFamily="18" charset="0"/>
                <a:cs typeface="Times New Roman" panose="02020603050405020304" pitchFamily="18" charset="0"/>
              </a:rPr>
              <a:t>with blocks.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CGI classrooms, students are called on to articulate their solutions, to describe in words what they have done with the blocks.</a:t>
            </a:r>
          </a:p>
          <a:p>
            <a:pPr marL="0" indent="0">
              <a:buNone/>
            </a:pPr>
            <a:endParaRPr lang="en-US" dirty="0"/>
          </a:p>
        </p:txBody>
      </p:sp>
    </p:spTree>
    <p:extLst>
      <p:ext uri="{BB962C8B-B14F-4D97-AF65-F5344CB8AC3E}">
        <p14:creationId xmlns:p14="http://schemas.microsoft.com/office/powerpoint/2010/main" val="2567882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6465-304D-493F-8507-3017C3FF9EB3}"/>
              </a:ext>
            </a:extLst>
          </p:cNvPr>
          <p:cNvSpPr>
            <a:spLocks noGrp="1"/>
          </p:cNvSpPr>
          <p:nvPr>
            <p:ph type="title"/>
          </p:nvPr>
        </p:nvSpPr>
        <p:spPr/>
        <p:txBody>
          <a:bodyPr/>
          <a:lstStyle/>
          <a:p>
            <a:r>
              <a:rPr lang="en-US" dirty="0"/>
              <a:t>Highlights</a:t>
            </a:r>
          </a:p>
        </p:txBody>
      </p:sp>
      <p:sp>
        <p:nvSpPr>
          <p:cNvPr id="3" name="Content Placeholder 2">
            <a:extLst>
              <a:ext uri="{FF2B5EF4-FFF2-40B4-BE49-F238E27FC236}">
                <a16:creationId xmlns:a16="http://schemas.microsoft.com/office/drawing/2014/main" id="{D0526F5D-1BCB-437E-AF01-3D7FAEBF27E1}"/>
              </a:ext>
            </a:extLst>
          </p:cNvPr>
          <p:cNvSpPr>
            <a:spLocks noGrp="1"/>
          </p:cNvSpPr>
          <p:nvPr>
            <p:ph idx="1"/>
          </p:nvPr>
        </p:nvSpPr>
        <p:spPr>
          <a:xfrm>
            <a:off x="744724" y="1694329"/>
            <a:ext cx="10538853" cy="3953435"/>
          </a:xfrm>
        </p:spPr>
        <p:txBody>
          <a:bodyPr/>
          <a:lstStyle/>
          <a:p>
            <a:r>
              <a:rPr lang="en-US" sz="2800" dirty="0">
                <a:latin typeface="Times New Roman" panose="02020603050405020304" pitchFamily="18" charset="0"/>
                <a:cs typeface="Times New Roman" panose="02020603050405020304" pitchFamily="18" charset="0"/>
              </a:rPr>
              <a:t>CGI teachers are significantly more successful in identifying problems their students can solved and the strategies they use to solve them than non-CGI teachers (Carpenter, </a:t>
            </a:r>
            <a:r>
              <a:rPr lang="en-US" sz="2800" dirty="0" err="1" smtClean="0">
                <a:latin typeface="Times New Roman" panose="02020603050405020304" pitchFamily="18" charset="0"/>
                <a:cs typeface="Times New Roman" panose="02020603050405020304" pitchFamily="18" charset="0"/>
              </a:rPr>
              <a:t>Fennema</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Peterson, Chiang, &amp; </a:t>
            </a:r>
            <a:r>
              <a:rPr lang="en-US" sz="2800" dirty="0" err="1">
                <a:latin typeface="Times New Roman" panose="02020603050405020304" pitchFamily="18" charset="0"/>
                <a:cs typeface="Times New Roman" panose="02020603050405020304" pitchFamily="18" charset="0"/>
              </a:rPr>
              <a:t>Loef</a:t>
            </a:r>
            <a:r>
              <a:rPr lang="en-US" sz="2800" dirty="0">
                <a:latin typeface="Times New Roman" panose="02020603050405020304" pitchFamily="18" charset="0"/>
                <a:cs typeface="Times New Roman" panose="02020603050405020304" pitchFamily="18" charset="0"/>
              </a:rPr>
              <a:t>, 1989)” (p. 14).</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 have always known that it is important to listen to kids, but before I didn’t know what questions to ask or what to listen for (Carpenter et al., 1989, p. 530)” (p. 14).</a:t>
            </a:r>
          </a:p>
          <a:p>
            <a:endParaRPr lang="en-US" dirty="0"/>
          </a:p>
          <a:p>
            <a:pPr marL="0" indent="0">
              <a:buNone/>
            </a:pPr>
            <a:endParaRPr lang="en-US" dirty="0"/>
          </a:p>
        </p:txBody>
      </p:sp>
    </p:spTree>
    <p:extLst>
      <p:ext uri="{BB962C8B-B14F-4D97-AF65-F5344CB8AC3E}">
        <p14:creationId xmlns:p14="http://schemas.microsoft.com/office/powerpoint/2010/main" val="236207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6BAA-747D-4CA0-9005-47B42A324CA9}"/>
              </a:ext>
            </a:extLst>
          </p:cNvPr>
          <p:cNvSpPr>
            <a:spLocks noGrp="1"/>
          </p:cNvSpPr>
          <p:nvPr>
            <p:ph type="title"/>
          </p:nvPr>
        </p:nvSpPr>
        <p:spPr/>
        <p:txBody>
          <a:bodyPr/>
          <a:lstStyle/>
          <a:p>
            <a:r>
              <a:rPr lang="en-US" dirty="0"/>
              <a:t>Personal Reactions		</a:t>
            </a:r>
          </a:p>
        </p:txBody>
      </p:sp>
      <p:sp>
        <p:nvSpPr>
          <p:cNvPr id="3" name="Content Placeholder 2">
            <a:extLst>
              <a:ext uri="{FF2B5EF4-FFF2-40B4-BE49-F238E27FC236}">
                <a16:creationId xmlns:a16="http://schemas.microsoft.com/office/drawing/2014/main" id="{A961FFD8-ED7C-444E-983E-C93BE3939A37}"/>
              </a:ext>
            </a:extLst>
          </p:cNvPr>
          <p:cNvSpPr>
            <a:spLocks noGrp="1"/>
          </p:cNvSpPr>
          <p:nvPr>
            <p:ph idx="1"/>
          </p:nvPr>
        </p:nvSpPr>
        <p:spPr>
          <a:xfrm>
            <a:off x="1103312" y="2052918"/>
            <a:ext cx="10335653" cy="3959411"/>
          </a:xfrm>
        </p:spPr>
        <p:txBody>
          <a:bodyPr>
            <a:normAutofit/>
          </a:bodyPr>
          <a:lstStyle/>
          <a:p>
            <a:r>
              <a:rPr lang="en-US" sz="2800" dirty="0">
                <a:latin typeface="Times New Roman" panose="02020603050405020304" pitchFamily="18" charset="0"/>
                <a:cs typeface="Times New Roman" panose="02020603050405020304" pitchFamily="18" charset="0"/>
              </a:rPr>
              <a:t>This really is a must-read for anyone interested in CGI. It’s an early article in the CGI research, with an emphasis on:</a:t>
            </a:r>
          </a:p>
          <a:p>
            <a:pPr lvl="1"/>
            <a:r>
              <a:rPr lang="en-US" sz="2800" dirty="0">
                <a:latin typeface="Times New Roman" panose="02020603050405020304" pitchFamily="18" charset="0"/>
                <a:cs typeface="Times New Roman" panose="02020603050405020304" pitchFamily="18" charset="0"/>
              </a:rPr>
              <a:t> (1) the 14 problem types for addition, subtraction, multiplication,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and division; and </a:t>
            </a:r>
          </a:p>
          <a:p>
            <a:pPr lvl="1"/>
            <a:r>
              <a:rPr lang="en-US" sz="2800" dirty="0">
                <a:latin typeface="Times New Roman" panose="02020603050405020304" pitchFamily="18" charset="0"/>
                <a:cs typeface="Times New Roman" panose="02020603050405020304" pitchFamily="18" charset="0"/>
              </a:rPr>
              <a:t>(2) children’s solution strategies from direct modeling and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counting to recalled facts and invented algorithms.</a:t>
            </a:r>
          </a:p>
        </p:txBody>
      </p:sp>
    </p:spTree>
    <p:extLst>
      <p:ext uri="{BB962C8B-B14F-4D97-AF65-F5344CB8AC3E}">
        <p14:creationId xmlns:p14="http://schemas.microsoft.com/office/powerpoint/2010/main" val="335069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6BAA-747D-4CA0-9005-47B42A324CA9}"/>
              </a:ext>
            </a:extLst>
          </p:cNvPr>
          <p:cNvSpPr>
            <a:spLocks noGrp="1"/>
          </p:cNvSpPr>
          <p:nvPr>
            <p:ph type="title"/>
          </p:nvPr>
        </p:nvSpPr>
        <p:spPr>
          <a:xfrm>
            <a:off x="646111" y="452717"/>
            <a:ext cx="10760322" cy="1413789"/>
          </a:xfrm>
        </p:spPr>
        <p:txBody>
          <a:bodyPr/>
          <a:lstStyle/>
          <a:p>
            <a:r>
              <a:rPr lang="en-US" dirty="0"/>
              <a:t>Connections to our </a:t>
            </a:r>
            <a:r>
              <a:rPr lang="en-US" dirty="0" smtClean="0"/>
              <a:t>MATH 3003 course</a:t>
            </a:r>
            <a:r>
              <a:rPr lang="en-US" dirty="0"/>
              <a:t>	</a:t>
            </a:r>
          </a:p>
        </p:txBody>
      </p:sp>
      <p:sp>
        <p:nvSpPr>
          <p:cNvPr id="3" name="Content Placeholder 2">
            <a:extLst>
              <a:ext uri="{FF2B5EF4-FFF2-40B4-BE49-F238E27FC236}">
                <a16:creationId xmlns:a16="http://schemas.microsoft.com/office/drawing/2014/main" id="{A961FFD8-ED7C-444E-983E-C93BE3939A37}"/>
              </a:ext>
            </a:extLst>
          </p:cNvPr>
          <p:cNvSpPr>
            <a:spLocks noGrp="1"/>
          </p:cNvSpPr>
          <p:nvPr>
            <p:ph idx="1"/>
          </p:nvPr>
        </p:nvSpPr>
        <p:spPr>
          <a:xfrm>
            <a:off x="785567" y="1727695"/>
            <a:ext cx="10844181" cy="4244186"/>
          </a:xfrm>
        </p:spPr>
        <p:txBody>
          <a:bodyPr>
            <a:normAutofit/>
          </a:bodyPr>
          <a:lstStyle/>
          <a:p>
            <a:r>
              <a:rPr lang="en-US" sz="2800" dirty="0">
                <a:latin typeface="Times New Roman" panose="02020603050405020304" pitchFamily="18" charset="0"/>
                <a:cs typeface="Times New Roman" panose="02020603050405020304" pitchFamily="18" charset="0"/>
              </a:rPr>
              <a:t>Besides </a:t>
            </a:r>
            <a:r>
              <a:rPr lang="en-US" sz="2800" dirty="0" smtClean="0">
                <a:latin typeface="Times New Roman" panose="02020603050405020304" pitchFamily="18" charset="0"/>
                <a:cs typeface="Times New Roman" panose="02020603050405020304" pitchFamily="18" charset="0"/>
              </a:rPr>
              <a:t>probability </a:t>
            </a:r>
            <a:r>
              <a:rPr lang="en-US" sz="2800" smtClean="0">
                <a:latin typeface="Times New Roman" panose="02020603050405020304" pitchFamily="18" charset="0"/>
                <a:cs typeface="Times New Roman" panose="02020603050405020304" pitchFamily="18" charset="0"/>
              </a:rPr>
              <a:t>and statistics, </a:t>
            </a:r>
            <a:r>
              <a:rPr lang="en-US" sz="2800" dirty="0">
                <a:latin typeface="Times New Roman" panose="02020603050405020304" pitchFamily="18" charset="0"/>
                <a:cs typeface="Times New Roman" panose="02020603050405020304" pitchFamily="18" charset="0"/>
              </a:rPr>
              <a:t>CGI is the big emphasis of this course, and many of the problem-solving tasks in the article were nice review of CGI problem types and children’s natural progression in strategies for problem solving.</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appendices were full of problem types and children’s strategies for addition, subtraction, multiplication, and division, plus multidigit strategies.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endParaRPr lang="en-US" dirty="0"/>
          </a:p>
          <a:p>
            <a:pPr marL="0" indent="0">
              <a:buNone/>
            </a:pPr>
            <a:endParaRPr lang="en-US" dirty="0"/>
          </a:p>
        </p:txBody>
      </p:sp>
    </p:spTree>
    <p:extLst>
      <p:ext uri="{BB962C8B-B14F-4D97-AF65-F5344CB8AC3E}">
        <p14:creationId xmlns:p14="http://schemas.microsoft.com/office/powerpoint/2010/main" val="218027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095A-A8FC-4FF6-B9D0-535F3D5D394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 Details</a:t>
            </a:r>
          </a:p>
        </p:txBody>
      </p:sp>
      <p:sp>
        <p:nvSpPr>
          <p:cNvPr id="3" name="Content Placeholder 2">
            <a:extLst>
              <a:ext uri="{FF2B5EF4-FFF2-40B4-BE49-F238E27FC236}">
                <a16:creationId xmlns:a16="http://schemas.microsoft.com/office/drawing/2014/main" id="{EB7E350B-B2EF-4058-8C77-B8628A956BE4}"/>
              </a:ext>
            </a:extLst>
          </p:cNvPr>
          <p:cNvSpPr>
            <a:spLocks noGrp="1"/>
          </p:cNvSpPr>
          <p:nvPr>
            <p:ph idx="1"/>
          </p:nvPr>
        </p:nvSpPr>
        <p:spPr>
          <a:xfrm>
            <a:off x="875201" y="1500366"/>
            <a:ext cx="10723498" cy="5017790"/>
          </a:xfrm>
        </p:spPr>
        <p:txBody>
          <a:bodyPr>
            <a:normAutofit/>
          </a:bodyPr>
          <a:lstStyle/>
          <a:p>
            <a:r>
              <a:rPr lang="en-US" sz="2400" b="1" dirty="0">
                <a:latin typeface="Times New Roman" panose="02020603050405020304" pitchFamily="18" charset="0"/>
                <a:cs typeface="Times New Roman" panose="02020603050405020304" pitchFamily="18" charset="0"/>
              </a:rPr>
              <a:t>Tom Carpenter</a:t>
            </a:r>
            <a:r>
              <a:rPr lang="en-US" sz="2400" dirty="0">
                <a:latin typeface="Times New Roman" panose="02020603050405020304" pitchFamily="18" charset="0"/>
                <a:cs typeface="Times New Roman" panose="02020603050405020304" pitchFamily="18" charset="0"/>
              </a:rPr>
              <a:t> was Professor Emeritus of Curriculum and Instruction at the University of Wisconsin-Madison, where he taught for 25 years. He is the former editor of the NCTM </a:t>
            </a:r>
            <a:r>
              <a:rPr lang="en-US" sz="2400" i="1" dirty="0">
                <a:latin typeface="Times New Roman" panose="02020603050405020304" pitchFamily="18" charset="0"/>
                <a:cs typeface="Times New Roman" panose="02020603050405020304" pitchFamily="18" charset="0"/>
              </a:rPr>
              <a:t>Journal for Research in Mathematics Education</a:t>
            </a:r>
            <a:r>
              <a:rPr lang="en-US" sz="2400" dirty="0">
                <a:latin typeface="Times New Roman" panose="02020603050405020304" pitchFamily="18" charset="0"/>
                <a:cs typeface="Times New Roman" panose="02020603050405020304" pitchFamily="18" charset="0"/>
              </a:rPr>
              <a:t>, and has received the NCTM Lifetime Achievement award for Distinguished Service to Mathematics Education (2004) among other awards. Tom passed away in August 2018, leaving behind a vast legacy to mathematics education thanks to his research into Cognitively Guided Instruction (CGI). That work, created by him and his team of researchers and authors, is available to all teachers in his influential and popular books </a:t>
            </a:r>
            <a:r>
              <a:rPr lang="en-US" sz="2400" i="1" dirty="0">
                <a:latin typeface="Times New Roman" panose="02020603050405020304" pitchFamily="18" charset="0"/>
                <a:cs typeface="Times New Roman" panose="02020603050405020304" pitchFamily="18" charset="0"/>
              </a:rPr>
              <a:t>Children's Mathematics, Thinking Mathematically,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Young Children's Mathematics. </a:t>
            </a:r>
            <a:r>
              <a:rPr lang="en-US" sz="2400" dirty="0">
                <a:latin typeface="Times New Roman" panose="02020603050405020304" pitchFamily="18" charset="0"/>
                <a:cs typeface="Times New Roman" panose="02020603050405020304" pitchFamily="18" charset="0"/>
              </a:rPr>
              <a:t>In addition, members of Tom's team have already begun the process of extending </a:t>
            </a:r>
            <a:r>
              <a:rPr lang="en-US" sz="2400" dirty="0" smtClean="0">
                <a:latin typeface="Times New Roman" panose="02020603050405020304" pitchFamily="18" charset="0"/>
                <a:cs typeface="Times New Roman" panose="02020603050405020304" pitchFamily="18" charset="0"/>
              </a:rPr>
              <a:t>his </a:t>
            </a:r>
            <a:r>
              <a:rPr lang="en-US" sz="2400" dirty="0">
                <a:latin typeface="Times New Roman" panose="02020603050405020304" pitchFamily="18" charset="0"/>
                <a:cs typeface="Times New Roman" panose="02020603050405020304" pitchFamily="18" charset="0"/>
              </a:rPr>
              <a:t>work in CGI with </a:t>
            </a:r>
            <a:r>
              <a:rPr lang="en-US" sz="2400" i="1" dirty="0">
                <a:latin typeface="Times New Roman" panose="02020603050405020304" pitchFamily="18" charset="0"/>
                <a:cs typeface="Times New Roman" panose="02020603050405020304" pitchFamily="18" charset="0"/>
              </a:rPr>
              <a:t>Extending Children's </a:t>
            </a:r>
            <a:r>
              <a:rPr lang="en-US" sz="2400" i="1" dirty="0" smtClean="0">
                <a:latin typeface="Times New Roman" panose="02020603050405020304" pitchFamily="18" charset="0"/>
                <a:cs typeface="Times New Roman" panose="02020603050405020304" pitchFamily="18" charset="0"/>
              </a:rPr>
              <a:t>Mathematics, </a:t>
            </a:r>
            <a:r>
              <a:rPr lang="en-US" sz="2400" dirty="0" smtClean="0">
                <a:latin typeface="Times New Roman" panose="02020603050405020304" pitchFamily="18" charset="0"/>
                <a:cs typeface="Times New Roman" panose="02020603050405020304" pitchFamily="18" charset="0"/>
              </a:rPr>
              <a:t>which applies CGI principles to decimals and fractions</a:t>
            </a:r>
            <a:r>
              <a:rPr lang="en-US" sz="2400" i="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31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1E1B-37C4-4043-B430-7F8A9159A96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CGI Book series</a:t>
            </a:r>
          </a:p>
        </p:txBody>
      </p:sp>
      <p:pic>
        <p:nvPicPr>
          <p:cNvPr id="1026" name="Picture 2" descr="Children's Mathematics, Second Edition">
            <a:extLst>
              <a:ext uri="{FF2B5EF4-FFF2-40B4-BE49-F238E27FC236}">
                <a16:creationId xmlns:a16="http://schemas.microsoft.com/office/drawing/2014/main" id="{FF2A7198-0BEF-4D18-8F47-221FEED370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3416" y="1695134"/>
            <a:ext cx="2900418" cy="443880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BCEF99B-4FB6-41E6-AF6F-C7B27E3DF3F1}"/>
              </a:ext>
            </a:extLst>
          </p:cNvPr>
          <p:cNvGrpSpPr/>
          <p:nvPr/>
        </p:nvGrpSpPr>
        <p:grpSpPr>
          <a:xfrm>
            <a:off x="269537" y="1695135"/>
            <a:ext cx="11788594" cy="4470953"/>
            <a:chOff x="242707" y="1686380"/>
            <a:chExt cx="11788594" cy="3653193"/>
          </a:xfrm>
        </p:grpSpPr>
        <p:pic>
          <p:nvPicPr>
            <p:cNvPr id="6" name="Picture 5">
              <a:extLst>
                <a:ext uri="{FF2B5EF4-FFF2-40B4-BE49-F238E27FC236}">
                  <a16:creationId xmlns:a16="http://schemas.microsoft.com/office/drawing/2014/main" id="{6C0E2EE5-B09F-44AE-B3AA-23A886583F3E}"/>
                </a:ext>
              </a:extLst>
            </p:cNvPr>
            <p:cNvPicPr>
              <a:picLocks noChangeAspect="1"/>
            </p:cNvPicPr>
            <p:nvPr/>
          </p:nvPicPr>
          <p:blipFill>
            <a:blip r:embed="rId3"/>
            <a:stretch>
              <a:fillRect/>
            </a:stretch>
          </p:blipFill>
          <p:spPr>
            <a:xfrm>
              <a:off x="242707" y="1686380"/>
              <a:ext cx="2910489" cy="3644438"/>
            </a:xfrm>
            <a:prstGeom prst="rect">
              <a:avLst/>
            </a:prstGeom>
          </p:spPr>
        </p:pic>
        <p:pic>
          <p:nvPicPr>
            <p:cNvPr id="7" name="Picture 6">
              <a:extLst>
                <a:ext uri="{FF2B5EF4-FFF2-40B4-BE49-F238E27FC236}">
                  <a16:creationId xmlns:a16="http://schemas.microsoft.com/office/drawing/2014/main" id="{6E50A9B2-2747-4559-B852-E6B3B998E3A1}"/>
                </a:ext>
              </a:extLst>
            </p:cNvPr>
            <p:cNvPicPr>
              <a:picLocks noChangeAspect="1"/>
            </p:cNvPicPr>
            <p:nvPr/>
          </p:nvPicPr>
          <p:blipFill>
            <a:blip r:embed="rId4"/>
            <a:stretch>
              <a:fillRect/>
            </a:stretch>
          </p:blipFill>
          <p:spPr>
            <a:xfrm>
              <a:off x="6238332" y="1695135"/>
              <a:ext cx="2856608" cy="3626929"/>
            </a:xfrm>
            <a:prstGeom prst="rect">
              <a:avLst/>
            </a:prstGeom>
          </p:spPr>
        </p:pic>
        <p:pic>
          <p:nvPicPr>
            <p:cNvPr id="8" name="Picture 7">
              <a:extLst>
                <a:ext uri="{FF2B5EF4-FFF2-40B4-BE49-F238E27FC236}">
                  <a16:creationId xmlns:a16="http://schemas.microsoft.com/office/drawing/2014/main" id="{D3F95242-7BBD-4D4D-A751-80ED7A7368D0}"/>
                </a:ext>
              </a:extLst>
            </p:cNvPr>
            <p:cNvPicPr>
              <a:picLocks noChangeAspect="1"/>
            </p:cNvPicPr>
            <p:nvPr/>
          </p:nvPicPr>
          <p:blipFill>
            <a:blip r:embed="rId5"/>
            <a:stretch>
              <a:fillRect/>
            </a:stretch>
          </p:blipFill>
          <p:spPr>
            <a:xfrm>
              <a:off x="9174473" y="1712644"/>
              <a:ext cx="2856828" cy="3626929"/>
            </a:xfrm>
            <a:prstGeom prst="rect">
              <a:avLst/>
            </a:prstGeom>
          </p:spPr>
        </p:pic>
      </p:grpSp>
    </p:spTree>
    <p:extLst>
      <p:ext uri="{BB962C8B-B14F-4D97-AF65-F5344CB8AC3E}">
        <p14:creationId xmlns:p14="http://schemas.microsoft.com/office/powerpoint/2010/main" val="417733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095A-A8FC-4FF6-B9D0-535F3D5D3948}"/>
              </a:ext>
            </a:extLst>
          </p:cNvPr>
          <p:cNvSpPr>
            <a:spLocks noGrp="1"/>
          </p:cNvSpPr>
          <p:nvPr>
            <p:ph type="title"/>
          </p:nvPr>
        </p:nvSpPr>
        <p:spPr/>
        <p:txBody>
          <a:bodyPr/>
          <a:lstStyle/>
          <a:p>
            <a:r>
              <a:rPr lang="en-US" dirty="0"/>
              <a:t>Reference Details</a:t>
            </a:r>
          </a:p>
        </p:txBody>
      </p:sp>
      <p:sp>
        <p:nvSpPr>
          <p:cNvPr id="3" name="Content Placeholder 2">
            <a:extLst>
              <a:ext uri="{FF2B5EF4-FFF2-40B4-BE49-F238E27FC236}">
                <a16:creationId xmlns:a16="http://schemas.microsoft.com/office/drawing/2014/main" id="{EB7E350B-B2EF-4058-8C77-B8628A956BE4}"/>
              </a:ext>
            </a:extLst>
          </p:cNvPr>
          <p:cNvSpPr>
            <a:spLocks noGrp="1"/>
          </p:cNvSpPr>
          <p:nvPr>
            <p:ph idx="1"/>
          </p:nvPr>
        </p:nvSpPr>
        <p:spPr>
          <a:xfrm>
            <a:off x="838200" y="1438274"/>
            <a:ext cx="10515600" cy="4967007"/>
          </a:xfrm>
        </p:spPr>
        <p:txBody>
          <a:bodyPr>
            <a:normAutofit/>
          </a:bodyPr>
          <a:lstStyle/>
          <a:p>
            <a:r>
              <a:rPr lang="en-US" dirty="0">
                <a:latin typeface="Times New Roman" panose="02020603050405020304" pitchFamily="18" charset="0"/>
                <a:cs typeface="Times New Roman" panose="02020603050405020304" pitchFamily="18" charset="0"/>
              </a:rPr>
              <a:t>Cognitively Guided Instruction is a professional development program based on an integrated program of research </a:t>
            </a:r>
            <a:r>
              <a:rPr lang="en-US" dirty="0" smtClean="0">
                <a:latin typeface="Times New Roman" panose="02020603050405020304" pitchFamily="18" charset="0"/>
                <a:cs typeface="Times New Roman" panose="02020603050405020304" pitchFamily="18" charset="0"/>
              </a:rPr>
              <a:t>on:</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 the development of students mathematical thinking;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 instruction that influences that development;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 teachers knowledge and beliefs that influence their instructional practice; and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 the way that teachers’ knowledge, beliefs, and practices are influenced by their understanding </a:t>
            </a:r>
            <a:r>
              <a:rPr lang="en-US" dirty="0" smtClean="0">
                <a:latin typeface="Times New Roman" panose="02020603050405020304" pitchFamily="18" charset="0"/>
                <a:cs typeface="Times New Roman" panose="02020603050405020304" pitchFamily="18" charset="0"/>
              </a:rPr>
              <a:t>	      of </a:t>
            </a:r>
            <a:r>
              <a:rPr lang="en-US" dirty="0">
                <a:latin typeface="Times New Roman" panose="02020603050405020304" pitchFamily="18" charset="0"/>
                <a:cs typeface="Times New Roman" panose="02020603050405020304" pitchFamily="18" charset="0"/>
              </a:rPr>
              <a:t>students mathematical thinking </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CGI is an approach to teaching mathematics rather than a curriculum program. At the core of this approach is the practice of listening to children s mathematical thinking and using it as a basis for instruction. Research-based frameworks of children’s thinking in the domains of addition and subtraction, multiplication and division, base-ten concepts, multidigit operations, algebra, geometry, and fractions provide guidance to teachers about listening to their students. </a:t>
            </a:r>
          </a:p>
        </p:txBody>
      </p:sp>
    </p:spTree>
    <p:extLst>
      <p:ext uri="{BB962C8B-B14F-4D97-AF65-F5344CB8AC3E}">
        <p14:creationId xmlns:p14="http://schemas.microsoft.com/office/powerpoint/2010/main" val="15032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1EBA-6B70-4951-880B-AA916CCD7EDA}"/>
              </a:ext>
            </a:extLst>
          </p:cNvPr>
          <p:cNvSpPr>
            <a:spLocks noGrp="1"/>
          </p:cNvSpPr>
          <p:nvPr>
            <p:ph type="title"/>
          </p:nvPr>
        </p:nvSpPr>
        <p:spPr>
          <a:xfrm>
            <a:off x="679104" y="448004"/>
            <a:ext cx="9404723" cy="1400530"/>
          </a:xfrm>
        </p:spPr>
        <p:txBody>
          <a:bodyPr/>
          <a:lstStyle/>
          <a:p>
            <a:r>
              <a:rPr lang="en-US" dirty="0">
                <a:latin typeface="Times New Roman" panose="02020603050405020304" pitchFamily="18" charset="0"/>
                <a:cs typeface="Times New Roman" panose="02020603050405020304" pitchFamily="18" charset="0"/>
              </a:rPr>
              <a:t>Highlights</a:t>
            </a:r>
          </a:p>
        </p:txBody>
      </p:sp>
      <p:sp>
        <p:nvSpPr>
          <p:cNvPr id="3" name="Content Placeholder 2">
            <a:extLst>
              <a:ext uri="{FF2B5EF4-FFF2-40B4-BE49-F238E27FC236}">
                <a16:creationId xmlns:a16="http://schemas.microsoft.com/office/drawing/2014/main" id="{79A3B8A6-722B-4BD4-B4A6-9B504889ACC4}"/>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MKT consists of </a:t>
            </a:r>
          </a:p>
          <a:p>
            <a:pPr lvl="1"/>
            <a:r>
              <a:rPr lang="en-US" sz="2800" dirty="0">
                <a:latin typeface="Times New Roman" panose="02020603050405020304" pitchFamily="18" charset="0"/>
                <a:cs typeface="Times New Roman" panose="02020603050405020304" pitchFamily="18" charset="0"/>
              </a:rPr>
              <a:t>Knowledge of subject matter</a:t>
            </a:r>
          </a:p>
          <a:p>
            <a:pPr lvl="1"/>
            <a:r>
              <a:rPr lang="en-US" sz="2800" dirty="0">
                <a:latin typeface="Times New Roman" panose="02020603050405020304" pitchFamily="18" charset="0"/>
                <a:cs typeface="Times New Roman" panose="02020603050405020304" pitchFamily="18" charset="0"/>
              </a:rPr>
              <a:t>Knowledge of pedagogy</a:t>
            </a:r>
          </a:p>
          <a:p>
            <a:pPr lvl="1"/>
            <a:r>
              <a:rPr lang="en-US" sz="2800" dirty="0">
                <a:latin typeface="Times New Roman" panose="02020603050405020304" pitchFamily="18" charset="0"/>
                <a:cs typeface="Times New Roman" panose="02020603050405020304" pitchFamily="18" charset="0"/>
              </a:rPr>
              <a:t>PCK (Shulman, 1986)</a:t>
            </a:r>
          </a:p>
          <a:p>
            <a:pPr marL="457200" lvl="1"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Students construct knowledge rather than simply assimilate some part of what they are taught (Cobb, 1994; Davis, Maher, &amp; </a:t>
            </a:r>
            <a:r>
              <a:rPr lang="en-US" sz="2800" dirty="0" err="1">
                <a:latin typeface="Times New Roman" panose="02020603050405020304" pitchFamily="18" charset="0"/>
                <a:cs typeface="Times New Roman" panose="02020603050405020304" pitchFamily="18" charset="0"/>
              </a:rPr>
              <a:t>Noddings</a:t>
            </a:r>
            <a:r>
              <a:rPr lang="en-US" sz="2800" dirty="0">
                <a:latin typeface="Times New Roman" panose="02020603050405020304" pitchFamily="18" charset="0"/>
                <a:cs typeface="Times New Roman" panose="02020603050405020304" pitchFamily="18" charset="0"/>
              </a:rPr>
              <a:t>, 1990).</a:t>
            </a:r>
          </a:p>
        </p:txBody>
      </p:sp>
    </p:spTree>
    <p:extLst>
      <p:ext uri="{BB962C8B-B14F-4D97-AF65-F5344CB8AC3E}">
        <p14:creationId xmlns:p14="http://schemas.microsoft.com/office/powerpoint/2010/main" val="4054137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1EBA-6B70-4951-880B-AA916CCD7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Highlights of CGI</a:t>
            </a:r>
          </a:p>
        </p:txBody>
      </p:sp>
      <p:sp>
        <p:nvSpPr>
          <p:cNvPr id="3" name="Content Placeholder 2">
            <a:extLst>
              <a:ext uri="{FF2B5EF4-FFF2-40B4-BE49-F238E27FC236}">
                <a16:creationId xmlns:a16="http://schemas.microsoft.com/office/drawing/2014/main" id="{79A3B8A6-722B-4BD4-B4A6-9B504889ACC4}"/>
              </a:ext>
            </a:extLst>
          </p:cNvPr>
          <p:cNvSpPr>
            <a:spLocks noGrp="1"/>
          </p:cNvSpPr>
          <p:nvPr>
            <p:ph idx="1"/>
          </p:nvPr>
        </p:nvSpPr>
        <p:spPr>
          <a:xfrm>
            <a:off x="875201" y="1443318"/>
            <a:ext cx="10426305" cy="4867835"/>
          </a:xfrm>
        </p:spPr>
        <p:txBody>
          <a:bodyPr>
            <a:normAutofit/>
          </a:bodyPr>
          <a:lstStyle/>
          <a:p>
            <a:r>
              <a:rPr lang="en-US" sz="2400" dirty="0">
                <a:latin typeface="Times New Roman" panose="02020603050405020304" pitchFamily="18" charset="0"/>
                <a:cs typeface="Times New Roman" panose="02020603050405020304" pitchFamily="18" charset="0"/>
              </a:rPr>
              <a:t>The CGI PD focused more directly on helping students understand children’s thinking by helping them construct models of the development of children’s thinking in well-defined content domains.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article focuses on children’s conceptions of whole number operations involving single-digit and multidigit numbers, fraction knowledge (Baker, 1994; Baker, Carpenter, </a:t>
            </a:r>
            <a:r>
              <a:rPr lang="en-US" sz="2400" dirty="0" err="1">
                <a:latin typeface="Times New Roman" panose="02020603050405020304" pitchFamily="18" charset="0"/>
                <a:cs typeface="Times New Roman" panose="02020603050405020304" pitchFamily="18" charset="0"/>
              </a:rPr>
              <a:t>Fennema</a:t>
            </a:r>
            <a:r>
              <a:rPr lang="en-US" sz="2400" dirty="0">
                <a:latin typeface="Times New Roman" panose="02020603050405020304" pitchFamily="18" charset="0"/>
                <a:cs typeface="Times New Roman" panose="02020603050405020304" pitchFamily="18" charset="0"/>
              </a:rPr>
              <a:t>, &amp; Franke, 1992), and geometry and measurement (Lehrer, </a:t>
            </a:r>
            <a:r>
              <a:rPr lang="en-US" sz="2400" dirty="0" err="1">
                <a:latin typeface="Times New Roman" panose="02020603050405020304" pitchFamily="18" charset="0"/>
                <a:cs typeface="Times New Roman" panose="02020603050405020304" pitchFamily="18" charset="0"/>
              </a:rPr>
              <a:t>Fennema</a:t>
            </a:r>
            <a:r>
              <a:rPr lang="en-US" sz="2400" dirty="0">
                <a:latin typeface="Times New Roman" panose="02020603050405020304" pitchFamily="18" charset="0"/>
                <a:cs typeface="Times New Roman" panose="02020603050405020304" pitchFamily="18" charset="0"/>
              </a:rPr>
              <a:t>, Carpenter, &amp; Ansell, 1992).</a:t>
            </a:r>
          </a:p>
        </p:txBody>
      </p:sp>
    </p:spTree>
    <p:extLst>
      <p:ext uri="{BB962C8B-B14F-4D97-AF65-F5344CB8AC3E}">
        <p14:creationId xmlns:p14="http://schemas.microsoft.com/office/powerpoint/2010/main" val="3490099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1EBA-6B70-4951-880B-AA916CCD7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Highlights of CGI</a:t>
            </a:r>
          </a:p>
        </p:txBody>
      </p:sp>
      <p:sp>
        <p:nvSpPr>
          <p:cNvPr id="3" name="Content Placeholder 2">
            <a:extLst>
              <a:ext uri="{FF2B5EF4-FFF2-40B4-BE49-F238E27FC236}">
                <a16:creationId xmlns:a16="http://schemas.microsoft.com/office/drawing/2014/main" id="{79A3B8A6-722B-4BD4-B4A6-9B504889ACC4}"/>
              </a:ext>
            </a:extLst>
          </p:cNvPr>
          <p:cNvSpPr>
            <a:spLocks noGrp="1"/>
          </p:cNvSpPr>
          <p:nvPr>
            <p:ph idx="1"/>
          </p:nvPr>
        </p:nvSpPr>
        <p:spPr>
          <a:xfrm>
            <a:off x="1103312" y="2052918"/>
            <a:ext cx="10204170" cy="3678517"/>
          </a:xfrm>
        </p:spPr>
        <p:txBody>
          <a:bodyPr>
            <a:normAutofit/>
          </a:bodyPr>
          <a:lstStyle/>
          <a:p>
            <a:r>
              <a:rPr lang="en-US" sz="2400" dirty="0">
                <a:latin typeface="Times New Roman" panose="02020603050405020304" pitchFamily="18" charset="0"/>
                <a:cs typeface="Times New Roman" panose="02020603050405020304" pitchFamily="18" charset="0"/>
              </a:rPr>
              <a:t>“Children bring to school informal or intuitive knowledge of mathematics that can serve as the basis for developing much of the formal mathematics of the primary school curriculum” (p. 6).</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Children intuitively solve word problems by modeling the action and relationships described in them.</a:t>
            </a:r>
          </a:p>
        </p:txBody>
      </p:sp>
    </p:spTree>
    <p:extLst>
      <p:ext uri="{BB962C8B-B14F-4D97-AF65-F5344CB8AC3E}">
        <p14:creationId xmlns:p14="http://schemas.microsoft.com/office/powerpoint/2010/main" val="3246090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1EBA-6B70-4951-880B-AA916CCD7EDA}"/>
              </a:ext>
            </a:extLst>
          </p:cNvPr>
          <p:cNvSpPr>
            <a:spLocks noGrp="1"/>
          </p:cNvSpPr>
          <p:nvPr>
            <p:ph type="title"/>
          </p:nvPr>
        </p:nvSpPr>
        <p:spPr>
          <a:xfrm>
            <a:off x="565983" y="1037180"/>
            <a:ext cx="10868730" cy="1400530"/>
          </a:xfrm>
        </p:spPr>
        <p:txBody>
          <a:bodyPr/>
          <a:lstStyle/>
          <a:p>
            <a:r>
              <a:rPr lang="en-US" sz="4000" dirty="0"/>
              <a:t>Highlights of CGI Addition and Subtraction</a:t>
            </a:r>
          </a:p>
        </p:txBody>
      </p:sp>
      <p:sp>
        <p:nvSpPr>
          <p:cNvPr id="3" name="Content Placeholder 2">
            <a:extLst>
              <a:ext uri="{FF2B5EF4-FFF2-40B4-BE49-F238E27FC236}">
                <a16:creationId xmlns:a16="http://schemas.microsoft.com/office/drawing/2014/main" id="{79A3B8A6-722B-4BD4-B4A6-9B504889ACC4}"/>
              </a:ext>
            </a:extLst>
          </p:cNvPr>
          <p:cNvSpPr>
            <a:spLocks noGrp="1"/>
          </p:cNvSpPr>
          <p:nvPr>
            <p:ph idx="1"/>
          </p:nvPr>
        </p:nvSpPr>
        <p:spPr>
          <a:xfrm>
            <a:off x="1103312" y="2052918"/>
            <a:ext cx="10651913" cy="4357309"/>
          </a:xfrm>
        </p:spPr>
        <p:txBody>
          <a:bodyPr>
            <a:normAutofit/>
          </a:bodyPr>
          <a:lstStyle/>
          <a:p>
            <a:r>
              <a:rPr lang="en-US" sz="2600" dirty="0">
                <a:latin typeface="Times New Roman" panose="02020603050405020304" pitchFamily="18" charset="0"/>
                <a:cs typeface="Times New Roman" panose="02020603050405020304" pitchFamily="18" charset="0"/>
              </a:rPr>
              <a:t>Four basic classes of addition and subtraction problems can be identified:</a:t>
            </a:r>
          </a:p>
          <a:p>
            <a:pPr lvl="1"/>
            <a:r>
              <a:rPr lang="en-US" sz="2600" dirty="0">
                <a:latin typeface="Times New Roman" panose="02020603050405020304" pitchFamily="18" charset="0"/>
                <a:cs typeface="Times New Roman" panose="02020603050405020304" pitchFamily="18" charset="0"/>
              </a:rPr>
              <a:t>Joining action</a:t>
            </a:r>
          </a:p>
          <a:p>
            <a:pPr lvl="1"/>
            <a:r>
              <a:rPr lang="en-US" sz="2600" dirty="0">
                <a:latin typeface="Times New Roman" panose="02020603050405020304" pitchFamily="18" charset="0"/>
                <a:cs typeface="Times New Roman" panose="02020603050405020304" pitchFamily="18" charset="0"/>
              </a:rPr>
              <a:t>Separating action</a:t>
            </a:r>
          </a:p>
          <a:p>
            <a:pPr lvl="1"/>
            <a:r>
              <a:rPr lang="en-US" sz="2600" dirty="0">
                <a:latin typeface="Times New Roman" panose="02020603050405020304" pitchFamily="18" charset="0"/>
                <a:cs typeface="Times New Roman" panose="02020603050405020304" pitchFamily="18" charset="0"/>
              </a:rPr>
              <a:t>Part-part-whole relations</a:t>
            </a:r>
          </a:p>
          <a:p>
            <a:pPr lvl="1"/>
            <a:r>
              <a:rPr lang="en-US" sz="2600" dirty="0">
                <a:latin typeface="Times New Roman" panose="02020603050405020304" pitchFamily="18" charset="0"/>
                <a:cs typeface="Times New Roman" panose="02020603050405020304" pitchFamily="18" charset="0"/>
              </a:rPr>
              <a:t>Comparison situations</a:t>
            </a:r>
          </a:p>
          <a:p>
            <a:pPr lvl="1"/>
            <a:r>
              <a:rPr lang="en-US" sz="2600" dirty="0">
                <a:latin typeface="Times New Roman" panose="02020603050405020304" pitchFamily="18" charset="0"/>
                <a:cs typeface="Times New Roman" panose="02020603050405020304" pitchFamily="18" charset="0"/>
              </a:rPr>
              <a:t>Problems within a class vary depending on which quantity is unknown </a:t>
            </a:r>
            <a:r>
              <a:rPr lang="en-US" sz="2600" dirty="0" smtClean="0">
                <a:latin typeface="Times New Roman" panose="02020603050405020304" pitchFamily="18" charset="0"/>
                <a:cs typeface="Times New Roman" panose="02020603050405020304" pitchFamily="18" charset="0"/>
              </a:rPr>
              <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start, change, or </a:t>
            </a:r>
            <a:r>
              <a:rPr lang="en-US" sz="2600" dirty="0" smtClean="0">
                <a:latin typeface="Times New Roman" panose="02020603050405020304" pitchFamily="18" charset="0"/>
                <a:cs typeface="Times New Roman" panose="02020603050405020304" pitchFamily="18" charset="0"/>
              </a:rPr>
              <a:t>result; part, whole; difference, quantity, referent).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145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1EBA-6B70-4951-880B-AA916CCD7EDA}"/>
              </a:ext>
            </a:extLst>
          </p:cNvPr>
          <p:cNvSpPr>
            <a:spLocks noGrp="1"/>
          </p:cNvSpPr>
          <p:nvPr>
            <p:ph type="title"/>
          </p:nvPr>
        </p:nvSpPr>
        <p:spPr>
          <a:xfrm>
            <a:off x="661635" y="448005"/>
            <a:ext cx="10868730" cy="1400530"/>
          </a:xfrm>
        </p:spPr>
        <p:txBody>
          <a:bodyPr/>
          <a:lstStyle/>
          <a:p>
            <a:r>
              <a:rPr lang="en-US" sz="4000" dirty="0">
                <a:latin typeface="Times New Roman" panose="02020603050405020304" pitchFamily="18" charset="0"/>
                <a:cs typeface="Times New Roman" panose="02020603050405020304" pitchFamily="18" charset="0"/>
              </a:rPr>
              <a:t>Highlights of CGI Addition and Subtraction</a:t>
            </a:r>
          </a:p>
        </p:txBody>
      </p:sp>
      <p:sp>
        <p:nvSpPr>
          <p:cNvPr id="3" name="Content Placeholder 2">
            <a:extLst>
              <a:ext uri="{FF2B5EF4-FFF2-40B4-BE49-F238E27FC236}">
                <a16:creationId xmlns:a16="http://schemas.microsoft.com/office/drawing/2014/main" id="{79A3B8A6-722B-4BD4-B4A6-9B504889ACC4}"/>
              </a:ext>
            </a:extLst>
          </p:cNvPr>
          <p:cNvSpPr>
            <a:spLocks noGrp="1"/>
          </p:cNvSpPr>
          <p:nvPr>
            <p:ph idx="1"/>
          </p:nvPr>
        </p:nvSpPr>
        <p:spPr>
          <a:xfrm>
            <a:off x="1103312" y="2052918"/>
            <a:ext cx="10281864" cy="4357077"/>
          </a:xfrm>
        </p:spPr>
        <p:txBody>
          <a:bodyPr/>
          <a:lstStyle/>
          <a:p>
            <a:r>
              <a:rPr lang="en-US" sz="2800" dirty="0">
                <a:latin typeface="Times New Roman" panose="02020603050405020304" pitchFamily="18" charset="0"/>
                <a:cs typeface="Times New Roman" panose="02020603050405020304" pitchFamily="18" charset="0"/>
              </a:rPr>
              <a:t>TJ had 13 chocolate chip cookies. At lunch he ate 5 of those cookies. How many cookies did TJ have left?</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Jenelle has 7 trolls in her collection. How many more trolls does she have to buy to have 11 trolls?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Willy has 12 crayons. Lucy has 7 crayons. How many more crayons does Willy have than Lucy?</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32804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5531</TotalTime>
  <Words>1435</Words>
  <Application>Microsoft Office PowerPoint</Application>
  <PresentationFormat>Widescreen</PresentationFormat>
  <Paragraphs>75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Times New Roman</vt:lpstr>
      <vt:lpstr>Wingdings 3</vt:lpstr>
      <vt:lpstr>Ion</vt:lpstr>
      <vt:lpstr>Math 3003 Article Presentation</vt:lpstr>
      <vt:lpstr>Reference Details</vt:lpstr>
      <vt:lpstr>The CGI Book series</vt:lpstr>
      <vt:lpstr>Reference Details</vt:lpstr>
      <vt:lpstr>Highlights</vt:lpstr>
      <vt:lpstr>Highlights of CGI</vt:lpstr>
      <vt:lpstr>Highlights of CGI</vt:lpstr>
      <vt:lpstr>Highlights of CGI Addition and Subtraction</vt:lpstr>
      <vt:lpstr>Highlights of CGI Addition and Subtraction</vt:lpstr>
      <vt:lpstr>Highlights of CGI Children’s Strategies</vt:lpstr>
      <vt:lpstr>Highlights of CGI Multiplication and Division</vt:lpstr>
      <vt:lpstr>Highlights of CGI Multiplication and Division</vt:lpstr>
      <vt:lpstr>Highlights of CGI Multiplication and Division</vt:lpstr>
      <vt:lpstr>Highlights of CGI Multiplication and Division</vt:lpstr>
      <vt:lpstr>Highlights</vt:lpstr>
      <vt:lpstr>Highlights</vt:lpstr>
      <vt:lpstr>Personal Reactions  </vt:lpstr>
      <vt:lpstr>Connections to our MATH 3003 course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Presentation</dc:title>
  <dc:creator>Geoff F Clement</dc:creator>
  <cp:lastModifiedBy>Clement, Geoff</cp:lastModifiedBy>
  <cp:revision>48</cp:revision>
  <dcterms:created xsi:type="dcterms:W3CDTF">2019-02-18T22:26:30Z</dcterms:created>
  <dcterms:modified xsi:type="dcterms:W3CDTF">2021-11-08T14:11:38Z</dcterms:modified>
</cp:coreProperties>
</file>