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58" r:id="rId9"/>
    <p:sldId id="259" r:id="rId10"/>
    <p:sldId id="260" r:id="rId11"/>
    <p:sldId id="262" r:id="rId12"/>
    <p:sldId id="264" r:id="rId13"/>
    <p:sldId id="263" r:id="rId14"/>
    <p:sldId id="279" r:id="rId15"/>
    <p:sldId id="270" r:id="rId16"/>
    <p:sldId id="271" r:id="rId17"/>
    <p:sldId id="272" r:id="rId18"/>
    <p:sldId id="28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7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0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9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0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2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3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2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73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B5653F3-B5EF-476D-B872-FAFCAA131E6B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25BBA7-CA99-44E3-9EA3-CC91985721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04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Algebraic thinking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SPONGE ACTIVITIES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411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29862" y="2084832"/>
            <a:ext cx="6477911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11 + 6 + ____ = 27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dirty="0" smtClean="0"/>
              <a:t>2 × 4 + ____ = 16</a:t>
            </a:r>
          </a:p>
          <a:p>
            <a:endParaRPr lang="en-US" sz="4000" dirty="0" smtClean="0"/>
          </a:p>
          <a:p>
            <a:r>
              <a:rPr lang="en-US" sz="4000" dirty="0" smtClean="0"/>
              <a:t>(____ + 15 + 5) × </a:t>
            </a:r>
            <a:r>
              <a:rPr lang="en-US" sz="4000" dirty="0"/>
              <a:t>6 = 150</a:t>
            </a:r>
          </a:p>
          <a:p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721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Complete the Table. </a:t>
            </a:r>
            <a:br>
              <a:rPr lang="en-US" sz="4400" dirty="0" smtClean="0"/>
            </a:br>
            <a:r>
              <a:rPr lang="en-US" sz="4400" dirty="0" err="1" smtClean="0"/>
              <a:t>GuEss</a:t>
            </a:r>
            <a:r>
              <a:rPr lang="en-US" sz="4400" dirty="0" smtClean="0"/>
              <a:t> THE RULE.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37940"/>
              </p:ext>
            </p:extLst>
          </p:nvPr>
        </p:nvGraphicFramePr>
        <p:xfrm>
          <a:off x="8113131" y="560020"/>
          <a:ext cx="3652484" cy="5755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242"/>
                <a:gridCol w="1826242"/>
              </a:tblGrid>
              <a:tr h="424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</a:t>
                      </a:r>
                      <a:endParaRPr lang="en-US" sz="2800" dirty="0"/>
                    </a:p>
                  </a:txBody>
                  <a:tcPr/>
                </a:tc>
              </a:tr>
              <a:tr h="424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424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  <a:tr h="424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24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</a:tr>
              <a:tr h="42406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</a:tr>
              <a:tr h="424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424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24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4240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5738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 =</a:t>
                      </a:r>
                      <a:r>
                        <a:rPr lang="en-US" sz="2800" baseline="0" dirty="0" smtClean="0"/>
                        <a:t> _____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4128" y="2338369"/>
            <a:ext cx="502132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If x is the input and </a:t>
            </a:r>
          </a:p>
          <a:p>
            <a:r>
              <a:rPr lang="en-US" sz="3200" dirty="0" smtClean="0"/>
              <a:t>y is the output, find a </a:t>
            </a:r>
          </a:p>
          <a:p>
            <a:r>
              <a:rPr lang="en-US" sz="3200" dirty="0" smtClean="0"/>
              <a:t>general equation for the </a:t>
            </a:r>
          </a:p>
          <a:p>
            <a:r>
              <a:rPr lang="en-US" sz="3200" dirty="0" smtClean="0"/>
              <a:t>relationship between x and </a:t>
            </a:r>
            <a:r>
              <a:rPr lang="en-US" sz="3200" dirty="0" err="1" smtClean="0"/>
              <a:t>y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Let </a:t>
            </a:r>
            <a:r>
              <a:rPr lang="en-US" sz="3200" dirty="0" err="1" smtClean="0"/>
              <a:t>x</a:t>
            </a:r>
            <a:r>
              <a:rPr lang="en-US" sz="3200" dirty="0" smtClean="0"/>
              <a:t> = the number of dogs</a:t>
            </a:r>
          </a:p>
          <a:p>
            <a:r>
              <a:rPr lang="en-US" sz="3200" dirty="0" smtClean="0"/>
              <a:t>and </a:t>
            </a:r>
            <a:r>
              <a:rPr lang="en-US" sz="3200" dirty="0" err="1" smtClean="0"/>
              <a:t>y</a:t>
            </a:r>
            <a:r>
              <a:rPr lang="en-US" sz="3200" dirty="0" smtClean="0"/>
              <a:t> = their number of eyes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458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Complete The Table.</a:t>
            </a:r>
            <a:br>
              <a:rPr lang="en-US" sz="4400" dirty="0" smtClean="0"/>
            </a:br>
            <a:r>
              <a:rPr lang="en-US" sz="4400" dirty="0" smtClean="0"/>
              <a:t>Guess The </a:t>
            </a:r>
            <a:r>
              <a:rPr lang="en-US" sz="4400" dirty="0" err="1" smtClean="0"/>
              <a:t>RUle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4236"/>
              </p:ext>
            </p:extLst>
          </p:nvPr>
        </p:nvGraphicFramePr>
        <p:xfrm>
          <a:off x="6348020" y="2220299"/>
          <a:ext cx="438244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224"/>
                <a:gridCol w="2191224"/>
              </a:tblGrid>
              <a:tr h="4169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21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____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 = _______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62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012166"/>
              </p:ext>
            </p:extLst>
          </p:nvPr>
        </p:nvGraphicFramePr>
        <p:xfrm>
          <a:off x="6526445" y="2188810"/>
          <a:ext cx="438244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224"/>
                <a:gridCol w="2191224"/>
              </a:tblGrid>
              <a:tr h="4169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40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_____</a:t>
                      </a:r>
                      <a:endParaRPr lang="en-US" sz="2800" dirty="0"/>
                    </a:p>
                  </a:txBody>
                  <a:tcPr/>
                </a:tc>
              </a:tr>
              <a:tr h="4227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 = _______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64557" y="640437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Complete The Table.</a:t>
            </a:r>
            <a:br>
              <a:rPr lang="en-US" sz="4400" dirty="0" smtClean="0"/>
            </a:br>
            <a:r>
              <a:rPr lang="en-US" sz="4400" dirty="0" smtClean="0"/>
              <a:t>Guess The </a:t>
            </a:r>
            <a:r>
              <a:rPr lang="en-US" sz="4400" dirty="0" err="1" smtClean="0"/>
              <a:t>RUle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6622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3969777"/>
          </a:xfrm>
        </p:spPr>
        <p:txBody>
          <a:bodyPr>
            <a:normAutofit fontScale="47500" lnSpcReduction="20000"/>
          </a:bodyPr>
          <a:lstStyle/>
          <a:p>
            <a:r>
              <a:rPr lang="en-US" sz="4211" dirty="0" smtClean="0">
                <a:latin typeface="Times New Roman"/>
                <a:cs typeface="Times New Roman"/>
              </a:rPr>
              <a:t>The following problems were all adapted from </a:t>
            </a:r>
          </a:p>
          <a:p>
            <a:r>
              <a:rPr lang="en-US" sz="5091" dirty="0" smtClean="0">
                <a:latin typeface="Times New Roman"/>
                <a:cs typeface="Times New Roman"/>
              </a:rPr>
              <a:t>Blanton, M. L. 2008. Algebra and the elementary classroom: Transforming thinking, transforming practice. Heinemann: Portsmouth, NH.</a:t>
            </a:r>
          </a:p>
          <a:p>
            <a:endParaRPr lang="en-US" sz="5091" dirty="0" smtClean="0">
              <a:latin typeface="Times New Roman"/>
              <a:cs typeface="Times New Roman"/>
            </a:endParaRPr>
          </a:p>
          <a:p>
            <a:r>
              <a:rPr lang="en-US" sz="4211" dirty="0" smtClean="0">
                <a:latin typeface="Times New Roman"/>
                <a:cs typeface="Times New Roman"/>
              </a:rPr>
              <a:t>Candy Problem </a:t>
            </a:r>
            <a:r>
              <a:rPr lang="en-US" sz="4211" dirty="0" err="1" smtClean="0">
                <a:latin typeface="Times New Roman"/>
                <a:cs typeface="Times New Roman"/>
              </a:rPr>
              <a:t>p</a:t>
            </a:r>
            <a:r>
              <a:rPr lang="en-US" sz="4211" dirty="0" smtClean="0">
                <a:latin typeface="Times New Roman"/>
                <a:cs typeface="Times New Roman"/>
              </a:rPr>
              <a:t>. 20			Growing Caterpillar Problem pp. 53, 169</a:t>
            </a:r>
          </a:p>
          <a:p>
            <a:r>
              <a:rPr lang="en-US" sz="4211" dirty="0" smtClean="0">
                <a:latin typeface="Times New Roman"/>
                <a:cs typeface="Times New Roman"/>
              </a:rPr>
              <a:t>T-shirt Problem pp. 21-22			Handshakes Problem pp. 61, 175</a:t>
            </a:r>
          </a:p>
          <a:p>
            <a:r>
              <a:rPr lang="en-US" sz="4211" dirty="0" smtClean="0">
                <a:latin typeface="Times New Roman"/>
                <a:cs typeface="Times New Roman"/>
              </a:rPr>
              <a:t>Triangle Puzzle Problem </a:t>
            </a:r>
            <a:r>
              <a:rPr lang="en-US" sz="4211" dirty="0" err="1" smtClean="0">
                <a:latin typeface="Times New Roman"/>
                <a:cs typeface="Times New Roman"/>
              </a:rPr>
              <a:t>p</a:t>
            </a:r>
            <a:r>
              <a:rPr lang="en-US" sz="4211" dirty="0" smtClean="0">
                <a:latin typeface="Times New Roman"/>
                <a:cs typeface="Times New Roman"/>
              </a:rPr>
              <a:t>. 25		Triangle Dots Problem pp. 64, 185</a:t>
            </a:r>
          </a:p>
          <a:p>
            <a:r>
              <a:rPr lang="en-US" sz="4211" dirty="0" smtClean="0">
                <a:latin typeface="Times New Roman"/>
                <a:cs typeface="Times New Roman"/>
              </a:rPr>
              <a:t>Chickens Problem </a:t>
            </a:r>
            <a:r>
              <a:rPr lang="en-US" sz="4211" dirty="0" err="1" smtClean="0">
                <a:latin typeface="Times New Roman"/>
                <a:cs typeface="Times New Roman"/>
              </a:rPr>
              <a:t>p</a:t>
            </a:r>
            <a:r>
              <a:rPr lang="en-US" sz="4211" dirty="0" smtClean="0">
                <a:latin typeface="Times New Roman"/>
                <a:cs typeface="Times New Roman"/>
              </a:rPr>
              <a:t>. 26			Paper Folding Problem pp. 76, 168</a:t>
            </a:r>
          </a:p>
          <a:p>
            <a:r>
              <a:rPr lang="en-US" sz="4211" dirty="0" smtClean="0">
                <a:latin typeface="Times New Roman"/>
                <a:cs typeface="Times New Roman"/>
              </a:rPr>
              <a:t>Squares/Vertices Problem pp. 44, 181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Candy Problem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John and Mary each have a box of candies. Their boxes contain the same number of candies. Mary has 3 additional candies in her hand. How would you describe the amount of candy they each have? (adapted from </a:t>
            </a:r>
            <a:r>
              <a:rPr lang="en-US" sz="3200" dirty="0" err="1" smtClean="0">
                <a:latin typeface="Times New Roman"/>
                <a:cs typeface="Times New Roman"/>
              </a:rPr>
              <a:t>Carraher</a:t>
            </a:r>
            <a:r>
              <a:rPr lang="en-US" sz="3200" dirty="0" smtClean="0">
                <a:latin typeface="Times New Roman"/>
                <a:cs typeface="Times New Roman"/>
              </a:rPr>
              <a:t>, Schliemann, &amp; Schwartz, 2008)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T-shirt Problem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I want to buy a t-shirt that costs $14. I have $8 saved already. How much more money do I need to earn to buy the shirt? What if the t-shirt costs $15? $16? $17?</a:t>
            </a: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If $P stands for the price of any t-shirt I want to buy, write an expression using P that describes how much more money I need to buy the t-shirt.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Triangle puzzle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85136" y="2246202"/>
            <a:ext cx="3820413" cy="4009575"/>
            <a:chOff x="3285136" y="2246202"/>
            <a:chExt cx="3820413" cy="4009575"/>
          </a:xfrm>
        </p:grpSpPr>
        <p:grpSp>
          <p:nvGrpSpPr>
            <p:cNvPr id="16" name="Group 15"/>
            <p:cNvGrpSpPr/>
            <p:nvPr/>
          </p:nvGrpSpPr>
          <p:grpSpPr>
            <a:xfrm>
              <a:off x="3285136" y="2246202"/>
              <a:ext cx="3820413" cy="4009575"/>
              <a:chOff x="3285136" y="2246202"/>
              <a:chExt cx="3820413" cy="4009575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3285136" y="2246202"/>
                <a:ext cx="3820413" cy="4009575"/>
              </a:xfrm>
              <a:prstGeom prst="triangl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4460648" y="3757664"/>
                <a:ext cx="1479885" cy="10498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883387" y="4975232"/>
                <a:ext cx="2623911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4597055" y="4355952"/>
                <a:ext cx="1196574" cy="209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925332" y="5605008"/>
                <a:ext cx="1259552" cy="20991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211262" y="5589469"/>
                <a:ext cx="1259552" cy="20991"/>
              </a:xfrm>
              <a:prstGeom prst="lin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4848987" y="282349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Times New Roman"/>
                  <a:cs typeface="Times New Roman"/>
                </a:rPr>
                <a:t>12</a:t>
              </a:r>
              <a:endParaRPr lang="en-US" sz="4400" dirty="0"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87101" y="393105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Times New Roman"/>
                  <a:cs typeface="Times New Roman"/>
                </a:rPr>
                <a:t>7</a:t>
              </a:r>
              <a:endParaRPr lang="en-US" sz="4400" dirty="0">
                <a:latin typeface="Times New Roman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75362" y="5227555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Times New Roman"/>
                  <a:cs typeface="Times New Roman"/>
                </a:rPr>
                <a:t>4</a:t>
              </a:r>
              <a:endParaRPr lang="en-US" sz="4400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magic Square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place the numbers 1, 2, 3, 4, 5, 6, 7, 8, and 9 in the figure below, so that when you are done, the sum of each row, column, and main diagonal is the same? This is called a magic square.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 you think this is too easy, try a 4 x 4 magic square using the numbers 1 through 16.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603812" y="3399416"/>
            <a:ext cx="1452282" cy="484094"/>
            <a:chOff x="3603812" y="3399416"/>
            <a:chExt cx="1452282" cy="484094"/>
          </a:xfrm>
        </p:grpSpPr>
        <p:sp>
          <p:nvSpPr>
            <p:cNvPr id="4" name="Rectangle 3"/>
            <p:cNvSpPr/>
            <p:nvPr/>
          </p:nvSpPr>
          <p:spPr>
            <a:xfrm>
              <a:off x="3603812" y="3399416"/>
              <a:ext cx="484094" cy="4840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87906" y="3399416"/>
              <a:ext cx="484094" cy="4840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0" y="3399416"/>
              <a:ext cx="484094" cy="4840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03812" y="3883510"/>
            <a:ext cx="1452282" cy="484094"/>
            <a:chOff x="3603812" y="3399416"/>
            <a:chExt cx="1452282" cy="484094"/>
          </a:xfrm>
        </p:grpSpPr>
        <p:sp>
          <p:nvSpPr>
            <p:cNvPr id="15" name="Rectangle 14"/>
            <p:cNvSpPr/>
            <p:nvPr/>
          </p:nvSpPr>
          <p:spPr>
            <a:xfrm>
              <a:off x="3603812" y="3399416"/>
              <a:ext cx="484094" cy="4840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87906" y="3399416"/>
              <a:ext cx="484094" cy="4840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3399416"/>
              <a:ext cx="484094" cy="4840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03812" y="4367604"/>
            <a:ext cx="1452282" cy="484094"/>
            <a:chOff x="3603812" y="3399416"/>
            <a:chExt cx="1452282" cy="484094"/>
          </a:xfrm>
        </p:grpSpPr>
        <p:sp>
          <p:nvSpPr>
            <p:cNvPr id="19" name="Rectangle 18"/>
            <p:cNvSpPr/>
            <p:nvPr/>
          </p:nvSpPr>
          <p:spPr>
            <a:xfrm>
              <a:off x="3603812" y="3399416"/>
              <a:ext cx="484094" cy="4840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87906" y="3399416"/>
              <a:ext cx="484094" cy="4840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0" y="3399416"/>
              <a:ext cx="484094" cy="48409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185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Chicken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Suppose Farmer Joe looks into his farm stall and counts 24 legs. He has 3 horses. If the remaining legs are on his prized chickens, how many chickens does he have?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92" y="5384585"/>
            <a:ext cx="493680" cy="810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51" y="3925603"/>
            <a:ext cx="2002060" cy="2722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457" y="5400534"/>
            <a:ext cx="493680" cy="8101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188" y="2361063"/>
            <a:ext cx="9720073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8 + 4 = 5 + 7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5 = 4 + 1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6 × 0 = 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0001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Squares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How many vertices are there in Figure 1? Figure 2? Figure 3? Figure 4? How many vertices would there be in a figure with </a:t>
            </a:r>
            <a:r>
              <a:rPr lang="en-US" sz="3600" dirty="0" err="1" smtClean="0">
                <a:latin typeface="Times New Roman"/>
                <a:cs typeface="Times New Roman"/>
              </a:rPr>
              <a:t>n</a:t>
            </a:r>
            <a:r>
              <a:rPr lang="en-US" sz="3600" dirty="0" smtClean="0">
                <a:latin typeface="Times New Roman"/>
                <a:cs typeface="Times New Roman"/>
              </a:rPr>
              <a:t> squares?</a:t>
            </a:r>
          </a:p>
          <a:p>
            <a:endParaRPr lang="en-US" sz="3600" dirty="0" smtClean="0">
              <a:latin typeface="Times New Roman"/>
              <a:cs typeface="Times New Roman"/>
            </a:endParaRPr>
          </a:p>
          <a:p>
            <a:endParaRPr lang="en-US" sz="3600" dirty="0" smtClean="0">
              <a:latin typeface="Times New Roman"/>
              <a:cs typeface="Times New Roman"/>
            </a:endParaRPr>
          </a:p>
          <a:p>
            <a:r>
              <a:rPr lang="en-US" sz="1800" dirty="0" smtClean="0">
                <a:latin typeface="Times New Roman"/>
                <a:cs typeface="Times New Roman"/>
              </a:rPr>
              <a:t>Figure 1		Figure 2		Figure 3			Figure 4</a:t>
            </a:r>
          </a:p>
          <a:p>
            <a:endParaRPr lang="en-US" sz="3600" dirty="0" smtClean="0">
              <a:latin typeface="Times New Roman"/>
              <a:cs typeface="Times New Roman"/>
            </a:endParaRPr>
          </a:p>
          <a:p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1456" y="4418929"/>
            <a:ext cx="503791" cy="5037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671355" y="4161975"/>
            <a:ext cx="1013043" cy="1013065"/>
            <a:chOff x="2629371" y="4161975"/>
            <a:chExt cx="1013043" cy="1013065"/>
          </a:xfrm>
        </p:grpSpPr>
        <p:sp>
          <p:nvSpPr>
            <p:cNvPr id="8" name="Rectangle 7"/>
            <p:cNvSpPr/>
            <p:nvPr/>
          </p:nvSpPr>
          <p:spPr>
            <a:xfrm>
              <a:off x="2629371" y="4161975"/>
              <a:ext cx="503791" cy="50379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38623" y="4671249"/>
              <a:ext cx="503791" cy="50379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28637" y="4136348"/>
            <a:ext cx="2026086" cy="1018108"/>
            <a:chOff x="6030385" y="4115356"/>
            <a:chExt cx="2026086" cy="1018108"/>
          </a:xfrm>
        </p:grpSpPr>
        <p:sp>
          <p:nvSpPr>
            <p:cNvPr id="15" name="Rectangle 14"/>
            <p:cNvSpPr/>
            <p:nvPr/>
          </p:nvSpPr>
          <p:spPr>
            <a:xfrm>
              <a:off x="6030385" y="4120399"/>
              <a:ext cx="503791" cy="50379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39637" y="4629673"/>
              <a:ext cx="503791" cy="50379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43428" y="4115356"/>
              <a:ext cx="503791" cy="50379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52680" y="4624630"/>
              <a:ext cx="503791" cy="50379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24634" y="4172471"/>
            <a:ext cx="1516408" cy="1018518"/>
            <a:chOff x="4198682" y="4172471"/>
            <a:chExt cx="1516408" cy="1018518"/>
          </a:xfrm>
        </p:grpSpPr>
        <p:grpSp>
          <p:nvGrpSpPr>
            <p:cNvPr id="11" name="Group 10"/>
            <p:cNvGrpSpPr/>
            <p:nvPr/>
          </p:nvGrpSpPr>
          <p:grpSpPr>
            <a:xfrm>
              <a:off x="4198682" y="4177924"/>
              <a:ext cx="1013043" cy="1013065"/>
              <a:chOff x="2629371" y="4161975"/>
              <a:chExt cx="1013043" cy="10130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629371" y="4161975"/>
                <a:ext cx="503791" cy="503791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38623" y="4671249"/>
                <a:ext cx="503791" cy="503791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211299" y="4172471"/>
              <a:ext cx="503791" cy="50379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155" y="585216"/>
            <a:ext cx="11293311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Growing Caterpillar Problem</a:t>
            </a:r>
            <a:endParaRPr lang="en-US" sz="40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983817" y="2350020"/>
            <a:ext cx="9720073" cy="40233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Day 1		    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Day 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Day 3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429" dirty="0" smtClean="0">
                <a:latin typeface="Times New Roman"/>
                <a:cs typeface="Times New Roman"/>
              </a:rPr>
              <a:t>A caterpillar grows according to the chart above. If this continues, how long will the caterpillar be on Day 4? Day5? Day 10? Day 100? Day </a:t>
            </a:r>
            <a:r>
              <a:rPr lang="en-US" sz="3429" dirty="0" err="1" smtClean="0">
                <a:latin typeface="Times New Roman"/>
                <a:cs typeface="Times New Roman"/>
              </a:rPr>
              <a:t>x</a:t>
            </a:r>
            <a:r>
              <a:rPr lang="en-US" sz="3429" dirty="0" smtClean="0">
                <a:latin typeface="Times New Roman"/>
                <a:cs typeface="Times New Roman"/>
              </a:rPr>
              <a:t>? (Measure length by the number of circle body parts.)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847234" y="2025783"/>
            <a:ext cx="639041" cy="797713"/>
            <a:chOff x="3757440" y="2875981"/>
            <a:chExt cx="914400" cy="1166307"/>
          </a:xfrm>
        </p:grpSpPr>
        <p:sp>
          <p:nvSpPr>
            <p:cNvPr id="22" name="Smiley Face 21"/>
            <p:cNvSpPr/>
            <p:nvPr/>
          </p:nvSpPr>
          <p:spPr>
            <a:xfrm>
              <a:off x="3757440" y="3127888"/>
              <a:ext cx="914400" cy="914400"/>
            </a:xfrm>
            <a:prstGeom prst="smileyF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6200000" flipV="1">
              <a:off x="3883391" y="2938958"/>
              <a:ext cx="259866" cy="133911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276980" y="2968127"/>
              <a:ext cx="244329" cy="102017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2492716" y="2176541"/>
            <a:ext cx="645482" cy="631722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795181" y="2876391"/>
            <a:ext cx="3400162" cy="852825"/>
            <a:chOff x="4109257" y="2755479"/>
            <a:chExt cx="4649996" cy="1166307"/>
          </a:xfrm>
        </p:grpSpPr>
        <p:grpSp>
          <p:nvGrpSpPr>
            <p:cNvPr id="43" name="Group 42"/>
            <p:cNvGrpSpPr/>
            <p:nvPr/>
          </p:nvGrpSpPr>
          <p:grpSpPr>
            <a:xfrm>
              <a:off x="4109257" y="2755479"/>
              <a:ext cx="914400" cy="1166307"/>
              <a:chOff x="3757440" y="2875981"/>
              <a:chExt cx="914400" cy="1166307"/>
            </a:xfrm>
          </p:grpSpPr>
          <p:sp>
            <p:nvSpPr>
              <p:cNvPr id="48" name="Smiley Face 47"/>
              <p:cNvSpPr/>
              <p:nvPr/>
            </p:nvSpPr>
            <p:spPr>
              <a:xfrm>
                <a:off x="3757440" y="3127888"/>
                <a:ext cx="914400" cy="914400"/>
              </a:xfrm>
              <a:prstGeom prst="smileyF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rot="16200000" flipV="1">
                <a:off x="3883391" y="2938958"/>
                <a:ext cx="259866" cy="13391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276980" y="2968127"/>
                <a:ext cx="244329" cy="102017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Oval 43"/>
            <p:cNvSpPr/>
            <p:nvPr/>
          </p:nvSpPr>
          <p:spPr>
            <a:xfrm>
              <a:off x="5032873" y="2975897"/>
              <a:ext cx="923617" cy="923617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61950" y="2907875"/>
              <a:ext cx="923617" cy="923617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835636" y="2818861"/>
              <a:ext cx="923617" cy="923617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96489" y="2855802"/>
              <a:ext cx="923617" cy="923617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852694" y="3815603"/>
            <a:ext cx="1421049" cy="897223"/>
            <a:chOff x="3542492" y="3679151"/>
            <a:chExt cx="1421049" cy="897223"/>
          </a:xfrm>
        </p:grpSpPr>
        <p:grpSp>
          <p:nvGrpSpPr>
            <p:cNvPr id="31" name="Group 30"/>
            <p:cNvGrpSpPr/>
            <p:nvPr/>
          </p:nvGrpSpPr>
          <p:grpSpPr>
            <a:xfrm>
              <a:off x="3542492" y="3679151"/>
              <a:ext cx="703435" cy="897223"/>
              <a:chOff x="3757440" y="2875981"/>
              <a:chExt cx="914400" cy="1166307"/>
            </a:xfrm>
          </p:grpSpPr>
          <p:sp>
            <p:nvSpPr>
              <p:cNvPr id="33" name="Smiley Face 32"/>
              <p:cNvSpPr/>
              <p:nvPr/>
            </p:nvSpPr>
            <p:spPr>
              <a:xfrm>
                <a:off x="3757440" y="3127888"/>
                <a:ext cx="914400" cy="914400"/>
              </a:xfrm>
              <a:prstGeom prst="smileyFac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rot="16200000" flipV="1">
                <a:off x="3883391" y="2938958"/>
                <a:ext cx="259866" cy="133911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4276980" y="2968127"/>
                <a:ext cx="244329" cy="102017"/>
              </a:xfrm>
              <a:prstGeom prst="line">
                <a:avLst/>
              </a:prstGeom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/>
            <p:cNvSpPr/>
            <p:nvPr/>
          </p:nvSpPr>
          <p:spPr>
            <a:xfrm>
              <a:off x="4253016" y="3848715"/>
              <a:ext cx="710525" cy="71052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77944" y="3864362"/>
            <a:ext cx="2151924" cy="779002"/>
            <a:chOff x="4967742" y="3727910"/>
            <a:chExt cx="2151924" cy="779002"/>
          </a:xfrm>
        </p:grpSpPr>
        <p:sp>
          <p:nvSpPr>
            <p:cNvPr id="36" name="Oval 35"/>
            <p:cNvSpPr/>
            <p:nvPr/>
          </p:nvSpPr>
          <p:spPr>
            <a:xfrm>
              <a:off x="4967742" y="3796387"/>
              <a:ext cx="710525" cy="71052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09141" y="3727910"/>
              <a:ext cx="710525" cy="71052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686669" y="3756328"/>
              <a:ext cx="710525" cy="71052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Oval 53"/>
          <p:cNvSpPr/>
          <p:nvPr/>
        </p:nvSpPr>
        <p:spPr>
          <a:xfrm>
            <a:off x="7586618" y="3707373"/>
            <a:ext cx="710525" cy="710525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05545" y="3667314"/>
            <a:ext cx="710525" cy="710525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5429977" y="3738815"/>
            <a:ext cx="2151924" cy="779002"/>
            <a:chOff x="4967742" y="3727910"/>
            <a:chExt cx="2151924" cy="779002"/>
          </a:xfrm>
        </p:grpSpPr>
        <p:sp>
          <p:nvSpPr>
            <p:cNvPr id="58" name="Oval 57"/>
            <p:cNvSpPr/>
            <p:nvPr/>
          </p:nvSpPr>
          <p:spPr>
            <a:xfrm>
              <a:off x="4967742" y="3796387"/>
              <a:ext cx="710525" cy="71052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409141" y="3727910"/>
              <a:ext cx="710525" cy="71052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686669" y="3756328"/>
              <a:ext cx="710525" cy="710525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155" y="585216"/>
            <a:ext cx="11293311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Handshakes Problem</a:t>
            </a:r>
            <a:endParaRPr lang="en-US" sz="4000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887684" y="1886372"/>
            <a:ext cx="9720073" cy="402336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How many handshakes will there be if 3 people shake hands, with each person shaking the hands of every other person once?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How many handshakes will there be if 4 people shake hands?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How many handshakes will there be if 5 people shake hands?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How many handshakes will there be if 6 people shake hands?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How many handshakes will there be if 50 people shake hands?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How many handshakes will there be if </a:t>
            </a:r>
            <a:r>
              <a:rPr lang="en-US" dirty="0" err="1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 people shake hands?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266" y="3349748"/>
            <a:ext cx="3067595" cy="203483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155" y="585216"/>
            <a:ext cx="11293311" cy="149961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Triangle Dots Problem</a:t>
            </a:r>
            <a:endParaRPr lang="en-US" sz="4000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>
          <a:xfrm>
            <a:off x="887684" y="1886372"/>
            <a:ext cx="9720073" cy="402336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figure below contains a drawing of a 5-dot triangle made by using 5 dots on each side of the triangle. The 5-dot triangle requires a total of 12 dots to construct. How many dots will be used to make a 3-dot triangle? A 4-dot triangle? A 10-dot triangle? A 100-dot triangle? An </a:t>
            </a:r>
            <a:r>
              <a:rPr lang="en-US" dirty="0" err="1" smtClean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-dot triangle?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37650" y="3537244"/>
            <a:ext cx="2593771" cy="2151734"/>
            <a:chOff x="3837651" y="3568733"/>
            <a:chExt cx="1527338" cy="1267045"/>
          </a:xfrm>
        </p:grpSpPr>
        <p:sp>
          <p:nvSpPr>
            <p:cNvPr id="5" name="Oval 4"/>
            <p:cNvSpPr/>
            <p:nvPr/>
          </p:nvSpPr>
          <p:spPr>
            <a:xfrm>
              <a:off x="4544614" y="3568733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361154" y="3826095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733962" y="3821051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183154" y="4088910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91823" y="4083866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05155" y="4372717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49685" y="4378170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837651" y="4667022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18041" y="4672474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3" y="4677926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557241" y="4683378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888068" y="4688830"/>
              <a:ext cx="146948" cy="1469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Paper folding Problem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46773"/>
            <a:ext cx="9720073" cy="426258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1. Fold the paper in half. Open the paper and count the regions.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2. Refold the paper, then fold it in half again. How many regions do you have now?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3. Fold the paper in half a third time. Count the number of regions.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4. Make a table.	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5. If you continued this process until you folded your original piece of paper 10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   times, how many regions would this create? (Answer this without actually folding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    any paper.)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26536" y="3537245"/>
          <a:ext cx="1616330" cy="146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08165"/>
                <a:gridCol w="808165"/>
              </a:tblGrid>
              <a:tr h="36032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f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r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2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886895" y="881687"/>
            <a:ext cx="1857728" cy="1008434"/>
            <a:chOff x="8218088" y="451340"/>
            <a:chExt cx="1857728" cy="1008434"/>
          </a:xfrm>
        </p:grpSpPr>
        <p:sp>
          <p:nvSpPr>
            <p:cNvPr id="5" name="Rectangle 4"/>
            <p:cNvSpPr/>
            <p:nvPr/>
          </p:nvSpPr>
          <p:spPr>
            <a:xfrm>
              <a:off x="8218088" y="451340"/>
              <a:ext cx="1857728" cy="100764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>
            <a:xfrm rot="16200000" flipH="1">
              <a:off x="8643131" y="955160"/>
              <a:ext cx="1007641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smtClean="0"/>
              <a:t>A Balanced </a:t>
            </a:r>
            <a:r>
              <a:rPr lang="en-US" sz="4400" dirty="0" smtClean="0"/>
              <a:t>Scale Problem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04" y="1866439"/>
            <a:ext cx="8824212" cy="383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7887" y="5744143"/>
            <a:ext cx="941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Stiff, L. V. and </a:t>
            </a:r>
            <a:r>
              <a:rPr lang="en-US" dirty="0" err="1" smtClean="0"/>
              <a:t>Curcio</a:t>
            </a:r>
            <a:r>
              <a:rPr lang="en-US" dirty="0" smtClean="0"/>
              <a:t>, F. R. (Eds.). 1999. Developing mathematical reasoning in grades K-12. </a:t>
            </a:r>
          </a:p>
          <a:p>
            <a:r>
              <a:rPr lang="en-US" dirty="0" smtClean="0"/>
              <a:t>National Council of Teachers of Mathematics: Reston, VA. (p. </a:t>
            </a:r>
            <a:r>
              <a:rPr lang="en-US" smtClean="0"/>
              <a:t>129)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73374" y="2646379"/>
            <a:ext cx="1355464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Blank with &lt;, &gt;, or =.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</a:t>
            </a:r>
            <a:r>
              <a:rPr lang="en-US" dirty="0"/>
              <a:t>	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27170"/>
              </p:ext>
            </p:extLst>
          </p:nvPr>
        </p:nvGraphicFramePr>
        <p:xfrm>
          <a:off x="1709400" y="2283890"/>
          <a:ext cx="5505620" cy="93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2323800" imgH="393480" progId="Equation.3">
                  <p:embed/>
                </p:oleObj>
              </mc:Choice>
              <mc:Fallback>
                <p:oleObj name="Equation" r:id="rId3" imgW="23238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9400" y="2283890"/>
                        <a:ext cx="5505620" cy="932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166879"/>
              </p:ext>
            </p:extLst>
          </p:nvPr>
        </p:nvGraphicFramePr>
        <p:xfrm>
          <a:off x="1677479" y="4168775"/>
          <a:ext cx="54451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2298600" imgH="393480" progId="Equation.3">
                  <p:embed/>
                </p:oleObj>
              </mc:Choice>
              <mc:Fallback>
                <p:oleObj name="Equation" r:id="rId5" imgW="22986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479" y="4168775"/>
                        <a:ext cx="544512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645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a Pattern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Find the remainder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625</m:t>
                        </m:r>
                      </m:sup>
                    </m:sSup>
                  </m:oMath>
                </a14:m>
                <a:r>
                  <a:rPr lang="en-US" sz="3600" dirty="0" smtClean="0"/>
                  <a:t> is divided by 3.</a:t>
                </a:r>
                <a:endParaRPr lang="en-US" sz="3600" dirty="0"/>
              </a:p>
            </p:txBody>
          </p:sp>
        </mc:Choice>
        <mc:Fallback xmlns="" xmlns:mv="urn:schemas-microsoft-com:mac:vml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66" t="-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76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188" y="2361063"/>
            <a:ext cx="9720073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 + 0 = ____</a:t>
            </a:r>
          </a:p>
          <a:p>
            <a:r>
              <a:rPr lang="en-US" sz="4000" dirty="0" smtClean="0"/>
              <a:t>10 + 0 = ____</a:t>
            </a:r>
          </a:p>
          <a:p>
            <a:r>
              <a:rPr lang="en-US" sz="4000" dirty="0" smtClean="0"/>
              <a:t>8 + 0 = ____</a:t>
            </a:r>
          </a:p>
          <a:p>
            <a:endParaRPr lang="en-US" sz="4000" dirty="0"/>
          </a:p>
          <a:p>
            <a:r>
              <a:rPr lang="en-US" sz="4000" dirty="0" smtClean="0"/>
              <a:t>       + 0 =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26944" y="5158854"/>
            <a:ext cx="730156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01822" y="5158853"/>
            <a:ext cx="730156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188" y="2361063"/>
            <a:ext cx="9720073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 – 0 = ____</a:t>
            </a:r>
          </a:p>
          <a:p>
            <a:r>
              <a:rPr lang="en-US" sz="4000" dirty="0" smtClean="0"/>
              <a:t>12 </a:t>
            </a:r>
            <a:r>
              <a:rPr lang="en-US" sz="4000" dirty="0"/>
              <a:t>–</a:t>
            </a:r>
            <a:r>
              <a:rPr lang="en-US" sz="4000" dirty="0" smtClean="0"/>
              <a:t> 0 = ____</a:t>
            </a:r>
          </a:p>
          <a:p>
            <a:r>
              <a:rPr lang="en-US" sz="4000" dirty="0" smtClean="0"/>
              <a:t>7 </a:t>
            </a:r>
            <a:r>
              <a:rPr lang="en-US" sz="4000" dirty="0"/>
              <a:t>–</a:t>
            </a:r>
            <a:r>
              <a:rPr lang="en-US" sz="4000" dirty="0" smtClean="0"/>
              <a:t> 0 = ____</a:t>
            </a:r>
          </a:p>
          <a:p>
            <a:endParaRPr lang="en-US" sz="4000" dirty="0"/>
          </a:p>
          <a:p>
            <a:r>
              <a:rPr lang="en-US" sz="4000" dirty="0" smtClean="0"/>
              <a:t> –    – 0 =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26944" y="5158854"/>
            <a:ext cx="730156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01822" y="5158853"/>
            <a:ext cx="730156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188" y="2361063"/>
            <a:ext cx="9720073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5 × 0 = ____</a:t>
            </a:r>
          </a:p>
          <a:p>
            <a:r>
              <a:rPr lang="en-US" sz="4000" dirty="0" smtClean="0"/>
              <a:t>11 </a:t>
            </a:r>
            <a:r>
              <a:rPr lang="en-US" sz="4000" dirty="0"/>
              <a:t>×</a:t>
            </a:r>
            <a:r>
              <a:rPr lang="en-US" sz="4000" dirty="0" smtClean="0"/>
              <a:t> 0 = ____</a:t>
            </a:r>
          </a:p>
          <a:p>
            <a:r>
              <a:rPr lang="en-US" sz="4000" dirty="0" smtClean="0"/>
              <a:t>4 </a:t>
            </a:r>
            <a:r>
              <a:rPr lang="en-US" sz="4000" dirty="0"/>
              <a:t>×</a:t>
            </a:r>
            <a:r>
              <a:rPr lang="en-US" sz="4000" dirty="0" smtClean="0"/>
              <a:t> 0 = ____</a:t>
            </a:r>
          </a:p>
          <a:p>
            <a:endParaRPr lang="en-US" sz="4000" dirty="0"/>
          </a:p>
          <a:p>
            <a:r>
              <a:rPr lang="en-US" sz="4000" dirty="0" smtClean="0"/>
              <a:t> –    </a:t>
            </a:r>
            <a:r>
              <a:rPr lang="en-US" sz="4000" dirty="0"/>
              <a:t>×</a:t>
            </a:r>
            <a:r>
              <a:rPr lang="en-US" sz="4000" dirty="0" smtClean="0"/>
              <a:t> 0 = ____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26944" y="5158854"/>
            <a:ext cx="730156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3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188" y="2361063"/>
            <a:ext cx="9720073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6 × 1 = ____</a:t>
            </a:r>
          </a:p>
          <a:p>
            <a:r>
              <a:rPr lang="en-US" sz="4000" dirty="0" smtClean="0"/>
              <a:t>23 </a:t>
            </a:r>
            <a:r>
              <a:rPr lang="en-US" sz="4000" dirty="0"/>
              <a:t>×</a:t>
            </a:r>
            <a:r>
              <a:rPr lang="en-US" sz="4000" dirty="0" smtClean="0"/>
              <a:t> 1 = ____</a:t>
            </a:r>
          </a:p>
          <a:p>
            <a:r>
              <a:rPr lang="en-US" sz="4000" dirty="0" smtClean="0"/>
              <a:t>3 </a:t>
            </a:r>
            <a:r>
              <a:rPr lang="en-US" sz="4000" dirty="0"/>
              <a:t>×</a:t>
            </a:r>
            <a:r>
              <a:rPr lang="en-US" sz="4000" dirty="0" smtClean="0"/>
              <a:t> 1 = ____</a:t>
            </a:r>
          </a:p>
          <a:p>
            <a:endParaRPr lang="en-US" sz="4000" dirty="0"/>
          </a:p>
          <a:p>
            <a:r>
              <a:rPr lang="en-US" sz="4000" dirty="0" smtClean="0"/>
              <a:t> –    </a:t>
            </a:r>
            <a:r>
              <a:rPr lang="en-US" sz="4000" dirty="0"/>
              <a:t>×</a:t>
            </a:r>
            <a:r>
              <a:rPr lang="en-US" sz="4000" dirty="0" smtClean="0"/>
              <a:t> 1 =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26944" y="5158854"/>
            <a:ext cx="730156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19935" y="5158854"/>
            <a:ext cx="730156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188" y="2361063"/>
            <a:ext cx="9720073" cy="4023360"/>
          </a:xfrm>
        </p:spPr>
        <p:txBody>
          <a:bodyPr>
            <a:normAutofit/>
          </a:bodyPr>
          <a:lstStyle/>
          <a:p>
            <a:r>
              <a:rPr lang="en-US" sz="4000" smtClean="0"/>
              <a:t>8 </a:t>
            </a:r>
            <a:r>
              <a:rPr lang="en-US" sz="4000" dirty="0" smtClean="0"/>
              <a:t>÷ 1 = ____</a:t>
            </a:r>
          </a:p>
          <a:p>
            <a:r>
              <a:rPr lang="en-US" sz="4000" dirty="0" smtClean="0"/>
              <a:t>17 </a:t>
            </a:r>
            <a:r>
              <a:rPr lang="en-US" sz="4000" dirty="0"/>
              <a:t>÷</a:t>
            </a:r>
            <a:r>
              <a:rPr lang="en-US" sz="4000" dirty="0" smtClean="0"/>
              <a:t> 1 = ____</a:t>
            </a:r>
          </a:p>
          <a:p>
            <a:r>
              <a:rPr lang="en-US" sz="4000" dirty="0" smtClean="0"/>
              <a:t>2.5 </a:t>
            </a:r>
            <a:r>
              <a:rPr lang="en-US" sz="4000" dirty="0"/>
              <a:t>÷</a:t>
            </a:r>
            <a:r>
              <a:rPr lang="en-US" sz="4000" dirty="0" smtClean="0"/>
              <a:t> 1 = ____</a:t>
            </a:r>
          </a:p>
          <a:p>
            <a:endParaRPr lang="en-US" sz="4000" dirty="0"/>
          </a:p>
          <a:p>
            <a:r>
              <a:rPr lang="en-US" sz="4000" dirty="0" smtClean="0"/>
              <a:t> –    </a:t>
            </a:r>
            <a:r>
              <a:rPr lang="en-US" sz="4000" dirty="0"/>
              <a:t>÷</a:t>
            </a:r>
            <a:r>
              <a:rPr lang="en-US" sz="4000" dirty="0" smtClean="0"/>
              <a:t> 1 =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326944" y="5158854"/>
            <a:ext cx="730156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19935" y="5158854"/>
            <a:ext cx="730156" cy="70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6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SOLVE.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0981" y="2286000"/>
            <a:ext cx="4754880" cy="4023360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4000" dirty="0" smtClean="0"/>
              <a:t>5 + ___ = 13</a:t>
            </a:r>
          </a:p>
          <a:p>
            <a:pPr lvl="1"/>
            <a:endParaRPr lang="en-US" sz="4000" dirty="0"/>
          </a:p>
          <a:p>
            <a:pPr marL="128016" lvl="1" indent="0">
              <a:buNone/>
            </a:pPr>
            <a:r>
              <a:rPr lang="en-US" sz="4000" dirty="0" smtClean="0"/>
              <a:t>7 × ___ = 42</a:t>
            </a:r>
          </a:p>
          <a:p>
            <a:pPr lvl="1"/>
            <a:endParaRPr lang="en-US" sz="4000" dirty="0"/>
          </a:p>
          <a:p>
            <a:pPr marL="128016" lvl="1" indent="0">
              <a:buNone/>
            </a:pPr>
            <a:r>
              <a:rPr lang="en-US" sz="4000" dirty="0" smtClean="0"/>
              <a:t>___ – 4 = 3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65861" y="2224585"/>
            <a:ext cx="4754880" cy="4023360"/>
          </a:xfrm>
        </p:spPr>
        <p:txBody>
          <a:bodyPr/>
          <a:lstStyle/>
          <a:p>
            <a:pPr marL="128016" lvl="1" indent="0">
              <a:buNone/>
            </a:pPr>
            <a:r>
              <a:rPr lang="en-US" sz="4000" dirty="0" smtClean="0"/>
              <a:t>½ + </a:t>
            </a:r>
            <a:r>
              <a:rPr lang="en-US" sz="4000" dirty="0"/>
              <a:t>___ = </a:t>
            </a:r>
            <a:r>
              <a:rPr lang="en-US" sz="4000" dirty="0" smtClean="0"/>
              <a:t>1</a:t>
            </a:r>
            <a:endParaRPr lang="en-US" sz="4000" dirty="0"/>
          </a:p>
          <a:p>
            <a:pPr marL="128016" lvl="1" indent="0">
              <a:buNone/>
            </a:pPr>
            <a:endParaRPr lang="en-US" sz="4000" dirty="0"/>
          </a:p>
          <a:p>
            <a:pPr marL="128016" lvl="1" indent="0">
              <a:buNone/>
            </a:pPr>
            <a:r>
              <a:rPr lang="en-US" sz="4000" dirty="0" smtClean="0"/>
              <a:t>___ + </a:t>
            </a:r>
            <a:r>
              <a:rPr lang="en-US" sz="4000" dirty="0"/>
              <a:t>___ = </a:t>
            </a:r>
            <a:r>
              <a:rPr lang="en-US" sz="4000" dirty="0" smtClean="0"/>
              <a:t>10</a:t>
            </a:r>
            <a:endParaRPr lang="en-US" sz="4000" dirty="0"/>
          </a:p>
          <a:p>
            <a:pPr lvl="1"/>
            <a:endParaRPr lang="en-US" sz="4000" dirty="0"/>
          </a:p>
          <a:p>
            <a:pPr marL="128016" lvl="1" indent="0">
              <a:buNone/>
            </a:pPr>
            <a:r>
              <a:rPr lang="en-US" sz="4000" dirty="0" smtClean="0"/>
              <a:t>___ × ___ = 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138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following Open Sentences.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7991" y="2006221"/>
            <a:ext cx="4754880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(2 × ____ ) + 7 = 15</a:t>
            </a:r>
          </a:p>
          <a:p>
            <a:endParaRPr lang="en-US" sz="4000" dirty="0"/>
          </a:p>
          <a:p>
            <a:r>
              <a:rPr lang="en-US" sz="4000" dirty="0" smtClean="0"/>
              <a:t>____ × 11 + 5 = 71</a:t>
            </a:r>
          </a:p>
          <a:p>
            <a:endParaRPr lang="en-US" sz="4000" dirty="0"/>
          </a:p>
          <a:p>
            <a:r>
              <a:rPr lang="en-US" sz="4000" dirty="0" smtClean="0"/>
              <a:t>____ × 5 – 10 = 20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452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238</TotalTime>
  <Words>954</Words>
  <Application>Microsoft Office PowerPoint</Application>
  <PresentationFormat>Custom</PresentationFormat>
  <Paragraphs>195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Integral</vt:lpstr>
      <vt:lpstr>Equation</vt:lpstr>
      <vt:lpstr>Algebraic thinking </vt:lpstr>
      <vt:lpstr>True or false. </vt:lpstr>
      <vt:lpstr>Identities </vt:lpstr>
      <vt:lpstr>Identities </vt:lpstr>
      <vt:lpstr>Identities </vt:lpstr>
      <vt:lpstr>Identities </vt:lpstr>
      <vt:lpstr>Identities </vt:lpstr>
      <vt:lpstr>SOLVE.  </vt:lpstr>
      <vt:lpstr>Solve the following Open Sentences.</vt:lpstr>
      <vt:lpstr>sOLVE.</vt:lpstr>
      <vt:lpstr>Complete the Table.  GuEss THE RULE.</vt:lpstr>
      <vt:lpstr>Complete The Table. Guess The RUle.</vt:lpstr>
      <vt:lpstr>PowerPoint Presentation</vt:lpstr>
      <vt:lpstr>Acknowledgement</vt:lpstr>
      <vt:lpstr>The Candy Problem </vt:lpstr>
      <vt:lpstr>The T-shirt Problem </vt:lpstr>
      <vt:lpstr>The Triangle puzzle Problem</vt:lpstr>
      <vt:lpstr>The magic Square Problem</vt:lpstr>
      <vt:lpstr>The Chicken problem</vt:lpstr>
      <vt:lpstr>The Squares Problem</vt:lpstr>
      <vt:lpstr>The Growing Caterpillar Problem</vt:lpstr>
      <vt:lpstr>The Handshakes Problem</vt:lpstr>
      <vt:lpstr>The Triangle Dots Problem</vt:lpstr>
      <vt:lpstr>The Paper folding Problem</vt:lpstr>
      <vt:lpstr>A Balanced Scale Problem</vt:lpstr>
      <vt:lpstr>Fill in the Blank with &lt;, &gt;, or =.</vt:lpstr>
      <vt:lpstr>Looking for a Pattern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thinking</dc:title>
  <dc:creator>Geoff Clement</dc:creator>
  <cp:lastModifiedBy>Clement, Geoff</cp:lastModifiedBy>
  <cp:revision>19</cp:revision>
  <dcterms:created xsi:type="dcterms:W3CDTF">2015-08-29T17:49:17Z</dcterms:created>
  <dcterms:modified xsi:type="dcterms:W3CDTF">2018-04-24T13:52:58Z</dcterms:modified>
</cp:coreProperties>
</file>