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33" r:id="rId2"/>
    <p:sldId id="396"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420" r:id="rId27"/>
    <p:sldId id="421" r:id="rId28"/>
    <p:sldId id="422" r:id="rId29"/>
    <p:sldId id="423" r:id="rId30"/>
    <p:sldId id="424" r:id="rId31"/>
    <p:sldId id="425" r:id="rId32"/>
    <p:sldId id="426" r:id="rId33"/>
    <p:sldId id="427" r:id="rId34"/>
    <p:sldId id="428" r:id="rId35"/>
    <p:sldId id="429" r:id="rId36"/>
    <p:sldId id="430" r:id="rId37"/>
    <p:sldId id="431" r:id="rId38"/>
    <p:sldId id="432"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01" autoAdjust="0"/>
    <p:restoredTop sz="94316" autoAdjust="0"/>
  </p:normalViewPr>
  <p:slideViewPr>
    <p:cSldViewPr>
      <p:cViewPr varScale="1">
        <p:scale>
          <a:sx n="103" d="100"/>
          <a:sy n="103" d="100"/>
        </p:scale>
        <p:origin x="120" y="150"/>
      </p:cViewPr>
      <p:guideLst>
        <p:guide orient="horz" pos="1008"/>
        <p:guide pos="288"/>
      </p:guideLst>
    </p:cSldViewPr>
  </p:slideViewPr>
  <p:outlineViewPr>
    <p:cViewPr>
      <p:scale>
        <a:sx n="33" d="100"/>
        <a:sy n="33" d="100"/>
      </p:scale>
      <p:origin x="0" y="-1673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6/14/2019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6/14/2019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91393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7</a:t>
            </a:fld>
            <a:endParaRPr lang="en-US" dirty="0"/>
          </a:p>
        </p:txBody>
      </p:sp>
    </p:spTree>
    <p:extLst>
      <p:ext uri="{BB962C8B-B14F-4D97-AF65-F5344CB8AC3E}">
        <p14:creationId xmlns:p14="http://schemas.microsoft.com/office/powerpoint/2010/main" val="264185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24</a:t>
            </a:fld>
            <a:endParaRPr lang="en-US" dirty="0"/>
          </a:p>
        </p:txBody>
      </p:sp>
    </p:spTree>
    <p:extLst>
      <p:ext uri="{BB962C8B-B14F-4D97-AF65-F5344CB8AC3E}">
        <p14:creationId xmlns:p14="http://schemas.microsoft.com/office/powerpoint/2010/main" val="2565090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38</a:t>
            </a:fld>
            <a:endParaRPr lang="en-US" dirty="0"/>
          </a:p>
        </p:txBody>
      </p:sp>
    </p:spTree>
    <p:extLst>
      <p:ext uri="{BB962C8B-B14F-4D97-AF65-F5344CB8AC3E}">
        <p14:creationId xmlns:p14="http://schemas.microsoft.com/office/powerpoint/2010/main" val="694613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
        <p:nvSpPr>
          <p:cNvPr id="14" name="TextBox 13"/>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9729" y="2256526"/>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291285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34789" y="3564694"/>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34789" y="42255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2718" y="4859550"/>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2718" y="5548475"/>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615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23501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8" name="Content Placeholder 2"/>
          <p:cNvSpPr>
            <a:spLocks noGrp="1"/>
          </p:cNvSpPr>
          <p:nvPr>
            <p:ph idx="23"/>
          </p:nvPr>
        </p:nvSpPr>
        <p:spPr>
          <a:xfrm>
            <a:off x="461682" y="519362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1" name="Content Placeholder 2"/>
          <p:cNvSpPr>
            <a:spLocks noGrp="1"/>
          </p:cNvSpPr>
          <p:nvPr>
            <p:ph idx="24"/>
          </p:nvPr>
        </p:nvSpPr>
        <p:spPr>
          <a:xfrm>
            <a:off x="457200" y="553449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2" name="Content Placeholder 2"/>
          <p:cNvSpPr>
            <a:spLocks noGrp="1"/>
          </p:cNvSpPr>
          <p:nvPr>
            <p:ph idx="25"/>
          </p:nvPr>
        </p:nvSpPr>
        <p:spPr>
          <a:xfrm>
            <a:off x="443753" y="5864927"/>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60294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6" name="Picture 1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2014, 2010, 2007</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1" name="TextBox 10"/>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2017, 2013, 2009</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1219200" y="6529254"/>
            <a:ext cx="5867400" cy="187537"/>
          </a:xfrm>
        </p:spPr>
        <p:txBody>
          <a:bodyPr/>
          <a:lstStyle>
            <a:lvl1pPr marL="0" indent="0" algn="r">
              <a:buNone/>
              <a:defRPr sz="800" baseline="0"/>
            </a:lvl1pPr>
          </a:lstStyle>
          <a:p>
            <a:pPr lvl="0"/>
            <a:r>
              <a:rPr lang="en-US" dirty="0"/>
              <a:t>Click to add copyright line</a:t>
            </a:r>
            <a:endParaRPr lang="en-IN" dirty="0"/>
          </a:p>
        </p:txBody>
      </p:sp>
      <p:sp>
        <p:nvSpPr>
          <p:cNvPr id="12" name="TextBox 11"/>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a:latin typeface="+mj-lt"/>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800"/>
            </a:lvl1pPr>
            <a:lvl2pPr marL="569913" indent="-285750">
              <a:buClr>
                <a:srgbClr val="007FA3"/>
              </a:buClr>
              <a:defRPr sz="2800"/>
            </a:lvl2pPr>
            <a:lvl3pPr>
              <a:buClr>
                <a:srgbClr val="007FA3"/>
              </a:buClr>
              <a:defRPr sz="2800"/>
            </a:lvl3pPr>
            <a:lvl4pPr>
              <a:buClr>
                <a:srgbClr val="007FA3"/>
              </a:buClr>
              <a:defRPr sz="2800"/>
            </a:lvl4pPr>
            <a:lvl5pPr>
              <a:buClr>
                <a:srgbClr val="007FA3"/>
              </a:buClr>
              <a:defRPr sz="2800"/>
            </a:lvl5pPr>
            <a:lvl6pPr>
              <a:buClr>
                <a:srgbClr val="007FA3"/>
              </a:buClr>
              <a:defRPr sz="2800"/>
            </a:lvl6pPr>
            <a:lvl7pPr>
              <a:buClr>
                <a:srgbClr val="007FA3"/>
              </a:buClr>
              <a:defRPr sz="2800"/>
            </a:lvl7pPr>
            <a:lvl8pPr>
              <a:buClr>
                <a:srgbClr val="007FA3"/>
              </a:buClr>
              <a:defRPr sz="2800"/>
            </a:lvl8pPr>
            <a:lvl9pPr>
              <a:buClr>
                <a:srgbClr val="007FA3"/>
              </a:buClr>
              <a:defRPr sz="2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66447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905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657600"/>
            <a:ext cx="8229600" cy="2209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5426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10661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800600"/>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9821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2718" y="276045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409171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2718" y="515550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11188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2617355"/>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4509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3567952"/>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57200" y="52891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96931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6/14/2019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68" r:id="rId4"/>
    <p:sldLayoutId id="2147483650" r:id="rId5"/>
    <p:sldLayoutId id="2147483661" r:id="rId6"/>
    <p:sldLayoutId id="2147483662" r:id="rId7"/>
    <p:sldLayoutId id="2147483663" r:id="rId8"/>
    <p:sldLayoutId id="2147483664" r:id="rId9"/>
    <p:sldLayoutId id="2147483665" r:id="rId10"/>
    <p:sldLayoutId id="2147483666" r:id="rId11"/>
    <p:sldLayoutId id="2147483667" r:id="rId12"/>
    <p:sldLayoutId id="2147483658" r:id="rId13"/>
    <p:sldLayoutId id="2147483660" r:id="rId14"/>
    <p:sldLayoutId id="2147483651" r:id="rId15"/>
    <p:sldLayoutId id="2147483654" r:id="rId16"/>
    <p:sldLayoutId id="2147483655" r:id="rId17"/>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8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0.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2.bin"/><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5.wmf"/><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27.png"/><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8.xml"/><Relationship Id="rId1" Type="http://schemas.openxmlformats.org/officeDocument/2006/relationships/vmlDrawing" Target="../drawings/vmlDrawing7.v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5.png"/><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33.wmf"/><Relationship Id="rId2" Type="http://schemas.openxmlformats.org/officeDocument/2006/relationships/slideLayout" Target="../slideLayouts/slideLayout9.xml"/><Relationship Id="rId1" Type="http://schemas.openxmlformats.org/officeDocument/2006/relationships/vmlDrawing" Target="../drawings/vmlDrawing8.vml"/><Relationship Id="rId6" Type="http://schemas.openxmlformats.org/officeDocument/2006/relationships/image" Target="../media/image30.wmf"/><Relationship Id="rId11" Type="http://schemas.openxmlformats.org/officeDocument/2006/relationships/oleObject" Target="../embeddings/oleObject25.bin"/><Relationship Id="rId5" Type="http://schemas.openxmlformats.org/officeDocument/2006/relationships/oleObject" Target="../embeddings/oleObject22.bin"/><Relationship Id="rId15" Type="http://schemas.openxmlformats.org/officeDocument/2006/relationships/image" Target="../media/image34.wmf"/><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4.bin"/><Relationship Id="rId1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40.wmf"/><Relationship Id="rId2" Type="http://schemas.openxmlformats.org/officeDocument/2006/relationships/slideLayout" Target="../slideLayouts/slideLayout10.xml"/><Relationship Id="rId16" Type="http://schemas.openxmlformats.org/officeDocument/2006/relationships/image" Target="../media/image42.wmf"/><Relationship Id="rId1" Type="http://schemas.openxmlformats.org/officeDocument/2006/relationships/vmlDrawing" Target="../drawings/vmlDrawing9.vml"/><Relationship Id="rId6" Type="http://schemas.openxmlformats.org/officeDocument/2006/relationships/image" Target="../media/image37.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0.bin"/><Relationship Id="rId14" Type="http://schemas.openxmlformats.org/officeDocument/2006/relationships/image" Target="../media/image41.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4.bin"/><Relationship Id="rId7" Type="http://schemas.openxmlformats.org/officeDocument/2006/relationships/image" Target="../media/image44.wmf"/><Relationship Id="rId2" Type="http://schemas.openxmlformats.org/officeDocument/2006/relationships/slideLayout" Target="../slideLayouts/slideLayout9.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image" Target="../media/image46.png"/><Relationship Id="rId4" Type="http://schemas.openxmlformats.org/officeDocument/2006/relationships/image" Target="../media/image43.wmf"/><Relationship Id="rId9" Type="http://schemas.openxmlformats.org/officeDocument/2006/relationships/image" Target="../media/image4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51.wmf"/><Relationship Id="rId3" Type="http://schemas.openxmlformats.org/officeDocument/2006/relationships/notesSlide" Target="../notesSlides/notesSlide3.xml"/><Relationship Id="rId7" Type="http://schemas.openxmlformats.org/officeDocument/2006/relationships/image" Target="../media/image48.wmf"/><Relationship Id="rId12" Type="http://schemas.openxmlformats.org/officeDocument/2006/relationships/oleObject" Target="../embeddings/oleObject41.bin"/><Relationship Id="rId2" Type="http://schemas.openxmlformats.org/officeDocument/2006/relationships/slideLayout" Target="../slideLayouts/slideLayout11.xml"/><Relationship Id="rId1" Type="http://schemas.openxmlformats.org/officeDocument/2006/relationships/vmlDrawing" Target="../drawings/vmlDrawing11.vml"/><Relationship Id="rId6" Type="http://schemas.openxmlformats.org/officeDocument/2006/relationships/oleObject" Target="../embeddings/oleObject38.bin"/><Relationship Id="rId11" Type="http://schemas.openxmlformats.org/officeDocument/2006/relationships/image" Target="../media/image50.wmf"/><Relationship Id="rId5" Type="http://schemas.openxmlformats.org/officeDocument/2006/relationships/image" Target="../media/image47.wmf"/><Relationship Id="rId15" Type="http://schemas.openxmlformats.org/officeDocument/2006/relationships/image" Target="../media/image52.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49.wmf"/><Relationship Id="rId14" Type="http://schemas.openxmlformats.org/officeDocument/2006/relationships/oleObject" Target="../embeddings/oleObject42.bin"/></Relationships>
</file>

<file path=ppt/slides/_rels/slide25.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55.wmf"/><Relationship Id="rId5" Type="http://schemas.openxmlformats.org/officeDocument/2006/relationships/oleObject" Target="../embeddings/oleObject44.bin"/><Relationship Id="rId4" Type="http://schemas.openxmlformats.org/officeDocument/2006/relationships/image" Target="../media/image54.wmf"/></Relationships>
</file>

<file path=ppt/slides/_rels/slide28.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50.bin"/><Relationship Id="rId18" Type="http://schemas.openxmlformats.org/officeDocument/2006/relationships/image" Target="../media/image63.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60.wmf"/><Relationship Id="rId17" Type="http://schemas.openxmlformats.org/officeDocument/2006/relationships/oleObject" Target="../embeddings/oleObject52.bin"/><Relationship Id="rId2" Type="http://schemas.openxmlformats.org/officeDocument/2006/relationships/slideLayout" Target="../slideLayouts/slideLayout6.xml"/><Relationship Id="rId16" Type="http://schemas.openxmlformats.org/officeDocument/2006/relationships/image" Target="../media/image62.wmf"/><Relationship Id="rId1" Type="http://schemas.openxmlformats.org/officeDocument/2006/relationships/vmlDrawing" Target="../drawings/vmlDrawing13.vml"/><Relationship Id="rId6" Type="http://schemas.openxmlformats.org/officeDocument/2006/relationships/image" Target="../media/image57.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59.wmf"/><Relationship Id="rId4" Type="http://schemas.openxmlformats.org/officeDocument/2006/relationships/image" Target="../media/image56.wmf"/><Relationship Id="rId9" Type="http://schemas.openxmlformats.org/officeDocument/2006/relationships/oleObject" Target="../embeddings/oleObject48.bin"/><Relationship Id="rId14" Type="http://schemas.openxmlformats.org/officeDocument/2006/relationships/image" Target="../media/image61.wmf"/></Relationships>
</file>

<file path=ppt/slides/_rels/slide29.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9.xml"/><Relationship Id="rId1" Type="http://schemas.openxmlformats.org/officeDocument/2006/relationships/vmlDrawing" Target="../drawings/vmlDrawing14.vml"/><Relationship Id="rId6" Type="http://schemas.openxmlformats.org/officeDocument/2006/relationships/image" Target="../media/image65.wmf"/><Relationship Id="rId5" Type="http://schemas.openxmlformats.org/officeDocument/2006/relationships/oleObject" Target="../embeddings/oleObject54.bin"/><Relationship Id="rId10" Type="http://schemas.openxmlformats.org/officeDocument/2006/relationships/image" Target="../media/image67.wmf"/><Relationship Id="rId4" Type="http://schemas.openxmlformats.org/officeDocument/2006/relationships/image" Target="../media/image64.wmf"/><Relationship Id="rId9" Type="http://schemas.openxmlformats.org/officeDocument/2006/relationships/oleObject" Target="../embeddings/oleObject5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9.xml"/><Relationship Id="rId1" Type="http://schemas.openxmlformats.org/officeDocument/2006/relationships/vmlDrawing" Target="../drawings/vmlDrawing15.vml"/><Relationship Id="rId4" Type="http://schemas.openxmlformats.org/officeDocument/2006/relationships/image" Target="../media/image6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70.wmf"/><Relationship Id="rId5" Type="http://schemas.openxmlformats.org/officeDocument/2006/relationships/oleObject" Target="../embeddings/oleObject59.bin"/><Relationship Id="rId4" Type="http://schemas.openxmlformats.org/officeDocument/2006/relationships/image" Target="../media/image6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5.xml"/><Relationship Id="rId1" Type="http://schemas.openxmlformats.org/officeDocument/2006/relationships/vmlDrawing" Target="../drawings/vmlDrawing17.vml"/><Relationship Id="rId4" Type="http://schemas.openxmlformats.org/officeDocument/2006/relationships/image" Target="../media/image71.wmf"/></Relationships>
</file>

<file path=ppt/slides/_rels/slide34.x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oleObject" Target="../embeddings/oleObject66.bin"/><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76.wmf"/><Relationship Id="rId2" Type="http://schemas.openxmlformats.org/officeDocument/2006/relationships/slideLayout" Target="../slideLayouts/slideLayout8.xml"/><Relationship Id="rId1" Type="http://schemas.openxmlformats.org/officeDocument/2006/relationships/vmlDrawing" Target="../drawings/vmlDrawing18.vml"/><Relationship Id="rId6" Type="http://schemas.openxmlformats.org/officeDocument/2006/relationships/image" Target="../media/image73.wmf"/><Relationship Id="rId11" Type="http://schemas.openxmlformats.org/officeDocument/2006/relationships/oleObject" Target="../embeddings/oleObject65.bin"/><Relationship Id="rId5" Type="http://schemas.openxmlformats.org/officeDocument/2006/relationships/oleObject" Target="../embeddings/oleObject62.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64.bin"/><Relationship Id="rId14" Type="http://schemas.openxmlformats.org/officeDocument/2006/relationships/image" Target="../media/image7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9.xml"/><Relationship Id="rId1" Type="http://schemas.openxmlformats.org/officeDocument/2006/relationships/vmlDrawing" Target="../drawings/vmlDrawing19.vml"/><Relationship Id="rId6" Type="http://schemas.openxmlformats.org/officeDocument/2006/relationships/image" Target="../media/image79.wmf"/><Relationship Id="rId5" Type="http://schemas.openxmlformats.org/officeDocument/2006/relationships/oleObject" Target="../embeddings/oleObject68.bin"/><Relationship Id="rId4" Type="http://schemas.openxmlformats.org/officeDocument/2006/relationships/image" Target="../media/image78.wmf"/></Relationships>
</file>

<file path=ppt/slides/_rels/slide37.x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9.xml"/><Relationship Id="rId1" Type="http://schemas.openxmlformats.org/officeDocument/2006/relationships/vmlDrawing" Target="../drawings/vmlDrawing20.vml"/><Relationship Id="rId6" Type="http://schemas.openxmlformats.org/officeDocument/2006/relationships/image" Target="../media/image82.wmf"/><Relationship Id="rId5" Type="http://schemas.openxmlformats.org/officeDocument/2006/relationships/oleObject" Target="../embeddings/oleObject71.bin"/><Relationship Id="rId4" Type="http://schemas.openxmlformats.org/officeDocument/2006/relationships/image" Target="../media/image81.wmf"/></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notesSlide" Target="../notesSlides/notesSlide4.xml"/><Relationship Id="rId7" Type="http://schemas.openxmlformats.org/officeDocument/2006/relationships/image" Target="../media/image85.wmf"/><Relationship Id="rId2" Type="http://schemas.openxmlformats.org/officeDocument/2006/relationships/slideLayout" Target="../slideLayouts/slideLayout9.xml"/><Relationship Id="rId1" Type="http://schemas.openxmlformats.org/officeDocument/2006/relationships/vmlDrawing" Target="../drawings/vmlDrawing21.vml"/><Relationship Id="rId6" Type="http://schemas.openxmlformats.org/officeDocument/2006/relationships/oleObject" Target="../embeddings/oleObject74.bin"/><Relationship Id="rId5" Type="http://schemas.openxmlformats.org/officeDocument/2006/relationships/image" Target="../media/image84.wmf"/><Relationship Id="rId4" Type="http://schemas.openxmlformats.org/officeDocument/2006/relationships/oleObject" Target="../embeddings/oleObject73.bin"/><Relationship Id="rId9" Type="http://schemas.openxmlformats.org/officeDocument/2006/relationships/image" Target="../media/image86.w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3983"/>
          </a:xfrm>
        </p:spPr>
        <p:txBody>
          <a:bodyPr anchor="t"/>
          <a:lstStyle/>
          <a:p>
            <a:r>
              <a:rPr lang="en-US" sz="3000" dirty="0"/>
              <a:t>A Problem Solving Approach to Mathematics for Elementary School Teachers</a:t>
            </a:r>
            <a:endParaRPr lang="en-IN" sz="3000" dirty="0"/>
          </a:p>
        </p:txBody>
      </p:sp>
      <p:sp>
        <p:nvSpPr>
          <p:cNvPr id="3" name="Text Placeholder 2"/>
          <p:cNvSpPr>
            <a:spLocks noGrp="1"/>
          </p:cNvSpPr>
          <p:nvPr>
            <p:ph type="body" sz="quarter" idx="13"/>
          </p:nvPr>
        </p:nvSpPr>
        <p:spPr>
          <a:xfrm>
            <a:off x="457200" y="1225878"/>
            <a:ext cx="8229600" cy="325104"/>
          </a:xfrm>
        </p:spPr>
        <p:txBody>
          <a:bodyPr/>
          <a:lstStyle/>
          <a:p>
            <a:r>
              <a:rPr lang="en-IN" dirty="0"/>
              <a:t>Thirteenth Edition</a:t>
            </a:r>
          </a:p>
        </p:txBody>
      </p:sp>
      <p:sp>
        <p:nvSpPr>
          <p:cNvPr id="4" name="Text Placeholder 3"/>
          <p:cNvSpPr>
            <a:spLocks noGrp="1"/>
          </p:cNvSpPr>
          <p:nvPr>
            <p:ph type="body" sz="quarter" idx="14"/>
          </p:nvPr>
        </p:nvSpPr>
        <p:spPr>
          <a:xfrm>
            <a:off x="4876800" y="2438400"/>
            <a:ext cx="3657600" cy="762000"/>
          </a:xfrm>
        </p:spPr>
        <p:txBody>
          <a:bodyPr/>
          <a:lstStyle/>
          <a:p>
            <a:pPr algn="ctr"/>
            <a:r>
              <a:rPr lang="en-IN" sz="4000" b="1" dirty="0">
                <a:latin typeface="+mj-lt"/>
              </a:rPr>
              <a:t>Chapter 8</a:t>
            </a:r>
            <a:endParaRPr lang="en-IN" sz="4000" dirty="0">
              <a:latin typeface="+mj-lt"/>
            </a:endParaRPr>
          </a:p>
        </p:txBody>
      </p:sp>
      <p:sp>
        <p:nvSpPr>
          <p:cNvPr id="5" name="Text Placeholder 4"/>
          <p:cNvSpPr>
            <a:spLocks noGrp="1"/>
          </p:cNvSpPr>
          <p:nvPr>
            <p:ph type="body" sz="quarter" idx="15"/>
          </p:nvPr>
        </p:nvSpPr>
        <p:spPr>
          <a:xfrm>
            <a:off x="4892842" y="3265407"/>
            <a:ext cx="3641558" cy="1687593"/>
          </a:xfrm>
        </p:spPr>
        <p:txBody>
          <a:bodyPr/>
          <a:lstStyle/>
          <a:p>
            <a:pPr algn="ctr"/>
            <a:r>
              <a:rPr lang="en-US" altLang="en-US" sz="3600" dirty="0"/>
              <a:t>Algebraic Thinking</a:t>
            </a:r>
          </a:p>
        </p:txBody>
      </p:sp>
      <p:pic>
        <p:nvPicPr>
          <p:cNvPr id="9" name="Picture 8" descr="Front Cover: A Problem Solving Approach to Mathematics for Elementary School Teachers Thirteenth Edition by Billstein, Boschmans, Libeskind and Lott.">
            <a:extLst>
              <a:ext uri="{FF2B5EF4-FFF2-40B4-BE49-F238E27FC236}">
                <a16:creationId xmlns:a16="http://schemas.microsoft.com/office/drawing/2014/main" id="{112798E5-D16F-4DDD-A7EF-43DF272A06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580400"/>
            <a:ext cx="3704240" cy="4628367"/>
          </a:xfrm>
          <a:prstGeom prst="rect">
            <a:avLst/>
          </a:prstGeom>
          <a:ln w="9525">
            <a:solidFill>
              <a:schemeClr val="tx1"/>
            </a:solidFill>
          </a:ln>
        </p:spPr>
      </p:pic>
      <p:sp>
        <p:nvSpPr>
          <p:cNvPr id="11" name="Text Placeholder 3"/>
          <p:cNvSpPr>
            <a:spLocks noGrp="1"/>
          </p:cNvSpPr>
          <p:nvPr>
            <p:ph type="body" sz="quarter" idx="14"/>
          </p:nvPr>
        </p:nvSpPr>
        <p:spPr>
          <a:xfrm>
            <a:off x="1714500" y="6474542"/>
            <a:ext cx="5941298" cy="152400"/>
          </a:xfrm>
        </p:spPr>
        <p:txBody>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8882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Equations of Lines </a:t>
            </a:r>
            <a:r>
              <a:rPr lang="en-US" altLang="en-US" sz="2000" b="0" dirty="0"/>
              <a:t>(1 of 4)</a:t>
            </a:r>
            <a:endParaRPr lang="en-US" sz="2000" b="0" dirty="0"/>
          </a:p>
        </p:txBody>
      </p:sp>
      <p:pic>
        <p:nvPicPr>
          <p:cNvPr id="6" name="Picture 25" descr="A graph has 5 lines. The line y = negative x, falls diagonally through the points (1, negative 1), (2, negative 2), (3, negative 3), (4, negative 4), ( 5, negative 5),(6, negative 6), (7, negative 7), (8, negative 8) and (9, negative 9). The line y = negative 2 x falls diagonally through the points (2, negative 4), (3, negative 6) and (4, negative 8). The line y = 2 x rises diagonally through the points (2, 4), (3, 6), (4, 8), (5, 10) and ( 6, 12).The line y = x, rises diagonally through the points( 1, 1), (2, 2), (3, 3), (4, 4), (5, 5), (6, 6), (7, 7), (8, 8), (9,9) and (10, 10). The line y = 1 half x rises diagonally through the points (1, 0.5), (2, 1), (3, 1.5), (4, 2), (5, 2.5), (6, 3), (7, 3.5), (8, 4), (9, 4.5), (10, 5) and (11, 5.5). All values are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82615"/>
            <a:ext cx="4602163"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5562600" y="1600200"/>
            <a:ext cx="3048000" cy="2151185"/>
          </a:xfrm>
        </p:spPr>
        <p:txBody>
          <a:bodyPr/>
          <a:lstStyle/>
          <a:p>
            <a:pPr marL="0" indent="0">
              <a:buNone/>
            </a:pPr>
            <a:r>
              <a:rPr lang="en-US" altLang="en-US" dirty="0"/>
              <a:t>All points corresponding to arithmetic sequences lie along lines.</a:t>
            </a:r>
          </a:p>
        </p:txBody>
      </p:sp>
    </p:spTree>
    <p:extLst>
      <p:ext uri="{BB962C8B-B14F-4D97-AF65-F5344CB8AC3E}">
        <p14:creationId xmlns:p14="http://schemas.microsoft.com/office/powerpoint/2010/main" val="423439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Slope</a:t>
            </a:r>
            <a:endParaRPr lang="en-US" dirty="0"/>
          </a:p>
        </p:txBody>
      </p:sp>
      <p:sp>
        <p:nvSpPr>
          <p:cNvPr id="3" name="Content Placeholder 2"/>
          <p:cNvSpPr>
            <a:spLocks noGrp="1"/>
          </p:cNvSpPr>
          <p:nvPr>
            <p:ph idx="1"/>
          </p:nvPr>
        </p:nvSpPr>
        <p:spPr>
          <a:xfrm>
            <a:off x="457200" y="1600201"/>
            <a:ext cx="8229600" cy="773111"/>
          </a:xfrm>
        </p:spPr>
        <p:txBody>
          <a:bodyPr/>
          <a:lstStyle/>
          <a:p>
            <a:pPr marL="0" indent="0">
              <a:buNone/>
            </a:pPr>
            <a:r>
              <a:rPr lang="en-US" altLang="en-US" dirty="0"/>
              <a:t>The </a:t>
            </a:r>
            <a:r>
              <a:rPr lang="en-US" altLang="en-US" b="1" dirty="0"/>
              <a:t>slope </a:t>
            </a:r>
            <a:r>
              <a:rPr lang="en-US" altLang="en-US" dirty="0"/>
              <a:t>of the line, usually represented by </a:t>
            </a:r>
            <a:r>
              <a:rPr lang="en-US" altLang="en-US" i="1" dirty="0"/>
              <a:t>m</a:t>
            </a:r>
            <a:r>
              <a:rPr lang="en-US" altLang="en-US" dirty="0"/>
              <a:t>, is a measure of steepness.</a:t>
            </a:r>
          </a:p>
        </p:txBody>
      </p:sp>
      <p:grpSp>
        <p:nvGrpSpPr>
          <p:cNvPr id="11" name="Group 10" descr="Line m greater than 0 rises diagonally."/>
          <p:cNvGrpSpPr/>
          <p:nvPr/>
        </p:nvGrpSpPr>
        <p:grpSpPr>
          <a:xfrm>
            <a:off x="1028700" y="2628900"/>
            <a:ext cx="1636713" cy="2012951"/>
            <a:chOff x="1028700" y="2628900"/>
            <a:chExt cx="1636713" cy="2012951"/>
          </a:xfrm>
        </p:grpSpPr>
        <p:sp>
          <p:nvSpPr>
            <p:cNvPr id="5" name="Line 7"/>
            <p:cNvSpPr>
              <a:spLocks noChangeShapeType="1"/>
            </p:cNvSpPr>
            <p:nvPr/>
          </p:nvSpPr>
          <p:spPr bwMode="auto">
            <a:xfrm flipH="1">
              <a:off x="1655763" y="2628900"/>
              <a:ext cx="1009650" cy="123825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6" name="Text Box 16"/>
            <p:cNvSpPr txBox="1">
              <a:spLocks noChangeArrowheads="1"/>
            </p:cNvSpPr>
            <p:nvPr/>
          </p:nvSpPr>
          <p:spPr bwMode="auto">
            <a:xfrm>
              <a:off x="1028700" y="4122738"/>
              <a:ext cx="1181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i="1" dirty="0"/>
                <a:t>m</a:t>
              </a:r>
              <a:r>
                <a:rPr lang="en-US" altLang="en-US" dirty="0"/>
                <a:t> &gt; 0</a:t>
              </a:r>
            </a:p>
          </p:txBody>
        </p:sp>
      </p:grpSp>
      <p:grpSp>
        <p:nvGrpSpPr>
          <p:cNvPr id="12" name="Group 11" descr="Line m = 0 extends horizontally."/>
          <p:cNvGrpSpPr/>
          <p:nvPr/>
        </p:nvGrpSpPr>
        <p:grpSpPr>
          <a:xfrm>
            <a:off x="3560763" y="3257550"/>
            <a:ext cx="1827213" cy="1384301"/>
            <a:chOff x="3560763" y="3257550"/>
            <a:chExt cx="1827213" cy="1384301"/>
          </a:xfrm>
        </p:grpSpPr>
        <p:sp>
          <p:nvSpPr>
            <p:cNvPr id="7" name="Line 8"/>
            <p:cNvSpPr>
              <a:spLocks noChangeShapeType="1"/>
            </p:cNvSpPr>
            <p:nvPr/>
          </p:nvSpPr>
          <p:spPr bwMode="auto">
            <a:xfrm>
              <a:off x="3560763" y="3257550"/>
              <a:ext cx="1827213" cy="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17"/>
            <p:cNvSpPr txBox="1">
              <a:spLocks noChangeArrowheads="1"/>
            </p:cNvSpPr>
            <p:nvPr/>
          </p:nvSpPr>
          <p:spPr bwMode="auto">
            <a:xfrm>
              <a:off x="3736975" y="4122738"/>
              <a:ext cx="1139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i="1" dirty="0"/>
                <a:t>m</a:t>
              </a:r>
              <a:r>
                <a:rPr lang="en-US" altLang="en-US" dirty="0"/>
                <a:t> = 0</a:t>
              </a:r>
            </a:p>
          </p:txBody>
        </p:sp>
      </p:grpSp>
      <p:grpSp>
        <p:nvGrpSpPr>
          <p:cNvPr id="13" name="Group 12" descr="Line m less than 0 falls diagonally."/>
          <p:cNvGrpSpPr/>
          <p:nvPr/>
        </p:nvGrpSpPr>
        <p:grpSpPr>
          <a:xfrm>
            <a:off x="6124575" y="2628900"/>
            <a:ext cx="1246188" cy="2012951"/>
            <a:chOff x="6124575" y="2628900"/>
            <a:chExt cx="1246188" cy="2012951"/>
          </a:xfrm>
        </p:grpSpPr>
        <p:sp>
          <p:nvSpPr>
            <p:cNvPr id="9" name="Line 6"/>
            <p:cNvSpPr>
              <a:spLocks noChangeShapeType="1"/>
            </p:cNvSpPr>
            <p:nvPr/>
          </p:nvSpPr>
          <p:spPr bwMode="auto">
            <a:xfrm>
              <a:off x="6361113" y="2628900"/>
              <a:ext cx="1009650" cy="1238250"/>
            </a:xfrm>
            <a:prstGeom prst="line">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Text Box 18"/>
            <p:cNvSpPr txBox="1">
              <a:spLocks noChangeArrowheads="1"/>
            </p:cNvSpPr>
            <p:nvPr/>
          </p:nvSpPr>
          <p:spPr bwMode="auto">
            <a:xfrm>
              <a:off x="6124575" y="4122738"/>
              <a:ext cx="1114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i="1" dirty="0"/>
                <a:t>m</a:t>
              </a:r>
              <a:r>
                <a:rPr lang="en-US" altLang="en-US" dirty="0"/>
                <a:t> &lt; 0</a:t>
              </a:r>
            </a:p>
          </p:txBody>
        </p:sp>
      </p:grpSp>
      <p:sp>
        <p:nvSpPr>
          <p:cNvPr id="4" name="Content Placeholder 3"/>
          <p:cNvSpPr>
            <a:spLocks noGrp="1"/>
          </p:cNvSpPr>
          <p:nvPr>
            <p:ph idx="13"/>
          </p:nvPr>
        </p:nvSpPr>
        <p:spPr>
          <a:xfrm>
            <a:off x="457200" y="4953000"/>
            <a:ext cx="8229600" cy="1295400"/>
          </a:xfrm>
        </p:spPr>
        <p:txBody>
          <a:bodyPr/>
          <a:lstStyle/>
          <a:p>
            <a:pPr marL="0" indent="0">
              <a:buNone/>
            </a:pPr>
            <a:r>
              <a:rPr lang="en-US" altLang="en-US" dirty="0"/>
              <a:t>A line with a positive slope increases from left to right, a line with negative slope decreases from left to right, and a line with zero slope is horizontal.</a:t>
            </a:r>
          </a:p>
        </p:txBody>
      </p:sp>
    </p:spTree>
    <p:extLst>
      <p:ext uri="{BB962C8B-B14F-4D97-AF65-F5344CB8AC3E}">
        <p14:creationId xmlns:p14="http://schemas.microsoft.com/office/powerpoint/2010/main" val="301912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17</a:t>
            </a:r>
            <a:endParaRPr lang="en-US" dirty="0">
              <a:solidFill>
                <a:schemeClr val="bg2"/>
              </a:solidFill>
            </a:endParaRPr>
          </a:p>
        </p:txBody>
      </p:sp>
      <p:sp>
        <p:nvSpPr>
          <p:cNvPr id="3" name="Content Placeholder 2"/>
          <p:cNvSpPr>
            <a:spLocks noGrp="1"/>
          </p:cNvSpPr>
          <p:nvPr>
            <p:ph idx="1"/>
          </p:nvPr>
        </p:nvSpPr>
        <p:spPr>
          <a:xfrm>
            <a:off x="457200" y="1600201"/>
            <a:ext cx="8229600" cy="868548"/>
          </a:xfrm>
        </p:spPr>
        <p:txBody>
          <a:bodyPr/>
          <a:lstStyle/>
          <a:p>
            <a:pPr marL="0" indent="0">
              <a:buNone/>
            </a:pPr>
            <a:r>
              <a:rPr lang="en-US" altLang="en-US" dirty="0"/>
              <a:t>Find the equation of the line that contains (0, 0) and (2, 3).</a:t>
            </a:r>
          </a:p>
        </p:txBody>
      </p:sp>
      <p:sp>
        <p:nvSpPr>
          <p:cNvPr id="15" name="Content Placeholder 14"/>
          <p:cNvSpPr>
            <a:spLocks noGrp="1"/>
          </p:cNvSpPr>
          <p:nvPr>
            <p:ph idx="13"/>
          </p:nvPr>
        </p:nvSpPr>
        <p:spPr>
          <a:xfrm>
            <a:off x="459729" y="2667000"/>
            <a:ext cx="7617471" cy="457200"/>
          </a:xfrm>
        </p:spPr>
        <p:txBody>
          <a:bodyPr/>
          <a:lstStyle/>
          <a:p>
            <a:pPr marL="0" indent="0">
              <a:buNone/>
            </a:pPr>
            <a:r>
              <a:rPr lang="en-US" altLang="en-US" dirty="0"/>
              <a:t>The line passes through the origin, so it has the</a:t>
            </a:r>
            <a:endParaRPr lang="en-US" dirty="0"/>
          </a:p>
        </p:txBody>
      </p:sp>
      <p:sp>
        <p:nvSpPr>
          <p:cNvPr id="16" name="Content Placeholder 15"/>
          <p:cNvSpPr>
            <a:spLocks noGrp="1"/>
          </p:cNvSpPr>
          <p:nvPr>
            <p:ph idx="14"/>
          </p:nvPr>
        </p:nvSpPr>
        <p:spPr>
          <a:xfrm>
            <a:off x="457200" y="3155703"/>
            <a:ext cx="759471" cy="388252"/>
          </a:xfrm>
        </p:spPr>
        <p:txBody>
          <a:bodyPr/>
          <a:lstStyle/>
          <a:p>
            <a:pPr marL="0" indent="0">
              <a:buNone/>
            </a:pPr>
            <a:r>
              <a:rPr lang="en-US" altLang="en-US" dirty="0"/>
              <a:t>form</a:t>
            </a:r>
            <a:endParaRPr lang="en-US" dirty="0"/>
          </a:p>
        </p:txBody>
      </p:sp>
      <p:graphicFrame>
        <p:nvGraphicFramePr>
          <p:cNvPr id="21" name="Object 20" descr="y = m x."/>
          <p:cNvGraphicFramePr>
            <a:graphicFrameLocks noChangeAspect="1"/>
          </p:cNvGraphicFramePr>
          <p:nvPr>
            <p:extLst>
              <p:ext uri="{D42A27DB-BD31-4B8C-83A1-F6EECF244321}">
                <p14:modId xmlns:p14="http://schemas.microsoft.com/office/powerpoint/2010/main" val="1441748543"/>
              </p:ext>
            </p:extLst>
          </p:nvPr>
        </p:nvGraphicFramePr>
        <p:xfrm>
          <a:off x="1311798" y="3247763"/>
          <a:ext cx="1202802" cy="368596"/>
        </p:xfrm>
        <a:graphic>
          <a:graphicData uri="http://schemas.openxmlformats.org/presentationml/2006/ole">
            <mc:AlternateContent xmlns:mc="http://schemas.openxmlformats.org/markup-compatibility/2006">
              <mc:Choice xmlns:v="urn:schemas-microsoft-com:vml" Requires="v">
                <p:oleObj spid="_x0000_s2814" name="Equation" r:id="rId3" imgW="787320" imgH="241200" progId="Equation.DSMT4">
                  <p:embed/>
                </p:oleObj>
              </mc:Choice>
              <mc:Fallback>
                <p:oleObj name="Equation" r:id="rId3" imgW="787320" imgH="241200" progId="Equation.DSMT4">
                  <p:embed/>
                  <p:pic>
                    <p:nvPicPr>
                      <p:cNvPr id="0" name=""/>
                      <p:cNvPicPr/>
                      <p:nvPr/>
                    </p:nvPicPr>
                    <p:blipFill>
                      <a:blip r:embed="rId4"/>
                      <a:stretch>
                        <a:fillRect/>
                      </a:stretch>
                    </p:blipFill>
                    <p:spPr>
                      <a:xfrm>
                        <a:off x="1311798" y="3247763"/>
                        <a:ext cx="1202802" cy="368596"/>
                      </a:xfrm>
                      <a:prstGeom prst="rect">
                        <a:avLst/>
                      </a:prstGeom>
                    </p:spPr>
                  </p:pic>
                </p:oleObj>
              </mc:Fallback>
            </mc:AlternateContent>
          </a:graphicData>
        </a:graphic>
      </p:graphicFrame>
      <p:sp>
        <p:nvSpPr>
          <p:cNvPr id="17" name="Content Placeholder 16"/>
          <p:cNvSpPr>
            <a:spLocks noGrp="1"/>
          </p:cNvSpPr>
          <p:nvPr>
            <p:ph idx="15"/>
          </p:nvPr>
        </p:nvSpPr>
        <p:spPr>
          <a:xfrm>
            <a:off x="459729" y="3797299"/>
            <a:ext cx="6931671" cy="393701"/>
          </a:xfrm>
        </p:spPr>
        <p:txBody>
          <a:bodyPr/>
          <a:lstStyle/>
          <a:p>
            <a:pPr marL="0" indent="0">
              <a:buNone/>
            </a:pPr>
            <a:r>
              <a:rPr lang="en-US" altLang="en-US" dirty="0"/>
              <a:t>Substitute 2 for </a:t>
            </a:r>
            <a:r>
              <a:rPr lang="en-US" altLang="en-US" i="1" dirty="0"/>
              <a:t>x</a:t>
            </a:r>
            <a:r>
              <a:rPr lang="en-US" altLang="en-US" dirty="0"/>
              <a:t> and 3 for </a:t>
            </a:r>
            <a:r>
              <a:rPr lang="en-US" altLang="en-US" i="1" dirty="0"/>
              <a:t>y</a:t>
            </a:r>
            <a:r>
              <a:rPr lang="en-US" altLang="en-US" dirty="0"/>
              <a:t> in the equation</a:t>
            </a:r>
            <a:endParaRPr lang="en-US" dirty="0"/>
          </a:p>
        </p:txBody>
      </p:sp>
      <p:graphicFrame>
        <p:nvGraphicFramePr>
          <p:cNvPr id="22" name="Object 21" descr="y = m x."/>
          <p:cNvGraphicFramePr>
            <a:graphicFrameLocks noChangeAspect="1"/>
          </p:cNvGraphicFramePr>
          <p:nvPr>
            <p:extLst>
              <p:ext uri="{D42A27DB-BD31-4B8C-83A1-F6EECF244321}">
                <p14:modId xmlns:p14="http://schemas.microsoft.com/office/powerpoint/2010/main" val="3651579660"/>
              </p:ext>
            </p:extLst>
          </p:nvPr>
        </p:nvGraphicFramePr>
        <p:xfrm>
          <a:off x="7438303" y="3883025"/>
          <a:ext cx="1133475" cy="365125"/>
        </p:xfrm>
        <a:graphic>
          <a:graphicData uri="http://schemas.openxmlformats.org/presentationml/2006/ole">
            <mc:AlternateContent xmlns:mc="http://schemas.openxmlformats.org/markup-compatibility/2006">
              <mc:Choice xmlns:v="urn:schemas-microsoft-com:vml" Requires="v">
                <p:oleObj spid="_x0000_s2815" name="Equation" r:id="rId5" imgW="749160" imgH="241200" progId="Equation.DSMT4">
                  <p:embed/>
                </p:oleObj>
              </mc:Choice>
              <mc:Fallback>
                <p:oleObj name="Equation" r:id="rId5" imgW="749160" imgH="241200" progId="Equation.DSMT4">
                  <p:embed/>
                  <p:pic>
                    <p:nvPicPr>
                      <p:cNvPr id="21" name="Object 20"/>
                      <p:cNvPicPr/>
                      <p:nvPr/>
                    </p:nvPicPr>
                    <p:blipFill>
                      <a:blip r:embed="rId6"/>
                      <a:stretch>
                        <a:fillRect/>
                      </a:stretch>
                    </p:blipFill>
                    <p:spPr>
                      <a:xfrm>
                        <a:off x="7438303" y="3883025"/>
                        <a:ext cx="1133475" cy="365125"/>
                      </a:xfrm>
                      <a:prstGeom prst="rect">
                        <a:avLst/>
                      </a:prstGeom>
                    </p:spPr>
                  </p:pic>
                </p:oleObj>
              </mc:Fallback>
            </mc:AlternateContent>
          </a:graphicData>
        </a:graphic>
      </p:graphicFrame>
      <p:sp>
        <p:nvSpPr>
          <p:cNvPr id="18" name="Content Placeholder 17"/>
          <p:cNvSpPr>
            <a:spLocks noGrp="1"/>
          </p:cNvSpPr>
          <p:nvPr>
            <p:ph idx="16"/>
          </p:nvPr>
        </p:nvSpPr>
        <p:spPr>
          <a:xfrm>
            <a:off x="459729" y="4290452"/>
            <a:ext cx="2588271" cy="433948"/>
          </a:xfrm>
        </p:spPr>
        <p:txBody>
          <a:bodyPr/>
          <a:lstStyle/>
          <a:p>
            <a:pPr marL="0" indent="0">
              <a:buNone/>
            </a:pPr>
            <a:r>
              <a:rPr lang="en-US" altLang="en-US" dirty="0"/>
              <a:t>and solve for </a:t>
            </a:r>
            <a:r>
              <a:rPr lang="en-US" altLang="en-US" i="1" dirty="0"/>
              <a:t>m</a:t>
            </a:r>
            <a:r>
              <a:rPr lang="en-US" altLang="en-US" dirty="0"/>
              <a:t>:</a:t>
            </a:r>
            <a:endParaRPr lang="en-US" dirty="0"/>
          </a:p>
        </p:txBody>
      </p:sp>
      <p:graphicFrame>
        <p:nvGraphicFramePr>
          <p:cNvPr id="23" name="Object 22" descr="3 = m times 2 implies, m = 3 halves"/>
          <p:cNvGraphicFramePr>
            <a:graphicFrameLocks noChangeAspect="1"/>
          </p:cNvGraphicFramePr>
          <p:nvPr>
            <p:extLst>
              <p:ext uri="{D42A27DB-BD31-4B8C-83A1-F6EECF244321}">
                <p14:modId xmlns:p14="http://schemas.microsoft.com/office/powerpoint/2010/main" val="1146822272"/>
              </p:ext>
            </p:extLst>
          </p:nvPr>
        </p:nvGraphicFramePr>
        <p:xfrm>
          <a:off x="3190147" y="4596627"/>
          <a:ext cx="2650643" cy="889733"/>
        </p:xfrm>
        <a:graphic>
          <a:graphicData uri="http://schemas.openxmlformats.org/presentationml/2006/ole">
            <mc:AlternateContent xmlns:mc="http://schemas.openxmlformats.org/markup-compatibility/2006">
              <mc:Choice xmlns:v="urn:schemas-microsoft-com:vml" Requires="v">
                <p:oleObj spid="_x0000_s2816" name="Equation" r:id="rId7" imgW="1815840" imgH="609480" progId="Equation.DSMT4">
                  <p:embed/>
                </p:oleObj>
              </mc:Choice>
              <mc:Fallback>
                <p:oleObj name="Equation" r:id="rId7" imgW="1815840" imgH="609480" progId="Equation.DSMT4">
                  <p:embed/>
                  <p:pic>
                    <p:nvPicPr>
                      <p:cNvPr id="0" name=""/>
                      <p:cNvPicPr/>
                      <p:nvPr/>
                    </p:nvPicPr>
                    <p:blipFill>
                      <a:blip r:embed="rId8"/>
                      <a:stretch>
                        <a:fillRect/>
                      </a:stretch>
                    </p:blipFill>
                    <p:spPr>
                      <a:xfrm>
                        <a:off x="3190147" y="4596627"/>
                        <a:ext cx="2650643" cy="889733"/>
                      </a:xfrm>
                      <a:prstGeom prst="rect">
                        <a:avLst/>
                      </a:prstGeom>
                    </p:spPr>
                  </p:pic>
                </p:oleObj>
              </mc:Fallback>
            </mc:AlternateContent>
          </a:graphicData>
        </a:graphic>
      </p:graphicFrame>
      <p:sp>
        <p:nvSpPr>
          <p:cNvPr id="19" name="Content Placeholder 18"/>
          <p:cNvSpPr>
            <a:spLocks noGrp="1"/>
          </p:cNvSpPr>
          <p:nvPr>
            <p:ph idx="17"/>
          </p:nvPr>
        </p:nvSpPr>
        <p:spPr>
          <a:xfrm>
            <a:off x="459729" y="5737916"/>
            <a:ext cx="2557785" cy="394287"/>
          </a:xfrm>
        </p:spPr>
        <p:txBody>
          <a:bodyPr/>
          <a:lstStyle/>
          <a:p>
            <a:pPr marL="0" indent="0">
              <a:buNone/>
            </a:pPr>
            <a:r>
              <a:rPr lang="en-US" dirty="0"/>
              <a:t>The equation is</a:t>
            </a:r>
          </a:p>
        </p:txBody>
      </p:sp>
      <p:graphicFrame>
        <p:nvGraphicFramePr>
          <p:cNvPr id="24" name="Object 23" descr="y = 3 halves x."/>
          <p:cNvGraphicFramePr>
            <a:graphicFrameLocks noChangeAspect="1"/>
          </p:cNvGraphicFramePr>
          <p:nvPr>
            <p:extLst>
              <p:ext uri="{D42A27DB-BD31-4B8C-83A1-F6EECF244321}">
                <p14:modId xmlns:p14="http://schemas.microsoft.com/office/powerpoint/2010/main" val="2933934089"/>
              </p:ext>
            </p:extLst>
          </p:nvPr>
        </p:nvGraphicFramePr>
        <p:xfrm>
          <a:off x="2993003" y="5511578"/>
          <a:ext cx="1197997" cy="899364"/>
        </p:xfrm>
        <a:graphic>
          <a:graphicData uri="http://schemas.openxmlformats.org/presentationml/2006/ole">
            <mc:AlternateContent xmlns:mc="http://schemas.openxmlformats.org/markup-compatibility/2006">
              <mc:Choice xmlns:v="urn:schemas-microsoft-com:vml" Requires="v">
                <p:oleObj spid="_x0000_s2817" name="Equation" r:id="rId9" imgW="812520" imgH="609480" progId="Equation.DSMT4">
                  <p:embed/>
                </p:oleObj>
              </mc:Choice>
              <mc:Fallback>
                <p:oleObj name="Equation" r:id="rId9" imgW="812520" imgH="609480" progId="Equation.DSMT4">
                  <p:embed/>
                  <p:pic>
                    <p:nvPicPr>
                      <p:cNvPr id="22" name="Object 21"/>
                      <p:cNvPicPr/>
                      <p:nvPr/>
                    </p:nvPicPr>
                    <p:blipFill>
                      <a:blip r:embed="rId10"/>
                      <a:stretch>
                        <a:fillRect/>
                      </a:stretch>
                    </p:blipFill>
                    <p:spPr>
                      <a:xfrm>
                        <a:off x="2993003" y="5511578"/>
                        <a:ext cx="1197997" cy="899364"/>
                      </a:xfrm>
                      <a:prstGeom prst="rect">
                        <a:avLst/>
                      </a:prstGeom>
                    </p:spPr>
                  </p:pic>
                </p:oleObj>
              </mc:Fallback>
            </mc:AlternateContent>
          </a:graphicData>
        </a:graphic>
      </p:graphicFrame>
    </p:spTree>
    <p:extLst>
      <p:ext uri="{BB962C8B-B14F-4D97-AF65-F5344CB8AC3E}">
        <p14:creationId xmlns:p14="http://schemas.microsoft.com/office/powerpoint/2010/main" val="164081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6" grpId="0" build="p"/>
      <p:bldP spid="17" grpId="0" build="p"/>
      <p:bldP spid="18" grpId="0" build="p"/>
      <p:bldP spid="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Equations of Lines </a:t>
            </a:r>
            <a:r>
              <a:rPr lang="en-US" altLang="en-US" sz="2000" b="0" dirty="0"/>
              <a:t>(2 of 4)</a:t>
            </a:r>
            <a:endParaRPr lang="en-US" dirty="0"/>
          </a:p>
        </p:txBody>
      </p:sp>
      <p:sp>
        <p:nvSpPr>
          <p:cNvPr id="3" name="Content Placeholder 2"/>
          <p:cNvSpPr>
            <a:spLocks noGrp="1"/>
          </p:cNvSpPr>
          <p:nvPr>
            <p:ph idx="1"/>
          </p:nvPr>
        </p:nvSpPr>
        <p:spPr>
          <a:xfrm>
            <a:off x="457200" y="1600201"/>
            <a:ext cx="5701147" cy="372150"/>
          </a:xfrm>
        </p:spPr>
        <p:txBody>
          <a:bodyPr/>
          <a:lstStyle/>
          <a:p>
            <a:pPr marL="0" indent="0">
              <a:buNone/>
            </a:pPr>
            <a:r>
              <a:rPr lang="en-US" altLang="en-US" dirty="0"/>
              <a:t>For a given value of </a:t>
            </a:r>
            <a:r>
              <a:rPr lang="en-US" altLang="en-US" i="1" dirty="0"/>
              <a:t>m</a:t>
            </a:r>
            <a:r>
              <a:rPr lang="en-US" altLang="en-US" dirty="0"/>
              <a:t>, the graph of</a:t>
            </a:r>
            <a:endParaRPr lang="en-US" dirty="0"/>
          </a:p>
        </p:txBody>
      </p:sp>
      <p:graphicFrame>
        <p:nvGraphicFramePr>
          <p:cNvPr id="10" name="Object 9" descr="y = m x + b"/>
          <p:cNvGraphicFramePr>
            <a:graphicFrameLocks noChangeAspect="1"/>
          </p:cNvGraphicFramePr>
          <p:nvPr>
            <p:extLst>
              <p:ext uri="{D42A27DB-BD31-4B8C-83A1-F6EECF244321}">
                <p14:modId xmlns:p14="http://schemas.microsoft.com/office/powerpoint/2010/main" val="3172413397"/>
              </p:ext>
            </p:extLst>
          </p:nvPr>
        </p:nvGraphicFramePr>
        <p:xfrm>
          <a:off x="6158347" y="1613714"/>
          <a:ext cx="1596591" cy="445563"/>
        </p:xfrm>
        <a:graphic>
          <a:graphicData uri="http://schemas.openxmlformats.org/presentationml/2006/ole">
            <mc:AlternateContent xmlns:mc="http://schemas.openxmlformats.org/markup-compatibility/2006">
              <mc:Choice xmlns:v="urn:schemas-microsoft-com:vml" Requires="v">
                <p:oleObj spid="_x0000_s4009" name="Equation" r:id="rId3" imgW="1091880" imgH="304560" progId="Equation.DSMT4">
                  <p:embed/>
                </p:oleObj>
              </mc:Choice>
              <mc:Fallback>
                <p:oleObj name="Equation" r:id="rId3" imgW="1091880" imgH="304560" progId="Equation.DSMT4">
                  <p:embed/>
                  <p:pic>
                    <p:nvPicPr>
                      <p:cNvPr id="0" name=""/>
                      <p:cNvPicPr/>
                      <p:nvPr/>
                    </p:nvPicPr>
                    <p:blipFill>
                      <a:blip r:embed="rId4"/>
                      <a:stretch>
                        <a:fillRect/>
                      </a:stretch>
                    </p:blipFill>
                    <p:spPr>
                      <a:xfrm>
                        <a:off x="6158347" y="1613714"/>
                        <a:ext cx="1596591" cy="445563"/>
                      </a:xfrm>
                      <a:prstGeom prst="rect">
                        <a:avLst/>
                      </a:prstGeom>
                    </p:spPr>
                  </p:pic>
                </p:oleObj>
              </mc:Fallback>
            </mc:AlternateContent>
          </a:graphicData>
        </a:graphic>
      </p:graphicFrame>
      <p:sp>
        <p:nvSpPr>
          <p:cNvPr id="4" name="Content Placeholder 3"/>
          <p:cNvSpPr>
            <a:spLocks noGrp="1"/>
          </p:cNvSpPr>
          <p:nvPr>
            <p:ph idx="13"/>
          </p:nvPr>
        </p:nvSpPr>
        <p:spPr>
          <a:xfrm>
            <a:off x="7852598" y="1572491"/>
            <a:ext cx="609600" cy="355958"/>
          </a:xfrm>
        </p:spPr>
        <p:txBody>
          <a:bodyPr/>
          <a:lstStyle/>
          <a:p>
            <a:pPr marL="0" indent="0">
              <a:buNone/>
            </a:pPr>
            <a:r>
              <a:rPr lang="en-US" altLang="en-US" dirty="0"/>
              <a:t>is a</a:t>
            </a:r>
            <a:endParaRPr lang="en-US" dirty="0"/>
          </a:p>
        </p:txBody>
      </p:sp>
      <p:sp>
        <p:nvSpPr>
          <p:cNvPr id="5" name="Content Placeholder 4"/>
          <p:cNvSpPr>
            <a:spLocks noGrp="1"/>
          </p:cNvSpPr>
          <p:nvPr>
            <p:ph idx="14"/>
          </p:nvPr>
        </p:nvSpPr>
        <p:spPr>
          <a:xfrm>
            <a:off x="457200" y="2049003"/>
            <a:ext cx="7696200" cy="383769"/>
          </a:xfrm>
        </p:spPr>
        <p:txBody>
          <a:bodyPr/>
          <a:lstStyle/>
          <a:p>
            <a:pPr marL="0" indent="0">
              <a:buNone/>
            </a:pPr>
            <a:r>
              <a:rPr lang="en-US" altLang="en-US" dirty="0"/>
              <a:t>straight line through (0, </a:t>
            </a:r>
            <a:r>
              <a:rPr lang="en-US" altLang="en-US" i="1" dirty="0"/>
              <a:t>b</a:t>
            </a:r>
            <a:r>
              <a:rPr lang="en-US" altLang="en-US" dirty="0"/>
              <a:t>) and parallel to the line</a:t>
            </a:r>
            <a:endParaRPr lang="en-US" dirty="0"/>
          </a:p>
        </p:txBody>
      </p:sp>
      <p:sp>
        <p:nvSpPr>
          <p:cNvPr id="6" name="Content Placeholder 5"/>
          <p:cNvSpPr>
            <a:spLocks noGrp="1"/>
          </p:cNvSpPr>
          <p:nvPr>
            <p:ph idx="15"/>
          </p:nvPr>
        </p:nvSpPr>
        <p:spPr>
          <a:xfrm>
            <a:off x="457200" y="2497722"/>
            <a:ext cx="2895600" cy="448148"/>
          </a:xfrm>
        </p:spPr>
        <p:txBody>
          <a:bodyPr/>
          <a:lstStyle/>
          <a:p>
            <a:pPr marL="0" indent="0">
              <a:buNone/>
            </a:pPr>
            <a:r>
              <a:rPr lang="en-US" altLang="en-US" dirty="0"/>
              <a:t>whose equation is</a:t>
            </a:r>
            <a:endParaRPr lang="en-US" dirty="0"/>
          </a:p>
        </p:txBody>
      </p:sp>
      <p:graphicFrame>
        <p:nvGraphicFramePr>
          <p:cNvPr id="11" name="Object 10" descr="y = m x"/>
          <p:cNvGraphicFramePr>
            <a:graphicFrameLocks noChangeAspect="1"/>
          </p:cNvGraphicFramePr>
          <p:nvPr>
            <p:extLst>
              <p:ext uri="{D42A27DB-BD31-4B8C-83A1-F6EECF244321}">
                <p14:modId xmlns:p14="http://schemas.microsoft.com/office/powerpoint/2010/main" val="2037120250"/>
              </p:ext>
            </p:extLst>
          </p:nvPr>
        </p:nvGraphicFramePr>
        <p:xfrm>
          <a:off x="3411148" y="2589681"/>
          <a:ext cx="1162110" cy="356975"/>
        </p:xfrm>
        <a:graphic>
          <a:graphicData uri="http://schemas.openxmlformats.org/presentationml/2006/ole">
            <mc:AlternateContent xmlns:mc="http://schemas.openxmlformats.org/markup-compatibility/2006">
              <mc:Choice xmlns:v="urn:schemas-microsoft-com:vml" Requires="v">
                <p:oleObj spid="_x0000_s4010" name="Equation" r:id="rId5" imgW="787320" imgH="241200" progId="Equation.DSMT4">
                  <p:embed/>
                </p:oleObj>
              </mc:Choice>
              <mc:Fallback>
                <p:oleObj name="Equation" r:id="rId5" imgW="787320" imgH="241200" progId="Equation.DSMT4">
                  <p:embed/>
                  <p:pic>
                    <p:nvPicPr>
                      <p:cNvPr id="10" name="Object 9"/>
                      <p:cNvPicPr/>
                      <p:nvPr/>
                    </p:nvPicPr>
                    <p:blipFill>
                      <a:blip r:embed="rId6"/>
                      <a:stretch>
                        <a:fillRect/>
                      </a:stretch>
                    </p:blipFill>
                    <p:spPr>
                      <a:xfrm>
                        <a:off x="3411148" y="2589681"/>
                        <a:ext cx="1162110" cy="356975"/>
                      </a:xfrm>
                      <a:prstGeom prst="rect">
                        <a:avLst/>
                      </a:prstGeom>
                    </p:spPr>
                  </p:pic>
                </p:oleObj>
              </mc:Fallback>
            </mc:AlternateContent>
          </a:graphicData>
        </a:graphic>
      </p:graphicFrame>
      <p:sp>
        <p:nvSpPr>
          <p:cNvPr id="7" name="Content Placeholder 6"/>
          <p:cNvSpPr>
            <a:spLocks noGrp="1"/>
          </p:cNvSpPr>
          <p:nvPr>
            <p:ph idx="16"/>
          </p:nvPr>
        </p:nvSpPr>
        <p:spPr>
          <a:xfrm>
            <a:off x="461338" y="3146003"/>
            <a:ext cx="3272462" cy="415945"/>
          </a:xfrm>
        </p:spPr>
        <p:txBody>
          <a:bodyPr/>
          <a:lstStyle/>
          <a:p>
            <a:pPr marL="0" indent="0">
              <a:buNone/>
            </a:pPr>
            <a:r>
              <a:rPr lang="en-US" altLang="en-US" dirty="0"/>
              <a:t>The graph of the line</a:t>
            </a:r>
            <a:endParaRPr lang="en-US" dirty="0"/>
          </a:p>
        </p:txBody>
      </p:sp>
      <p:graphicFrame>
        <p:nvGraphicFramePr>
          <p:cNvPr id="16" name="Object 15" descr="y = m x + b"/>
          <p:cNvGraphicFramePr>
            <a:graphicFrameLocks noChangeAspect="1"/>
          </p:cNvGraphicFramePr>
          <p:nvPr>
            <p:extLst>
              <p:ext uri="{D42A27DB-BD31-4B8C-83A1-F6EECF244321}">
                <p14:modId xmlns:p14="http://schemas.microsoft.com/office/powerpoint/2010/main" val="1219843432"/>
              </p:ext>
            </p:extLst>
          </p:nvPr>
        </p:nvGraphicFramePr>
        <p:xfrm>
          <a:off x="3797480" y="3151837"/>
          <a:ext cx="1540739" cy="429976"/>
        </p:xfrm>
        <a:graphic>
          <a:graphicData uri="http://schemas.openxmlformats.org/presentationml/2006/ole">
            <mc:AlternateContent xmlns:mc="http://schemas.openxmlformats.org/markup-compatibility/2006">
              <mc:Choice xmlns:v="urn:schemas-microsoft-com:vml" Requires="v">
                <p:oleObj spid="_x0000_s4011" name="Equation" r:id="rId7" imgW="1091880" imgH="304560" progId="Equation.DSMT4">
                  <p:embed/>
                </p:oleObj>
              </mc:Choice>
              <mc:Fallback>
                <p:oleObj name="Equation" r:id="rId7" imgW="1091880" imgH="304560" progId="Equation.DSMT4">
                  <p:embed/>
                  <p:pic>
                    <p:nvPicPr>
                      <p:cNvPr id="10" name="Object 9"/>
                      <p:cNvPicPr/>
                      <p:nvPr/>
                    </p:nvPicPr>
                    <p:blipFill>
                      <a:blip r:embed="rId8"/>
                      <a:stretch>
                        <a:fillRect/>
                      </a:stretch>
                    </p:blipFill>
                    <p:spPr>
                      <a:xfrm>
                        <a:off x="3797480" y="3151837"/>
                        <a:ext cx="1540739" cy="429976"/>
                      </a:xfrm>
                      <a:prstGeom prst="rect">
                        <a:avLst/>
                      </a:prstGeom>
                    </p:spPr>
                  </p:pic>
                </p:oleObj>
              </mc:Fallback>
            </mc:AlternateContent>
          </a:graphicData>
        </a:graphic>
      </p:graphicFrame>
      <p:sp>
        <p:nvSpPr>
          <p:cNvPr id="8" name="Content Placeholder 7"/>
          <p:cNvSpPr>
            <a:spLocks noGrp="1"/>
          </p:cNvSpPr>
          <p:nvPr>
            <p:ph idx="17"/>
          </p:nvPr>
        </p:nvSpPr>
        <p:spPr>
          <a:xfrm>
            <a:off x="5410200" y="3123879"/>
            <a:ext cx="2590800" cy="370267"/>
          </a:xfrm>
        </p:spPr>
        <p:txBody>
          <a:bodyPr/>
          <a:lstStyle/>
          <a:p>
            <a:pPr marL="0" indent="0">
              <a:buNone/>
            </a:pPr>
            <a:r>
              <a:rPr lang="en-US" altLang="en-US" dirty="0"/>
              <a:t>can be obtained</a:t>
            </a:r>
            <a:endParaRPr lang="en-US" dirty="0"/>
          </a:p>
        </p:txBody>
      </p:sp>
      <p:sp>
        <p:nvSpPr>
          <p:cNvPr id="9" name="Content Placeholder 8"/>
          <p:cNvSpPr>
            <a:spLocks noGrp="1"/>
          </p:cNvSpPr>
          <p:nvPr>
            <p:ph idx="18"/>
          </p:nvPr>
        </p:nvSpPr>
        <p:spPr>
          <a:xfrm>
            <a:off x="457200" y="3614934"/>
            <a:ext cx="2743200" cy="430595"/>
          </a:xfrm>
        </p:spPr>
        <p:txBody>
          <a:bodyPr/>
          <a:lstStyle/>
          <a:p>
            <a:pPr marL="0" indent="0">
              <a:buNone/>
            </a:pPr>
            <a:r>
              <a:rPr lang="en-US" altLang="en-US" dirty="0"/>
              <a:t>from the graph of</a:t>
            </a:r>
            <a:endParaRPr lang="en-US" dirty="0"/>
          </a:p>
        </p:txBody>
      </p:sp>
      <p:graphicFrame>
        <p:nvGraphicFramePr>
          <p:cNvPr id="17" name="Object 16" descr="y = m x"/>
          <p:cNvGraphicFramePr>
            <a:graphicFrameLocks noChangeAspect="1"/>
          </p:cNvGraphicFramePr>
          <p:nvPr>
            <p:extLst>
              <p:ext uri="{D42A27DB-BD31-4B8C-83A1-F6EECF244321}">
                <p14:modId xmlns:p14="http://schemas.microsoft.com/office/powerpoint/2010/main" val="1099266663"/>
              </p:ext>
            </p:extLst>
          </p:nvPr>
        </p:nvGraphicFramePr>
        <p:xfrm>
          <a:off x="3277630" y="3691579"/>
          <a:ext cx="1128527" cy="363422"/>
        </p:xfrm>
        <a:graphic>
          <a:graphicData uri="http://schemas.openxmlformats.org/presentationml/2006/ole">
            <mc:AlternateContent xmlns:mc="http://schemas.openxmlformats.org/markup-compatibility/2006">
              <mc:Choice xmlns:v="urn:schemas-microsoft-com:vml" Requires="v">
                <p:oleObj spid="_x0000_s4012" name="Equation" r:id="rId9" imgW="749160" imgH="241200" progId="Equation.DSMT4">
                  <p:embed/>
                </p:oleObj>
              </mc:Choice>
              <mc:Fallback>
                <p:oleObj name="Equation" r:id="rId9" imgW="749160" imgH="241200" progId="Equation.DSMT4">
                  <p:embed/>
                  <p:pic>
                    <p:nvPicPr>
                      <p:cNvPr id="11" name="Object 10"/>
                      <p:cNvPicPr/>
                      <p:nvPr/>
                    </p:nvPicPr>
                    <p:blipFill>
                      <a:blip r:embed="rId10"/>
                      <a:stretch>
                        <a:fillRect/>
                      </a:stretch>
                    </p:blipFill>
                    <p:spPr>
                      <a:xfrm>
                        <a:off x="3277630" y="3691579"/>
                        <a:ext cx="1128527" cy="363422"/>
                      </a:xfrm>
                      <a:prstGeom prst="rect">
                        <a:avLst/>
                      </a:prstGeom>
                    </p:spPr>
                  </p:pic>
                </p:oleObj>
              </mc:Fallback>
            </mc:AlternateContent>
          </a:graphicData>
        </a:graphic>
      </p:graphicFrame>
      <p:sp>
        <p:nvSpPr>
          <p:cNvPr id="12" name="Content Placeholder 11"/>
          <p:cNvSpPr>
            <a:spLocks noGrp="1"/>
          </p:cNvSpPr>
          <p:nvPr>
            <p:ph idx="19"/>
          </p:nvPr>
        </p:nvSpPr>
        <p:spPr>
          <a:xfrm>
            <a:off x="4558553" y="3586126"/>
            <a:ext cx="1537447" cy="405079"/>
          </a:xfrm>
        </p:spPr>
        <p:txBody>
          <a:bodyPr/>
          <a:lstStyle/>
          <a:p>
            <a:pPr marL="0" indent="0">
              <a:buNone/>
            </a:pPr>
            <a:r>
              <a:rPr lang="en-US" altLang="en-US" dirty="0"/>
              <a:t>by sliding</a:t>
            </a:r>
            <a:endParaRPr lang="en-US" dirty="0"/>
          </a:p>
        </p:txBody>
      </p:sp>
      <p:graphicFrame>
        <p:nvGraphicFramePr>
          <p:cNvPr id="18" name="Object 17" descr="y = m x"/>
          <p:cNvGraphicFramePr>
            <a:graphicFrameLocks noChangeAspect="1"/>
          </p:cNvGraphicFramePr>
          <p:nvPr>
            <p:extLst>
              <p:ext uri="{D42A27DB-BD31-4B8C-83A1-F6EECF244321}">
                <p14:modId xmlns:p14="http://schemas.microsoft.com/office/powerpoint/2010/main" val="2581944303"/>
              </p:ext>
            </p:extLst>
          </p:nvPr>
        </p:nvGraphicFramePr>
        <p:xfrm>
          <a:off x="6143663" y="3686283"/>
          <a:ext cx="1095337" cy="352734"/>
        </p:xfrm>
        <a:graphic>
          <a:graphicData uri="http://schemas.openxmlformats.org/presentationml/2006/ole">
            <mc:AlternateContent xmlns:mc="http://schemas.openxmlformats.org/markup-compatibility/2006">
              <mc:Choice xmlns:v="urn:schemas-microsoft-com:vml" Requires="v">
                <p:oleObj spid="_x0000_s4013" name="Equation" r:id="rId11" imgW="749160" imgH="241200" progId="Equation.DSMT4">
                  <p:embed/>
                </p:oleObj>
              </mc:Choice>
              <mc:Fallback>
                <p:oleObj name="Equation" r:id="rId11" imgW="749160" imgH="241200" progId="Equation.DSMT4">
                  <p:embed/>
                  <p:pic>
                    <p:nvPicPr>
                      <p:cNvPr id="17" name="Object 16"/>
                      <p:cNvPicPr/>
                      <p:nvPr/>
                    </p:nvPicPr>
                    <p:blipFill>
                      <a:blip r:embed="rId10"/>
                      <a:stretch>
                        <a:fillRect/>
                      </a:stretch>
                    </p:blipFill>
                    <p:spPr>
                      <a:xfrm>
                        <a:off x="6143663" y="3686283"/>
                        <a:ext cx="1095337" cy="352734"/>
                      </a:xfrm>
                      <a:prstGeom prst="rect">
                        <a:avLst/>
                      </a:prstGeom>
                    </p:spPr>
                  </p:pic>
                </p:oleObj>
              </mc:Fallback>
            </mc:AlternateContent>
          </a:graphicData>
        </a:graphic>
      </p:graphicFrame>
      <p:sp>
        <p:nvSpPr>
          <p:cNvPr id="13" name="Content Placeholder 12"/>
          <p:cNvSpPr>
            <a:spLocks noGrp="1"/>
          </p:cNvSpPr>
          <p:nvPr>
            <p:ph idx="20"/>
          </p:nvPr>
        </p:nvSpPr>
        <p:spPr>
          <a:xfrm>
            <a:off x="457200" y="4108741"/>
            <a:ext cx="7848600" cy="435554"/>
          </a:xfrm>
        </p:spPr>
        <p:txBody>
          <a:bodyPr/>
          <a:lstStyle/>
          <a:p>
            <a:pPr marL="0" indent="0">
              <a:buNone/>
            </a:pPr>
            <a:r>
              <a:rPr lang="en-US" altLang="en-US" dirty="0"/>
              <a:t>up (or down) </a:t>
            </a:r>
            <a:r>
              <a:rPr lang="en-US" altLang="en-US" i="1" dirty="0"/>
              <a:t>b</a:t>
            </a:r>
            <a:r>
              <a:rPr lang="en-US" altLang="en-US" dirty="0"/>
              <a:t> units depending on the value of </a:t>
            </a:r>
            <a:r>
              <a:rPr lang="en-US" altLang="en-US" i="1" dirty="0"/>
              <a:t>b</a:t>
            </a:r>
            <a:r>
              <a:rPr lang="en-US" altLang="en-US" dirty="0"/>
              <a:t>.</a:t>
            </a:r>
            <a:endParaRPr lang="en-US" dirty="0"/>
          </a:p>
        </p:txBody>
      </p:sp>
    </p:spTree>
    <p:extLst>
      <p:ext uri="{BB962C8B-B14F-4D97-AF65-F5344CB8AC3E}">
        <p14:creationId xmlns:p14="http://schemas.microsoft.com/office/powerpoint/2010/main" val="62935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2" grpId="0" build="p"/>
      <p:bldP spid="1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Equations of Lines </a:t>
            </a:r>
            <a:r>
              <a:rPr lang="en-US" altLang="en-US" sz="2000" b="0" dirty="0"/>
              <a:t>(3 of 4)</a:t>
            </a:r>
            <a:endParaRPr lang="en-US" dirty="0"/>
          </a:p>
        </p:txBody>
      </p:sp>
      <p:sp>
        <p:nvSpPr>
          <p:cNvPr id="16" name="Content Placeholder 15"/>
          <p:cNvSpPr>
            <a:spLocks noGrp="1"/>
          </p:cNvSpPr>
          <p:nvPr>
            <p:ph idx="1"/>
          </p:nvPr>
        </p:nvSpPr>
        <p:spPr>
          <a:xfrm>
            <a:off x="457200" y="1600201"/>
            <a:ext cx="8229600" cy="838199"/>
          </a:xfrm>
        </p:spPr>
        <p:txBody>
          <a:bodyPr/>
          <a:lstStyle/>
          <a:p>
            <a:pPr marL="0" indent="0">
              <a:buNone/>
            </a:pPr>
            <a:r>
              <a:rPr lang="en-US" altLang="en-US" dirty="0"/>
              <a:t>Any two parallel lines have the same slope or are vertical lines with no slope.</a:t>
            </a:r>
          </a:p>
        </p:txBody>
      </p:sp>
      <p:pic>
        <p:nvPicPr>
          <p:cNvPr id="17" name="Picture 6" descr="Two graphs with parallel lines. The first graph shows 3 rising diagonally lines. The line y = x + 2, rises through the points (negative 2, 0) and (2,0). The line y = x rises through the origin (0, 0). The line y = x minus 2 rises through the points (0, negative 2) and (2, 0). The second graph has 2 rising diagonal lines. The line y = m x + b, rises through the point (0, b). The line y = m x, rises through the origin. The lines y = m x + b and y = m x, are parallel and distance between the lines is b. All values are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02150"/>
            <a:ext cx="82296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96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Equations of Lines </a:t>
            </a:r>
            <a:r>
              <a:rPr lang="en-US" altLang="en-US" sz="2000" b="0" dirty="0"/>
              <a:t>(4 of 4)</a:t>
            </a:r>
            <a:endParaRPr lang="en-US" dirty="0"/>
          </a:p>
        </p:txBody>
      </p:sp>
      <p:sp>
        <p:nvSpPr>
          <p:cNvPr id="15" name="Content Placeholder 14"/>
          <p:cNvSpPr>
            <a:spLocks noGrp="1"/>
          </p:cNvSpPr>
          <p:nvPr>
            <p:ph idx="1"/>
          </p:nvPr>
        </p:nvSpPr>
        <p:spPr>
          <a:xfrm>
            <a:off x="457200" y="1600202"/>
            <a:ext cx="2133600" cy="436010"/>
          </a:xfrm>
        </p:spPr>
        <p:txBody>
          <a:bodyPr/>
          <a:lstStyle/>
          <a:p>
            <a:pPr marL="0" indent="0">
              <a:buNone/>
            </a:pPr>
            <a:r>
              <a:rPr lang="en-US" altLang="en-US" dirty="0"/>
              <a:t>The graph of</a:t>
            </a:r>
            <a:endParaRPr lang="en-US" dirty="0"/>
          </a:p>
        </p:txBody>
      </p:sp>
      <p:graphicFrame>
        <p:nvGraphicFramePr>
          <p:cNvPr id="22" name="Object 21" descr="y = m x + b"/>
          <p:cNvGraphicFramePr>
            <a:graphicFrameLocks noChangeAspect="1"/>
          </p:cNvGraphicFramePr>
          <p:nvPr>
            <p:extLst>
              <p:ext uri="{D42A27DB-BD31-4B8C-83A1-F6EECF244321}">
                <p14:modId xmlns:p14="http://schemas.microsoft.com/office/powerpoint/2010/main" val="2147338026"/>
              </p:ext>
            </p:extLst>
          </p:nvPr>
        </p:nvGraphicFramePr>
        <p:xfrm>
          <a:off x="2568752" y="1612908"/>
          <a:ext cx="1547212" cy="431782"/>
        </p:xfrm>
        <a:graphic>
          <a:graphicData uri="http://schemas.openxmlformats.org/presentationml/2006/ole">
            <mc:AlternateContent xmlns:mc="http://schemas.openxmlformats.org/markup-compatibility/2006">
              <mc:Choice xmlns:v="urn:schemas-microsoft-com:vml" Requires="v">
                <p:oleObj spid="_x0000_s4528" name="Equation" r:id="rId3" imgW="1091880" imgH="304560" progId="Equation.DSMT4">
                  <p:embed/>
                </p:oleObj>
              </mc:Choice>
              <mc:Fallback>
                <p:oleObj name="Equation" r:id="rId3" imgW="1091880" imgH="304560" progId="Equation.DSMT4">
                  <p:embed/>
                  <p:pic>
                    <p:nvPicPr>
                      <p:cNvPr id="0" name=""/>
                      <p:cNvPicPr/>
                      <p:nvPr/>
                    </p:nvPicPr>
                    <p:blipFill>
                      <a:blip r:embed="rId4"/>
                      <a:stretch>
                        <a:fillRect/>
                      </a:stretch>
                    </p:blipFill>
                    <p:spPr>
                      <a:xfrm>
                        <a:off x="2568752" y="1612908"/>
                        <a:ext cx="1547212" cy="431782"/>
                      </a:xfrm>
                      <a:prstGeom prst="rect">
                        <a:avLst/>
                      </a:prstGeom>
                    </p:spPr>
                  </p:pic>
                </p:oleObj>
              </mc:Fallback>
            </mc:AlternateContent>
          </a:graphicData>
        </a:graphic>
      </p:graphicFrame>
      <p:sp>
        <p:nvSpPr>
          <p:cNvPr id="16" name="Content Placeholder 15"/>
          <p:cNvSpPr>
            <a:spLocks noGrp="1"/>
          </p:cNvSpPr>
          <p:nvPr>
            <p:ph idx="13"/>
          </p:nvPr>
        </p:nvSpPr>
        <p:spPr>
          <a:xfrm>
            <a:off x="4206151" y="1586345"/>
            <a:ext cx="4195482" cy="381000"/>
          </a:xfrm>
        </p:spPr>
        <p:txBody>
          <a:bodyPr/>
          <a:lstStyle/>
          <a:p>
            <a:pPr marL="0" indent="0">
              <a:buNone/>
            </a:pPr>
            <a:r>
              <a:rPr lang="en-US" altLang="en-US" dirty="0"/>
              <a:t>crosses the </a:t>
            </a:r>
            <a:r>
              <a:rPr lang="en-US" altLang="en-US" i="1" dirty="0"/>
              <a:t>y</a:t>
            </a:r>
            <a:r>
              <a:rPr lang="en-US" altLang="en-US" dirty="0"/>
              <a:t>-axis at point</a:t>
            </a:r>
            <a:endParaRPr lang="en-US" dirty="0"/>
          </a:p>
        </p:txBody>
      </p:sp>
      <p:graphicFrame>
        <p:nvGraphicFramePr>
          <p:cNvPr id="13" name="Object 12" descr="P(0, b)."/>
          <p:cNvGraphicFramePr>
            <a:graphicFrameLocks noChangeAspect="1"/>
          </p:cNvGraphicFramePr>
          <p:nvPr>
            <p:extLst>
              <p:ext uri="{D42A27DB-BD31-4B8C-83A1-F6EECF244321}">
                <p14:modId xmlns:p14="http://schemas.microsoft.com/office/powerpoint/2010/main" val="2531434891"/>
              </p:ext>
            </p:extLst>
          </p:nvPr>
        </p:nvGraphicFramePr>
        <p:xfrm>
          <a:off x="457200" y="2107066"/>
          <a:ext cx="1084069" cy="426296"/>
        </p:xfrm>
        <a:graphic>
          <a:graphicData uri="http://schemas.openxmlformats.org/presentationml/2006/ole">
            <mc:AlternateContent xmlns:mc="http://schemas.openxmlformats.org/markup-compatibility/2006">
              <mc:Choice xmlns:v="urn:schemas-microsoft-com:vml" Requires="v">
                <p:oleObj spid="_x0000_s4529" name="Equation" r:id="rId5" imgW="774360" imgH="304560" progId="Equation.DSMT4">
                  <p:embed/>
                </p:oleObj>
              </mc:Choice>
              <mc:Fallback>
                <p:oleObj name="Equation" r:id="rId5" imgW="774360" imgH="304560" progId="Equation.DSMT4">
                  <p:embed/>
                  <p:pic>
                    <p:nvPicPr>
                      <p:cNvPr id="23" name="Object 22"/>
                      <p:cNvPicPr/>
                      <p:nvPr/>
                    </p:nvPicPr>
                    <p:blipFill>
                      <a:blip r:embed="rId6"/>
                      <a:stretch>
                        <a:fillRect/>
                      </a:stretch>
                    </p:blipFill>
                    <p:spPr>
                      <a:xfrm>
                        <a:off x="457200" y="2107066"/>
                        <a:ext cx="1084069" cy="426296"/>
                      </a:xfrm>
                      <a:prstGeom prst="rect">
                        <a:avLst/>
                      </a:prstGeom>
                    </p:spPr>
                  </p:pic>
                </p:oleObj>
              </mc:Fallback>
            </mc:AlternateContent>
          </a:graphicData>
        </a:graphic>
      </p:graphicFrame>
      <p:sp>
        <p:nvSpPr>
          <p:cNvPr id="18" name="Content Placeholder 17"/>
          <p:cNvSpPr>
            <a:spLocks noGrp="1"/>
          </p:cNvSpPr>
          <p:nvPr>
            <p:ph idx="15"/>
          </p:nvPr>
        </p:nvSpPr>
        <p:spPr>
          <a:xfrm>
            <a:off x="461166" y="2705558"/>
            <a:ext cx="8229600" cy="799641"/>
          </a:xfrm>
        </p:spPr>
        <p:txBody>
          <a:bodyPr/>
          <a:lstStyle/>
          <a:p>
            <a:pPr marL="0" indent="0">
              <a:buNone/>
            </a:pPr>
            <a:r>
              <a:rPr lang="en-US" altLang="en-US" dirty="0"/>
              <a:t>The value of </a:t>
            </a:r>
            <a:r>
              <a:rPr lang="en-US" altLang="en-US" i="1" dirty="0"/>
              <a:t>y</a:t>
            </a:r>
            <a:r>
              <a:rPr lang="en-US" altLang="en-US" dirty="0"/>
              <a:t> at the point of intersection of any line with the </a:t>
            </a:r>
            <a:r>
              <a:rPr lang="en-US" altLang="en-US" i="1" dirty="0"/>
              <a:t>y</a:t>
            </a:r>
            <a:r>
              <a:rPr lang="en-US" altLang="en-US" dirty="0"/>
              <a:t>-axis is the </a:t>
            </a:r>
            <a:r>
              <a:rPr lang="en-US" altLang="en-US" b="1" i="1" dirty="0"/>
              <a:t>y</a:t>
            </a:r>
            <a:r>
              <a:rPr lang="en-US" altLang="en-US" b="1" dirty="0"/>
              <a:t>-intercept.</a:t>
            </a:r>
            <a:endParaRPr lang="en-US" dirty="0"/>
          </a:p>
        </p:txBody>
      </p:sp>
      <p:sp>
        <p:nvSpPr>
          <p:cNvPr id="19" name="Content Placeholder 18"/>
          <p:cNvSpPr>
            <a:spLocks noGrp="1"/>
          </p:cNvSpPr>
          <p:nvPr>
            <p:ph idx="16"/>
          </p:nvPr>
        </p:nvSpPr>
        <p:spPr>
          <a:xfrm>
            <a:off x="461166" y="3855228"/>
            <a:ext cx="7722116" cy="380942"/>
          </a:xfrm>
        </p:spPr>
        <p:txBody>
          <a:bodyPr/>
          <a:lstStyle/>
          <a:p>
            <a:pPr marL="0" indent="0">
              <a:buNone/>
            </a:pPr>
            <a:r>
              <a:rPr lang="en-US" altLang="en-US" dirty="0"/>
              <a:t>The </a:t>
            </a:r>
            <a:r>
              <a:rPr lang="en-US" altLang="en-US" b="1" dirty="0"/>
              <a:t>slope-intercept</a:t>
            </a:r>
            <a:r>
              <a:rPr lang="en-US" altLang="en-US" dirty="0"/>
              <a:t> form of a linear equation is</a:t>
            </a:r>
            <a:endParaRPr lang="en-US" dirty="0"/>
          </a:p>
        </p:txBody>
      </p:sp>
      <p:graphicFrame>
        <p:nvGraphicFramePr>
          <p:cNvPr id="23" name="Object 22" descr="y = m x + b."/>
          <p:cNvGraphicFramePr>
            <a:graphicFrameLocks noChangeAspect="1"/>
          </p:cNvGraphicFramePr>
          <p:nvPr>
            <p:extLst>
              <p:ext uri="{D42A27DB-BD31-4B8C-83A1-F6EECF244321}">
                <p14:modId xmlns:p14="http://schemas.microsoft.com/office/powerpoint/2010/main" val="3615837353"/>
              </p:ext>
            </p:extLst>
          </p:nvPr>
        </p:nvGraphicFramePr>
        <p:xfrm>
          <a:off x="457200" y="4354431"/>
          <a:ext cx="1653445" cy="446169"/>
        </p:xfrm>
        <a:graphic>
          <a:graphicData uri="http://schemas.openxmlformats.org/presentationml/2006/ole">
            <mc:AlternateContent xmlns:mc="http://schemas.openxmlformats.org/markup-compatibility/2006">
              <mc:Choice xmlns:v="urn:schemas-microsoft-com:vml" Requires="v">
                <p:oleObj spid="_x0000_s4530" name="Equation" r:id="rId7" imgW="1130040" imgH="304560" progId="Equation.DSMT4">
                  <p:embed/>
                </p:oleObj>
              </mc:Choice>
              <mc:Fallback>
                <p:oleObj name="Equation" r:id="rId7" imgW="1130040" imgH="304560" progId="Equation.DSMT4">
                  <p:embed/>
                  <p:pic>
                    <p:nvPicPr>
                      <p:cNvPr id="22" name="Object 21"/>
                      <p:cNvPicPr/>
                      <p:nvPr/>
                    </p:nvPicPr>
                    <p:blipFill>
                      <a:blip r:embed="rId8"/>
                      <a:stretch>
                        <a:fillRect/>
                      </a:stretch>
                    </p:blipFill>
                    <p:spPr>
                      <a:xfrm>
                        <a:off x="457200" y="4354431"/>
                        <a:ext cx="1653445" cy="446169"/>
                      </a:xfrm>
                      <a:prstGeom prst="rect">
                        <a:avLst/>
                      </a:prstGeom>
                    </p:spPr>
                  </p:pic>
                </p:oleObj>
              </mc:Fallback>
            </mc:AlternateContent>
          </a:graphicData>
        </a:graphic>
      </p:graphicFrame>
      <p:sp>
        <p:nvSpPr>
          <p:cNvPr id="20" name="Content Placeholder 19"/>
          <p:cNvSpPr>
            <a:spLocks noGrp="1"/>
          </p:cNvSpPr>
          <p:nvPr>
            <p:ph idx="17"/>
          </p:nvPr>
        </p:nvSpPr>
        <p:spPr>
          <a:xfrm>
            <a:off x="452718" y="4986694"/>
            <a:ext cx="8229600" cy="832216"/>
          </a:xfrm>
        </p:spPr>
        <p:txBody>
          <a:bodyPr/>
          <a:lstStyle/>
          <a:p>
            <a:pPr marL="0" indent="0">
              <a:buNone/>
            </a:pPr>
            <a:r>
              <a:rPr lang="en-US" altLang="en-US" dirty="0"/>
              <a:t>The value of </a:t>
            </a:r>
            <a:r>
              <a:rPr lang="en-US" altLang="en-US" i="1" dirty="0"/>
              <a:t>x</a:t>
            </a:r>
            <a:r>
              <a:rPr lang="en-US" altLang="en-US" dirty="0"/>
              <a:t> at the point of intersection of any line with the </a:t>
            </a:r>
            <a:r>
              <a:rPr lang="en-US" altLang="en-US" i="1" dirty="0"/>
              <a:t>x</a:t>
            </a:r>
            <a:r>
              <a:rPr lang="en-US" altLang="en-US" dirty="0"/>
              <a:t>-axis is the </a:t>
            </a:r>
            <a:r>
              <a:rPr lang="en-US" altLang="en-US" b="1" i="1" dirty="0"/>
              <a:t>x</a:t>
            </a:r>
            <a:r>
              <a:rPr lang="en-US" altLang="en-US" b="1" dirty="0"/>
              <a:t>-intercept.</a:t>
            </a:r>
            <a:endParaRPr lang="en-US" dirty="0"/>
          </a:p>
        </p:txBody>
      </p:sp>
    </p:spTree>
    <p:extLst>
      <p:ext uri="{BB962C8B-B14F-4D97-AF65-F5344CB8AC3E}">
        <p14:creationId xmlns:p14="http://schemas.microsoft.com/office/powerpoint/2010/main" val="104803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19" grpId="0" build="p"/>
      <p:bldP spid="2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18 </a:t>
            </a:r>
            <a:r>
              <a:rPr lang="en-US" altLang="en-US" sz="2000" b="0" dirty="0">
                <a:solidFill>
                  <a:schemeClr val="bg2"/>
                </a:solidFill>
              </a:rPr>
              <a:t>(1 of 2)</a:t>
            </a:r>
            <a:endParaRPr lang="en-US" sz="2000" b="0" dirty="0">
              <a:solidFill>
                <a:schemeClr val="bg2"/>
              </a:solidFill>
            </a:endParaRPr>
          </a:p>
        </p:txBody>
      </p:sp>
      <p:sp>
        <p:nvSpPr>
          <p:cNvPr id="3" name="Content Placeholder 2"/>
          <p:cNvSpPr>
            <a:spLocks noGrp="1"/>
          </p:cNvSpPr>
          <p:nvPr>
            <p:ph idx="1"/>
          </p:nvPr>
        </p:nvSpPr>
        <p:spPr>
          <a:xfrm>
            <a:off x="457200" y="1600201"/>
            <a:ext cx="3048000" cy="397707"/>
          </a:xfrm>
        </p:spPr>
        <p:txBody>
          <a:bodyPr/>
          <a:lstStyle/>
          <a:p>
            <a:pPr marL="0" indent="0">
              <a:buNone/>
            </a:pPr>
            <a:r>
              <a:rPr lang="en-US" altLang="en-US" dirty="0"/>
              <a:t>Given the equation</a:t>
            </a:r>
            <a:endParaRPr lang="en-US" dirty="0"/>
          </a:p>
        </p:txBody>
      </p:sp>
      <p:graphicFrame>
        <p:nvGraphicFramePr>
          <p:cNvPr id="10" name="Object 9" descr="y minus 3 x = negative 6"/>
          <p:cNvGraphicFramePr>
            <a:graphicFrameLocks noChangeAspect="1"/>
          </p:cNvGraphicFramePr>
          <p:nvPr>
            <p:extLst>
              <p:ext uri="{D42A27DB-BD31-4B8C-83A1-F6EECF244321}">
                <p14:modId xmlns:p14="http://schemas.microsoft.com/office/powerpoint/2010/main" val="2271987575"/>
              </p:ext>
            </p:extLst>
          </p:nvPr>
        </p:nvGraphicFramePr>
        <p:xfrm>
          <a:off x="3550467" y="1565009"/>
          <a:ext cx="1642444" cy="484087"/>
        </p:xfrm>
        <a:graphic>
          <a:graphicData uri="http://schemas.openxmlformats.org/presentationml/2006/ole">
            <mc:AlternateContent xmlns:mc="http://schemas.openxmlformats.org/markup-compatibility/2006">
              <mc:Choice xmlns:v="urn:schemas-microsoft-com:vml" Requires="v">
                <p:oleObj spid="_x0000_s6022" name="Equation" r:id="rId3" imgW="1206360" imgH="355320" progId="Equation.DSMT4">
                  <p:embed/>
                </p:oleObj>
              </mc:Choice>
              <mc:Fallback>
                <p:oleObj name="Equation" r:id="rId3" imgW="1206360" imgH="355320" progId="Equation.DSMT4">
                  <p:embed/>
                  <p:pic>
                    <p:nvPicPr>
                      <p:cNvPr id="0" name=""/>
                      <p:cNvPicPr/>
                      <p:nvPr/>
                    </p:nvPicPr>
                    <p:blipFill>
                      <a:blip r:embed="rId4"/>
                      <a:stretch>
                        <a:fillRect/>
                      </a:stretch>
                    </p:blipFill>
                    <p:spPr>
                      <a:xfrm>
                        <a:off x="3550467" y="1565009"/>
                        <a:ext cx="1642444" cy="484087"/>
                      </a:xfrm>
                      <a:prstGeom prst="rect">
                        <a:avLst/>
                      </a:prstGeom>
                    </p:spPr>
                  </p:pic>
                </p:oleObj>
              </mc:Fallback>
            </mc:AlternateContent>
          </a:graphicData>
        </a:graphic>
      </p:graphicFrame>
      <p:sp>
        <p:nvSpPr>
          <p:cNvPr id="5" name="Content Placeholder 4"/>
          <p:cNvSpPr>
            <a:spLocks noGrp="1"/>
          </p:cNvSpPr>
          <p:nvPr>
            <p:ph idx="14"/>
          </p:nvPr>
        </p:nvSpPr>
        <p:spPr>
          <a:xfrm>
            <a:off x="5331661" y="1588902"/>
            <a:ext cx="3052482" cy="367441"/>
          </a:xfrm>
        </p:spPr>
        <p:txBody>
          <a:bodyPr/>
          <a:lstStyle/>
          <a:p>
            <a:pPr marL="0" indent="0">
              <a:buNone/>
            </a:pPr>
            <a:r>
              <a:rPr lang="en-US" altLang="en-US" dirty="0">
                <a:cs typeface="Arial" panose="020B0604020202020204" pitchFamily="34" charset="0"/>
              </a:rPr>
              <a:t>Find the slope, the</a:t>
            </a:r>
            <a:endParaRPr lang="en-US" dirty="0"/>
          </a:p>
        </p:txBody>
      </p:sp>
      <p:sp>
        <p:nvSpPr>
          <p:cNvPr id="6" name="Content Placeholder 5"/>
          <p:cNvSpPr>
            <a:spLocks noGrp="1"/>
          </p:cNvSpPr>
          <p:nvPr>
            <p:ph idx="15"/>
          </p:nvPr>
        </p:nvSpPr>
        <p:spPr>
          <a:xfrm>
            <a:off x="459729" y="2094874"/>
            <a:ext cx="8229600" cy="419726"/>
          </a:xfrm>
        </p:spPr>
        <p:txBody>
          <a:bodyPr/>
          <a:lstStyle/>
          <a:p>
            <a:pPr marL="0" indent="0">
              <a:buNone/>
            </a:pPr>
            <a:r>
              <a:rPr lang="en-US" altLang="en-US" i="1" dirty="0">
                <a:cs typeface="Arial" panose="020B0604020202020204" pitchFamily="34" charset="0"/>
              </a:rPr>
              <a:t>y-</a:t>
            </a:r>
            <a:r>
              <a:rPr lang="en-US" altLang="en-US" dirty="0">
                <a:cs typeface="Arial" panose="020B0604020202020204" pitchFamily="34" charset="0"/>
              </a:rPr>
              <a:t>intercept, the </a:t>
            </a:r>
            <a:r>
              <a:rPr lang="en-US" altLang="en-US" i="1" dirty="0">
                <a:cs typeface="Arial" panose="020B0604020202020204" pitchFamily="34" charset="0"/>
              </a:rPr>
              <a:t>x</a:t>
            </a:r>
            <a:r>
              <a:rPr lang="en-US" altLang="en-US" dirty="0">
                <a:cs typeface="Arial" panose="020B0604020202020204" pitchFamily="34" charset="0"/>
              </a:rPr>
              <a:t>-intercept, then graph the line.</a:t>
            </a:r>
            <a:endParaRPr lang="en-US" dirty="0"/>
          </a:p>
        </p:txBody>
      </p:sp>
      <p:graphicFrame>
        <p:nvGraphicFramePr>
          <p:cNvPr id="11" name="Object 10" descr="y minus 3 x = negative 6, implies y = 3 x minus 6"/>
          <p:cNvGraphicFramePr>
            <a:graphicFrameLocks noChangeAspect="1"/>
          </p:cNvGraphicFramePr>
          <p:nvPr>
            <p:extLst>
              <p:ext uri="{D42A27DB-BD31-4B8C-83A1-F6EECF244321}">
                <p14:modId xmlns:p14="http://schemas.microsoft.com/office/powerpoint/2010/main" val="533027379"/>
              </p:ext>
            </p:extLst>
          </p:nvPr>
        </p:nvGraphicFramePr>
        <p:xfrm>
          <a:off x="2488384" y="2642188"/>
          <a:ext cx="3670130" cy="519007"/>
        </p:xfrm>
        <a:graphic>
          <a:graphicData uri="http://schemas.openxmlformats.org/presentationml/2006/ole">
            <mc:AlternateContent xmlns:mc="http://schemas.openxmlformats.org/markup-compatibility/2006">
              <mc:Choice xmlns:v="urn:schemas-microsoft-com:vml" Requires="v">
                <p:oleObj spid="_x0000_s6023" name="Equation" r:id="rId5" imgW="2514600" imgH="355320" progId="Equation.DSMT4">
                  <p:embed/>
                </p:oleObj>
              </mc:Choice>
              <mc:Fallback>
                <p:oleObj name="Equation" r:id="rId5" imgW="2514600" imgH="355320" progId="Equation.DSMT4">
                  <p:embed/>
                  <p:pic>
                    <p:nvPicPr>
                      <p:cNvPr id="10" name="Object 9"/>
                      <p:cNvPicPr/>
                      <p:nvPr/>
                    </p:nvPicPr>
                    <p:blipFill>
                      <a:blip r:embed="rId6"/>
                      <a:stretch>
                        <a:fillRect/>
                      </a:stretch>
                    </p:blipFill>
                    <p:spPr>
                      <a:xfrm>
                        <a:off x="2488384" y="2642188"/>
                        <a:ext cx="3670130" cy="519007"/>
                      </a:xfrm>
                      <a:prstGeom prst="rect">
                        <a:avLst/>
                      </a:prstGeom>
                    </p:spPr>
                  </p:pic>
                </p:oleObj>
              </mc:Fallback>
            </mc:AlternateContent>
          </a:graphicData>
        </a:graphic>
      </p:graphicFrame>
      <p:sp>
        <p:nvSpPr>
          <p:cNvPr id="4" name="Content Placeholder 3"/>
          <p:cNvSpPr>
            <a:spLocks noGrp="1"/>
          </p:cNvSpPr>
          <p:nvPr>
            <p:ph idx="13"/>
          </p:nvPr>
        </p:nvSpPr>
        <p:spPr>
          <a:xfrm>
            <a:off x="462660" y="3366653"/>
            <a:ext cx="5633340" cy="403411"/>
          </a:xfrm>
        </p:spPr>
        <p:txBody>
          <a:bodyPr/>
          <a:lstStyle/>
          <a:p>
            <a:pPr marL="0" indent="0">
              <a:buNone/>
            </a:pPr>
            <a:r>
              <a:rPr lang="en-US" altLang="en-US" dirty="0"/>
              <a:t>T</a:t>
            </a:r>
            <a:r>
              <a:rPr lang="en-US" altLang="en-US" dirty="0">
                <a:cs typeface="Arial" panose="020B0604020202020204" pitchFamily="34" charset="0"/>
              </a:rPr>
              <a:t>he slope is 3 and the </a:t>
            </a:r>
            <a:r>
              <a:rPr lang="en-US" altLang="en-US" i="1" dirty="0">
                <a:cs typeface="Arial" panose="020B0604020202020204" pitchFamily="34" charset="0"/>
              </a:rPr>
              <a:t>y</a:t>
            </a:r>
            <a:r>
              <a:rPr lang="en-US" altLang="en-US" dirty="0">
                <a:cs typeface="Arial" panose="020B0604020202020204" pitchFamily="34" charset="0"/>
              </a:rPr>
              <a:t>-intercept is</a:t>
            </a:r>
            <a:endParaRPr lang="en-US" dirty="0"/>
          </a:p>
        </p:txBody>
      </p:sp>
      <p:graphicFrame>
        <p:nvGraphicFramePr>
          <p:cNvPr id="12" name="Object 11" descr="negative 6"/>
          <p:cNvGraphicFramePr>
            <a:graphicFrameLocks noChangeAspect="1"/>
          </p:cNvGraphicFramePr>
          <p:nvPr>
            <p:extLst>
              <p:ext uri="{D42A27DB-BD31-4B8C-83A1-F6EECF244321}">
                <p14:modId xmlns:p14="http://schemas.microsoft.com/office/powerpoint/2010/main" val="2526073264"/>
              </p:ext>
            </p:extLst>
          </p:nvPr>
        </p:nvGraphicFramePr>
        <p:xfrm>
          <a:off x="6201495" y="3319692"/>
          <a:ext cx="463132" cy="427507"/>
        </p:xfrm>
        <a:graphic>
          <a:graphicData uri="http://schemas.openxmlformats.org/presentationml/2006/ole">
            <mc:AlternateContent xmlns:mc="http://schemas.openxmlformats.org/markup-compatibility/2006">
              <mc:Choice xmlns:v="urn:schemas-microsoft-com:vml" Requires="v">
                <p:oleObj spid="_x0000_s6024" name="Equation" r:id="rId7" imgW="330120" imgH="304560" progId="Equation.DSMT4">
                  <p:embed/>
                </p:oleObj>
              </mc:Choice>
              <mc:Fallback>
                <p:oleObj name="Equation" r:id="rId7" imgW="330120" imgH="304560" progId="Equation.DSMT4">
                  <p:embed/>
                  <p:pic>
                    <p:nvPicPr>
                      <p:cNvPr id="10" name="Object 9"/>
                      <p:cNvPicPr/>
                      <p:nvPr/>
                    </p:nvPicPr>
                    <p:blipFill>
                      <a:blip r:embed="rId8"/>
                      <a:stretch>
                        <a:fillRect/>
                      </a:stretch>
                    </p:blipFill>
                    <p:spPr>
                      <a:xfrm>
                        <a:off x="6201495" y="3319692"/>
                        <a:ext cx="463132" cy="427507"/>
                      </a:xfrm>
                      <a:prstGeom prst="rect">
                        <a:avLst/>
                      </a:prstGeom>
                    </p:spPr>
                  </p:pic>
                </p:oleObj>
              </mc:Fallback>
            </mc:AlternateContent>
          </a:graphicData>
        </a:graphic>
      </p:graphicFrame>
      <p:sp>
        <p:nvSpPr>
          <p:cNvPr id="7" name="Content Placeholder 6"/>
          <p:cNvSpPr>
            <a:spLocks noGrp="1"/>
          </p:cNvSpPr>
          <p:nvPr>
            <p:ph idx="16"/>
          </p:nvPr>
        </p:nvSpPr>
        <p:spPr>
          <a:xfrm>
            <a:off x="459729" y="4122135"/>
            <a:ext cx="5179071" cy="449866"/>
          </a:xfrm>
        </p:spPr>
        <p:txBody>
          <a:bodyPr/>
          <a:lstStyle/>
          <a:p>
            <a:pPr marL="0" indent="0">
              <a:buNone/>
            </a:pPr>
            <a:r>
              <a:rPr lang="en-US" altLang="en-US" dirty="0"/>
              <a:t>Substitute 0 for </a:t>
            </a:r>
            <a:r>
              <a:rPr lang="en-US" altLang="en-US" i="1" dirty="0"/>
              <a:t>y</a:t>
            </a:r>
            <a:r>
              <a:rPr lang="en-US" altLang="en-US" dirty="0"/>
              <a:t> in the equation</a:t>
            </a:r>
            <a:endParaRPr lang="en-US" dirty="0"/>
          </a:p>
        </p:txBody>
      </p:sp>
      <p:graphicFrame>
        <p:nvGraphicFramePr>
          <p:cNvPr id="13" name="Object 12" descr="y = 3 x minus 6"/>
          <p:cNvGraphicFramePr>
            <a:graphicFrameLocks noChangeAspect="1"/>
          </p:cNvGraphicFramePr>
          <p:nvPr>
            <p:extLst>
              <p:ext uri="{D42A27DB-BD31-4B8C-83A1-F6EECF244321}">
                <p14:modId xmlns:p14="http://schemas.microsoft.com/office/powerpoint/2010/main" val="3673368635"/>
              </p:ext>
            </p:extLst>
          </p:nvPr>
        </p:nvGraphicFramePr>
        <p:xfrm>
          <a:off x="5660009" y="4153408"/>
          <a:ext cx="1476375" cy="412750"/>
        </p:xfrm>
        <a:graphic>
          <a:graphicData uri="http://schemas.openxmlformats.org/presentationml/2006/ole">
            <mc:AlternateContent xmlns:mc="http://schemas.openxmlformats.org/markup-compatibility/2006">
              <mc:Choice xmlns:v="urn:schemas-microsoft-com:vml" Requires="v">
                <p:oleObj spid="_x0000_s6025" name="Equation" r:id="rId9" imgW="1041120" imgH="291960" progId="Equation.DSMT4">
                  <p:embed/>
                </p:oleObj>
              </mc:Choice>
              <mc:Fallback>
                <p:oleObj name="Equation" r:id="rId9" imgW="1041120" imgH="291960" progId="Equation.DSMT4">
                  <p:embed/>
                  <p:pic>
                    <p:nvPicPr>
                      <p:cNvPr id="10" name="Object 9"/>
                      <p:cNvPicPr/>
                      <p:nvPr/>
                    </p:nvPicPr>
                    <p:blipFill>
                      <a:blip r:embed="rId10"/>
                      <a:stretch>
                        <a:fillRect/>
                      </a:stretch>
                    </p:blipFill>
                    <p:spPr>
                      <a:xfrm>
                        <a:off x="5660009" y="4153408"/>
                        <a:ext cx="1476375" cy="412750"/>
                      </a:xfrm>
                      <a:prstGeom prst="rect">
                        <a:avLst/>
                      </a:prstGeom>
                    </p:spPr>
                  </p:pic>
                </p:oleObj>
              </mc:Fallback>
            </mc:AlternateContent>
          </a:graphicData>
        </a:graphic>
      </p:graphicFrame>
      <p:sp>
        <p:nvSpPr>
          <p:cNvPr id="8" name="Content Placeholder 7"/>
          <p:cNvSpPr>
            <a:spLocks noGrp="1"/>
          </p:cNvSpPr>
          <p:nvPr>
            <p:ph idx="17"/>
          </p:nvPr>
        </p:nvSpPr>
        <p:spPr>
          <a:xfrm>
            <a:off x="452718" y="4610099"/>
            <a:ext cx="3502671" cy="381000"/>
          </a:xfrm>
        </p:spPr>
        <p:txBody>
          <a:bodyPr/>
          <a:lstStyle/>
          <a:p>
            <a:pPr marL="0" indent="0">
              <a:buNone/>
            </a:pPr>
            <a:r>
              <a:rPr lang="en-US" altLang="en-US" dirty="0">
                <a:cs typeface="Arial" panose="020B0604020202020204" pitchFamily="34" charset="0"/>
              </a:rPr>
              <a:t>to find the </a:t>
            </a:r>
            <a:r>
              <a:rPr lang="en-US" altLang="en-US" i="1" dirty="0">
                <a:cs typeface="Arial" panose="020B0604020202020204" pitchFamily="34" charset="0"/>
              </a:rPr>
              <a:t>x</a:t>
            </a:r>
            <a:r>
              <a:rPr lang="en-US" altLang="en-US" dirty="0">
                <a:cs typeface="Arial" panose="020B0604020202020204" pitchFamily="34" charset="0"/>
              </a:rPr>
              <a:t>-intercept.</a:t>
            </a:r>
          </a:p>
        </p:txBody>
      </p:sp>
      <p:graphicFrame>
        <p:nvGraphicFramePr>
          <p:cNvPr id="14" name="Object 13" descr="0 = 3 x minus 6, implies x = 2"/>
          <p:cNvGraphicFramePr>
            <a:graphicFrameLocks noChangeAspect="1"/>
          </p:cNvGraphicFramePr>
          <p:nvPr>
            <p:extLst>
              <p:ext uri="{D42A27DB-BD31-4B8C-83A1-F6EECF244321}">
                <p14:modId xmlns:p14="http://schemas.microsoft.com/office/powerpoint/2010/main" val="4043586233"/>
              </p:ext>
            </p:extLst>
          </p:nvPr>
        </p:nvGraphicFramePr>
        <p:xfrm>
          <a:off x="3085105" y="5257800"/>
          <a:ext cx="2786763" cy="357756"/>
        </p:xfrm>
        <a:graphic>
          <a:graphicData uri="http://schemas.openxmlformats.org/presentationml/2006/ole">
            <mc:AlternateContent xmlns:mc="http://schemas.openxmlformats.org/markup-compatibility/2006">
              <mc:Choice xmlns:v="urn:schemas-microsoft-com:vml" Requires="v">
                <p:oleObj spid="_x0000_s6026" name="Equation" r:id="rId11" imgW="1879560" imgH="241200" progId="Equation.DSMT4">
                  <p:embed/>
                </p:oleObj>
              </mc:Choice>
              <mc:Fallback>
                <p:oleObj name="Equation" r:id="rId11" imgW="1879560" imgH="241200" progId="Equation.DSMT4">
                  <p:embed/>
                  <p:pic>
                    <p:nvPicPr>
                      <p:cNvPr id="11" name="Object 10"/>
                      <p:cNvPicPr/>
                      <p:nvPr/>
                    </p:nvPicPr>
                    <p:blipFill>
                      <a:blip r:embed="rId12"/>
                      <a:stretch>
                        <a:fillRect/>
                      </a:stretch>
                    </p:blipFill>
                    <p:spPr>
                      <a:xfrm>
                        <a:off x="3085105" y="5257800"/>
                        <a:ext cx="2786763" cy="357756"/>
                      </a:xfrm>
                      <a:prstGeom prst="rect">
                        <a:avLst/>
                      </a:prstGeom>
                    </p:spPr>
                  </p:pic>
                </p:oleObj>
              </mc:Fallback>
            </mc:AlternateContent>
          </a:graphicData>
        </a:graphic>
      </p:graphicFrame>
      <p:sp>
        <p:nvSpPr>
          <p:cNvPr id="9" name="Content Placeholder 8"/>
          <p:cNvSpPr>
            <a:spLocks noGrp="1"/>
          </p:cNvSpPr>
          <p:nvPr>
            <p:ph idx="18"/>
          </p:nvPr>
        </p:nvSpPr>
        <p:spPr>
          <a:xfrm>
            <a:off x="452718" y="5856985"/>
            <a:ext cx="3197871" cy="409081"/>
          </a:xfrm>
        </p:spPr>
        <p:txBody>
          <a:bodyPr/>
          <a:lstStyle/>
          <a:p>
            <a:pPr marL="0" indent="0">
              <a:buNone/>
            </a:pPr>
            <a:r>
              <a:rPr lang="en-US" altLang="en-US" dirty="0"/>
              <a:t>T</a:t>
            </a:r>
            <a:r>
              <a:rPr lang="en-US" altLang="en-US" dirty="0">
                <a:cs typeface="Arial" panose="020B0604020202020204" pitchFamily="34" charset="0"/>
              </a:rPr>
              <a:t>he </a:t>
            </a:r>
            <a:r>
              <a:rPr lang="en-US" altLang="en-US" i="1" dirty="0">
                <a:cs typeface="Arial" panose="020B0604020202020204" pitchFamily="34" charset="0"/>
              </a:rPr>
              <a:t>x</a:t>
            </a:r>
            <a:r>
              <a:rPr lang="en-US" altLang="en-US" dirty="0">
                <a:cs typeface="Arial" panose="020B0604020202020204" pitchFamily="34" charset="0"/>
              </a:rPr>
              <a:t>-intercept is 2.</a:t>
            </a:r>
            <a:endParaRPr lang="en-US" dirty="0"/>
          </a:p>
        </p:txBody>
      </p:sp>
    </p:spTree>
    <p:extLst>
      <p:ext uri="{BB962C8B-B14F-4D97-AF65-F5344CB8AC3E}">
        <p14:creationId xmlns:p14="http://schemas.microsoft.com/office/powerpoint/2010/main" val="160070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8" grpId="0"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18 </a:t>
            </a:r>
            <a:r>
              <a:rPr lang="en-US" altLang="en-US" sz="2000" b="0" dirty="0">
                <a:solidFill>
                  <a:schemeClr val="bg2"/>
                </a:solidFill>
              </a:rPr>
              <a:t>(2 of 2)</a:t>
            </a:r>
            <a:endParaRPr lang="en-US" dirty="0"/>
          </a:p>
        </p:txBody>
      </p:sp>
      <p:graphicFrame>
        <p:nvGraphicFramePr>
          <p:cNvPr id="16" name="Object 15" descr="(0, negative 6)"/>
          <p:cNvGraphicFramePr>
            <a:graphicFrameLocks noChangeAspect="1"/>
          </p:cNvGraphicFramePr>
          <p:nvPr>
            <p:extLst>
              <p:ext uri="{D42A27DB-BD31-4B8C-83A1-F6EECF244321}">
                <p14:modId xmlns:p14="http://schemas.microsoft.com/office/powerpoint/2010/main" val="1817982929"/>
              </p:ext>
            </p:extLst>
          </p:nvPr>
        </p:nvGraphicFramePr>
        <p:xfrm>
          <a:off x="457200" y="1551006"/>
          <a:ext cx="990625" cy="525427"/>
        </p:xfrm>
        <a:graphic>
          <a:graphicData uri="http://schemas.openxmlformats.org/presentationml/2006/ole">
            <mc:AlternateContent xmlns:mc="http://schemas.openxmlformats.org/markup-compatibility/2006">
              <mc:Choice xmlns:v="urn:schemas-microsoft-com:vml" Requires="v">
                <p:oleObj spid="_x0000_s6323" name="Equation" r:id="rId3" imgW="672840" imgH="355320" progId="Equation.DSMT4">
                  <p:embed/>
                </p:oleObj>
              </mc:Choice>
              <mc:Fallback>
                <p:oleObj name="Equation" r:id="rId3" imgW="672840" imgH="355320" progId="Equation.DSMT4">
                  <p:embed/>
                  <p:pic>
                    <p:nvPicPr>
                      <p:cNvPr id="0" name=""/>
                      <p:cNvPicPr/>
                      <p:nvPr/>
                    </p:nvPicPr>
                    <p:blipFill>
                      <a:blip r:embed="rId4"/>
                      <a:stretch>
                        <a:fillRect/>
                      </a:stretch>
                    </p:blipFill>
                    <p:spPr>
                      <a:xfrm>
                        <a:off x="457200" y="1551006"/>
                        <a:ext cx="990625" cy="525427"/>
                      </a:xfrm>
                      <a:prstGeom prst="rect">
                        <a:avLst/>
                      </a:prstGeom>
                    </p:spPr>
                  </p:pic>
                </p:oleObj>
              </mc:Fallback>
            </mc:AlternateContent>
          </a:graphicData>
        </a:graphic>
      </p:graphicFrame>
      <p:sp>
        <p:nvSpPr>
          <p:cNvPr id="11" name="Content Placeholder 10"/>
          <p:cNvSpPr>
            <a:spLocks noGrp="1"/>
          </p:cNvSpPr>
          <p:nvPr>
            <p:ph idx="1"/>
          </p:nvPr>
        </p:nvSpPr>
        <p:spPr>
          <a:xfrm>
            <a:off x="1586353" y="1595316"/>
            <a:ext cx="2514600" cy="457199"/>
          </a:xfrm>
        </p:spPr>
        <p:txBody>
          <a:bodyPr/>
          <a:lstStyle/>
          <a:p>
            <a:pPr marL="0" indent="0">
              <a:buNone/>
            </a:pPr>
            <a:r>
              <a:rPr lang="en-US" altLang="en-US" dirty="0">
                <a:cs typeface="Arial" panose="020B0604020202020204" pitchFamily="34" charset="0"/>
              </a:rPr>
              <a:t>and (2, 0) lie on</a:t>
            </a:r>
            <a:endParaRPr lang="en-US" dirty="0"/>
          </a:p>
        </p:txBody>
      </p:sp>
      <p:sp>
        <p:nvSpPr>
          <p:cNvPr id="12" name="Content Placeholder 11"/>
          <p:cNvSpPr>
            <a:spLocks noGrp="1"/>
          </p:cNvSpPr>
          <p:nvPr>
            <p:ph idx="13"/>
          </p:nvPr>
        </p:nvSpPr>
        <p:spPr>
          <a:xfrm>
            <a:off x="457200" y="2172504"/>
            <a:ext cx="3505200" cy="1295400"/>
          </a:xfrm>
        </p:spPr>
        <p:txBody>
          <a:bodyPr/>
          <a:lstStyle/>
          <a:p>
            <a:pPr marL="0" indent="0">
              <a:buNone/>
            </a:pPr>
            <a:r>
              <a:rPr lang="en-US" altLang="en-US" dirty="0">
                <a:cs typeface="Arial" panose="020B0604020202020204" pitchFamily="34" charset="0"/>
              </a:rPr>
              <a:t>the line, so plot these points and draw the line through them.</a:t>
            </a:r>
            <a:endParaRPr lang="en-US" dirty="0"/>
          </a:p>
        </p:txBody>
      </p:sp>
      <p:pic>
        <p:nvPicPr>
          <p:cNvPr id="17" name="Picture 4" descr="A graph of a diagonal line rises through the points (0, negative 6), and (2, 0). All values are estimat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3625" y="1697358"/>
            <a:ext cx="4433175" cy="4345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054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Linear Equations</a:t>
            </a:r>
            <a:endParaRPr lang="en-US" dirty="0"/>
          </a:p>
        </p:txBody>
      </p:sp>
      <p:sp>
        <p:nvSpPr>
          <p:cNvPr id="5" name="Content Placeholder 4"/>
          <p:cNvSpPr>
            <a:spLocks noGrp="1"/>
          </p:cNvSpPr>
          <p:nvPr>
            <p:ph idx="1"/>
          </p:nvPr>
        </p:nvSpPr>
        <p:spPr>
          <a:xfrm>
            <a:off x="457200" y="1600201"/>
            <a:ext cx="7010400" cy="457199"/>
          </a:xfrm>
        </p:spPr>
        <p:txBody>
          <a:bodyPr/>
          <a:lstStyle/>
          <a:p>
            <a:pPr marL="0" indent="0">
              <a:buNone/>
            </a:pPr>
            <a:r>
              <a:rPr lang="en-US" altLang="en-US" dirty="0"/>
              <a:t>Every line has an equation of the form either</a:t>
            </a:r>
            <a:endParaRPr lang="en-US" dirty="0"/>
          </a:p>
        </p:txBody>
      </p:sp>
      <p:graphicFrame>
        <p:nvGraphicFramePr>
          <p:cNvPr id="9" name="Object 8" descr="y = m x + b"/>
          <p:cNvGraphicFramePr>
            <a:graphicFrameLocks noChangeAspect="1"/>
          </p:cNvGraphicFramePr>
          <p:nvPr>
            <p:extLst>
              <p:ext uri="{D42A27DB-BD31-4B8C-83A1-F6EECF244321}">
                <p14:modId xmlns:p14="http://schemas.microsoft.com/office/powerpoint/2010/main" val="2620027731"/>
              </p:ext>
            </p:extLst>
          </p:nvPr>
        </p:nvGraphicFramePr>
        <p:xfrm>
          <a:off x="454848" y="2082970"/>
          <a:ext cx="1687721" cy="470995"/>
        </p:xfrm>
        <a:graphic>
          <a:graphicData uri="http://schemas.openxmlformats.org/presentationml/2006/ole">
            <mc:AlternateContent xmlns:mc="http://schemas.openxmlformats.org/markup-compatibility/2006">
              <mc:Choice xmlns:v="urn:schemas-microsoft-com:vml" Requires="v">
                <p:oleObj spid="_x0000_s7346" name="Equation" r:id="rId3" imgW="1091880" imgH="304560" progId="Equation.DSMT4">
                  <p:embed/>
                </p:oleObj>
              </mc:Choice>
              <mc:Fallback>
                <p:oleObj name="Equation" r:id="rId3" imgW="1091880" imgH="304560" progId="Equation.DSMT4">
                  <p:embed/>
                  <p:pic>
                    <p:nvPicPr>
                      <p:cNvPr id="0" name=""/>
                      <p:cNvPicPr/>
                      <p:nvPr/>
                    </p:nvPicPr>
                    <p:blipFill>
                      <a:blip r:embed="rId4"/>
                      <a:stretch>
                        <a:fillRect/>
                      </a:stretch>
                    </p:blipFill>
                    <p:spPr>
                      <a:xfrm>
                        <a:off x="454848" y="2082970"/>
                        <a:ext cx="1687721" cy="470995"/>
                      </a:xfrm>
                      <a:prstGeom prst="rect">
                        <a:avLst/>
                      </a:prstGeom>
                    </p:spPr>
                  </p:pic>
                </p:oleObj>
              </mc:Fallback>
            </mc:AlternateContent>
          </a:graphicData>
        </a:graphic>
      </p:graphicFrame>
      <p:sp>
        <p:nvSpPr>
          <p:cNvPr id="6" name="Content Placeholder 5"/>
          <p:cNvSpPr>
            <a:spLocks noGrp="1"/>
          </p:cNvSpPr>
          <p:nvPr>
            <p:ph idx="13"/>
          </p:nvPr>
        </p:nvSpPr>
        <p:spPr>
          <a:xfrm>
            <a:off x="2254966" y="2057400"/>
            <a:ext cx="6024282" cy="439949"/>
          </a:xfrm>
        </p:spPr>
        <p:txBody>
          <a:bodyPr/>
          <a:lstStyle/>
          <a:p>
            <a:pPr marL="0" indent="0">
              <a:buNone/>
            </a:pPr>
            <a:r>
              <a:rPr lang="en-US" altLang="en-US" dirty="0"/>
              <a:t>or </a:t>
            </a:r>
            <a:r>
              <a:rPr lang="en-US" altLang="en-US" i="1" dirty="0"/>
              <a:t>x</a:t>
            </a:r>
            <a:r>
              <a:rPr lang="en-US" altLang="en-US" dirty="0"/>
              <a:t> = </a:t>
            </a:r>
            <a:r>
              <a:rPr lang="en-US" altLang="en-US" i="1" dirty="0"/>
              <a:t>a</a:t>
            </a:r>
            <a:r>
              <a:rPr lang="en-US" altLang="en-US" dirty="0"/>
              <a:t>, where </a:t>
            </a:r>
            <a:r>
              <a:rPr lang="en-US" altLang="en-US" i="1" dirty="0"/>
              <a:t>m </a:t>
            </a:r>
            <a:r>
              <a:rPr lang="en-US" altLang="en-US" dirty="0"/>
              <a:t>is the slope and </a:t>
            </a:r>
            <a:r>
              <a:rPr lang="en-US" altLang="en-US" i="1" dirty="0"/>
              <a:t>b </a:t>
            </a:r>
            <a:r>
              <a:rPr lang="en-US" altLang="en-US" dirty="0"/>
              <a:t>is</a:t>
            </a:r>
            <a:endParaRPr lang="en-US" dirty="0"/>
          </a:p>
        </p:txBody>
      </p:sp>
      <p:sp>
        <p:nvSpPr>
          <p:cNvPr id="7" name="Content Placeholder 6"/>
          <p:cNvSpPr>
            <a:spLocks noGrp="1"/>
          </p:cNvSpPr>
          <p:nvPr>
            <p:ph idx="14"/>
          </p:nvPr>
        </p:nvSpPr>
        <p:spPr>
          <a:xfrm>
            <a:off x="452718" y="2578503"/>
            <a:ext cx="2366682" cy="404090"/>
          </a:xfrm>
        </p:spPr>
        <p:txBody>
          <a:bodyPr/>
          <a:lstStyle/>
          <a:p>
            <a:pPr marL="0" indent="0">
              <a:buNone/>
            </a:pPr>
            <a:r>
              <a:rPr lang="en-US" altLang="en-US" dirty="0"/>
              <a:t>the </a:t>
            </a:r>
            <a:r>
              <a:rPr lang="en-US" altLang="en-US" i="1" dirty="0"/>
              <a:t>y</a:t>
            </a:r>
            <a:r>
              <a:rPr lang="en-US" altLang="en-US" dirty="0"/>
              <a:t>-intercept.</a:t>
            </a:r>
            <a:endParaRPr lang="en-US" dirty="0"/>
          </a:p>
        </p:txBody>
      </p:sp>
      <p:sp>
        <p:nvSpPr>
          <p:cNvPr id="8" name="Content Placeholder 7"/>
          <p:cNvSpPr>
            <a:spLocks noGrp="1"/>
          </p:cNvSpPr>
          <p:nvPr>
            <p:ph idx="15"/>
          </p:nvPr>
        </p:nvSpPr>
        <p:spPr>
          <a:xfrm>
            <a:off x="457200" y="3200400"/>
            <a:ext cx="8229600" cy="838200"/>
          </a:xfrm>
        </p:spPr>
        <p:txBody>
          <a:bodyPr/>
          <a:lstStyle/>
          <a:p>
            <a:pPr marL="0" indent="0">
              <a:buNone/>
            </a:pPr>
            <a:r>
              <a:rPr lang="en-US" altLang="en-US" dirty="0"/>
              <a:t>Any equation that can be put in one of these forms is a </a:t>
            </a:r>
            <a:r>
              <a:rPr lang="en-US" altLang="en-US" b="1" dirty="0"/>
              <a:t>linear equation</a:t>
            </a:r>
            <a:r>
              <a:rPr lang="en-US" altLang="en-US" dirty="0"/>
              <a:t>.</a:t>
            </a:r>
          </a:p>
        </p:txBody>
      </p:sp>
    </p:spTree>
    <p:extLst>
      <p:ext uri="{BB962C8B-B14F-4D97-AF65-F5344CB8AC3E}">
        <p14:creationId xmlns:p14="http://schemas.microsoft.com/office/powerpoint/2010/main" val="131760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Determining Slope</a:t>
            </a:r>
            <a:endParaRPr lang="en-US" dirty="0"/>
          </a:p>
        </p:txBody>
      </p:sp>
      <p:sp>
        <p:nvSpPr>
          <p:cNvPr id="3" name="Content Placeholder 2"/>
          <p:cNvSpPr>
            <a:spLocks noGrp="1"/>
          </p:cNvSpPr>
          <p:nvPr>
            <p:ph idx="1"/>
          </p:nvPr>
        </p:nvSpPr>
        <p:spPr>
          <a:xfrm>
            <a:off x="457200" y="1600201"/>
            <a:ext cx="2637447" cy="444099"/>
          </a:xfrm>
        </p:spPr>
        <p:txBody>
          <a:bodyPr/>
          <a:lstStyle/>
          <a:p>
            <a:pPr marL="0" indent="0">
              <a:buNone/>
            </a:pPr>
            <a:r>
              <a:rPr lang="en-US" altLang="en-US" dirty="0"/>
              <a:t>Given two points</a:t>
            </a:r>
            <a:endParaRPr lang="en-US" dirty="0"/>
          </a:p>
        </p:txBody>
      </p:sp>
      <p:graphicFrame>
        <p:nvGraphicFramePr>
          <p:cNvPr id="7" name="Object 6" descr="A (x sub 1, y sub 1)"/>
          <p:cNvGraphicFramePr>
            <a:graphicFrameLocks noChangeAspect="1"/>
          </p:cNvGraphicFramePr>
          <p:nvPr>
            <p:extLst>
              <p:ext uri="{D42A27DB-BD31-4B8C-83A1-F6EECF244321}">
                <p14:modId xmlns:p14="http://schemas.microsoft.com/office/powerpoint/2010/main" val="2929704163"/>
              </p:ext>
            </p:extLst>
          </p:nvPr>
        </p:nvGraphicFramePr>
        <p:xfrm>
          <a:off x="3190670" y="1591273"/>
          <a:ext cx="1264062" cy="519478"/>
        </p:xfrm>
        <a:graphic>
          <a:graphicData uri="http://schemas.openxmlformats.org/presentationml/2006/ole">
            <mc:AlternateContent xmlns:mc="http://schemas.openxmlformats.org/markup-compatibility/2006">
              <mc:Choice xmlns:v="urn:schemas-microsoft-com:vml" Requires="v">
                <p:oleObj spid="_x0000_s24598" name="Equation" r:id="rId3" imgW="927000" imgH="380880" progId="Equation.DSMT4">
                  <p:embed/>
                </p:oleObj>
              </mc:Choice>
              <mc:Fallback>
                <p:oleObj name="Equation" r:id="rId3" imgW="927000" imgH="380880" progId="Equation.DSMT4">
                  <p:embed/>
                  <p:pic>
                    <p:nvPicPr>
                      <p:cNvPr id="0" name=""/>
                      <p:cNvPicPr/>
                      <p:nvPr/>
                    </p:nvPicPr>
                    <p:blipFill>
                      <a:blip r:embed="rId4"/>
                      <a:stretch>
                        <a:fillRect/>
                      </a:stretch>
                    </p:blipFill>
                    <p:spPr>
                      <a:xfrm>
                        <a:off x="3190670" y="1591273"/>
                        <a:ext cx="1264062" cy="519478"/>
                      </a:xfrm>
                      <a:prstGeom prst="rect">
                        <a:avLst/>
                      </a:prstGeom>
                    </p:spPr>
                  </p:pic>
                </p:oleObj>
              </mc:Fallback>
            </mc:AlternateContent>
          </a:graphicData>
        </a:graphic>
      </p:graphicFrame>
      <p:sp>
        <p:nvSpPr>
          <p:cNvPr id="4" name="Content Placeholder 3"/>
          <p:cNvSpPr>
            <a:spLocks noGrp="1"/>
          </p:cNvSpPr>
          <p:nvPr>
            <p:ph idx="13"/>
          </p:nvPr>
        </p:nvSpPr>
        <p:spPr>
          <a:xfrm>
            <a:off x="4540893" y="1638967"/>
            <a:ext cx="685800" cy="354445"/>
          </a:xfrm>
        </p:spPr>
        <p:txBody>
          <a:bodyPr/>
          <a:lstStyle/>
          <a:p>
            <a:pPr marL="0" indent="0">
              <a:buNone/>
            </a:pPr>
            <a:r>
              <a:rPr lang="en-US" dirty="0"/>
              <a:t>and</a:t>
            </a:r>
          </a:p>
        </p:txBody>
      </p:sp>
      <p:graphicFrame>
        <p:nvGraphicFramePr>
          <p:cNvPr id="9" name="Object 8" descr="A (x sub 2, y sub 2)"/>
          <p:cNvGraphicFramePr>
            <a:graphicFrameLocks noChangeAspect="1"/>
          </p:cNvGraphicFramePr>
          <p:nvPr>
            <p:extLst>
              <p:ext uri="{D42A27DB-BD31-4B8C-83A1-F6EECF244321}">
                <p14:modId xmlns:p14="http://schemas.microsoft.com/office/powerpoint/2010/main" val="834802632"/>
              </p:ext>
            </p:extLst>
          </p:nvPr>
        </p:nvGraphicFramePr>
        <p:xfrm>
          <a:off x="5219770" y="1610509"/>
          <a:ext cx="1303393" cy="501306"/>
        </p:xfrm>
        <a:graphic>
          <a:graphicData uri="http://schemas.openxmlformats.org/presentationml/2006/ole">
            <mc:AlternateContent xmlns:mc="http://schemas.openxmlformats.org/markup-compatibility/2006">
              <mc:Choice xmlns:v="urn:schemas-microsoft-com:vml" Requires="v">
                <p:oleObj spid="_x0000_s24599" name="Equation" r:id="rId5" imgW="990360" imgH="380880" progId="Equation.DSMT4">
                  <p:embed/>
                </p:oleObj>
              </mc:Choice>
              <mc:Fallback>
                <p:oleObj name="Equation" r:id="rId5" imgW="990360" imgH="380880" progId="Equation.DSMT4">
                  <p:embed/>
                  <p:pic>
                    <p:nvPicPr>
                      <p:cNvPr id="7" name="Object 6"/>
                      <p:cNvPicPr/>
                      <p:nvPr/>
                    </p:nvPicPr>
                    <p:blipFill>
                      <a:blip r:embed="rId6"/>
                      <a:stretch>
                        <a:fillRect/>
                      </a:stretch>
                    </p:blipFill>
                    <p:spPr>
                      <a:xfrm>
                        <a:off x="5219770" y="1610509"/>
                        <a:ext cx="1303393" cy="501306"/>
                      </a:xfrm>
                      <a:prstGeom prst="rect">
                        <a:avLst/>
                      </a:prstGeom>
                    </p:spPr>
                  </p:pic>
                </p:oleObj>
              </mc:Fallback>
            </mc:AlternateContent>
          </a:graphicData>
        </a:graphic>
      </p:graphicFrame>
      <p:sp>
        <p:nvSpPr>
          <p:cNvPr id="6" name="Content Placeholder 5"/>
          <p:cNvSpPr>
            <a:spLocks noGrp="1"/>
          </p:cNvSpPr>
          <p:nvPr>
            <p:ph idx="15"/>
          </p:nvPr>
        </p:nvSpPr>
        <p:spPr>
          <a:xfrm>
            <a:off x="6588418" y="1632647"/>
            <a:ext cx="685800" cy="394448"/>
          </a:xfrm>
        </p:spPr>
        <p:txBody>
          <a:bodyPr/>
          <a:lstStyle/>
          <a:p>
            <a:pPr marL="0" indent="0">
              <a:buNone/>
            </a:pPr>
            <a:r>
              <a:rPr lang="en-US" altLang="en-US" dirty="0"/>
              <a:t>with</a:t>
            </a:r>
            <a:endParaRPr lang="en-US" dirty="0"/>
          </a:p>
        </p:txBody>
      </p:sp>
      <p:graphicFrame>
        <p:nvGraphicFramePr>
          <p:cNvPr id="10" name="Object 9" descr="x sub 1 does not equal x sub 2,"/>
          <p:cNvGraphicFramePr>
            <a:graphicFrameLocks noChangeAspect="1"/>
          </p:cNvGraphicFramePr>
          <p:nvPr>
            <p:extLst>
              <p:ext uri="{D42A27DB-BD31-4B8C-83A1-F6EECF244321}">
                <p14:modId xmlns:p14="http://schemas.microsoft.com/office/powerpoint/2010/main" val="4216869931"/>
              </p:ext>
            </p:extLst>
          </p:nvPr>
        </p:nvGraphicFramePr>
        <p:xfrm>
          <a:off x="7322261" y="1639761"/>
          <a:ext cx="1073588" cy="450212"/>
        </p:xfrm>
        <a:graphic>
          <a:graphicData uri="http://schemas.openxmlformats.org/presentationml/2006/ole">
            <mc:AlternateContent xmlns:mc="http://schemas.openxmlformats.org/markup-compatibility/2006">
              <mc:Choice xmlns:v="urn:schemas-microsoft-com:vml" Requires="v">
                <p:oleObj spid="_x0000_s24600" name="Equation" r:id="rId7" imgW="787320" imgH="330120" progId="Equation.DSMT4">
                  <p:embed/>
                </p:oleObj>
              </mc:Choice>
              <mc:Fallback>
                <p:oleObj name="Equation" r:id="rId7" imgW="787320" imgH="330120" progId="Equation.DSMT4">
                  <p:embed/>
                  <p:pic>
                    <p:nvPicPr>
                      <p:cNvPr id="9" name="Object 8"/>
                      <p:cNvPicPr/>
                      <p:nvPr/>
                    </p:nvPicPr>
                    <p:blipFill>
                      <a:blip r:embed="rId8"/>
                      <a:stretch>
                        <a:fillRect/>
                      </a:stretch>
                    </p:blipFill>
                    <p:spPr>
                      <a:xfrm>
                        <a:off x="7322261" y="1639761"/>
                        <a:ext cx="1073588" cy="450212"/>
                      </a:xfrm>
                      <a:prstGeom prst="rect">
                        <a:avLst/>
                      </a:prstGeom>
                    </p:spPr>
                  </p:pic>
                </p:oleObj>
              </mc:Fallback>
            </mc:AlternateContent>
          </a:graphicData>
        </a:graphic>
      </p:graphicFrame>
      <p:sp>
        <p:nvSpPr>
          <p:cNvPr id="5" name="Content Placeholder 4"/>
          <p:cNvSpPr>
            <a:spLocks noGrp="1"/>
          </p:cNvSpPr>
          <p:nvPr>
            <p:ph idx="14"/>
          </p:nvPr>
        </p:nvSpPr>
        <p:spPr>
          <a:xfrm>
            <a:off x="457200" y="2175165"/>
            <a:ext cx="3505200" cy="425824"/>
          </a:xfrm>
        </p:spPr>
        <p:txBody>
          <a:bodyPr/>
          <a:lstStyle/>
          <a:p>
            <a:pPr marL="0" indent="0">
              <a:buNone/>
            </a:pPr>
            <a:r>
              <a:rPr lang="en-US" altLang="en-US" dirty="0"/>
              <a:t>the slope </a:t>
            </a:r>
            <a:r>
              <a:rPr lang="en-US" altLang="en-US" i="1" dirty="0"/>
              <a:t>m</a:t>
            </a:r>
            <a:r>
              <a:rPr lang="en-US" altLang="en-US" dirty="0"/>
              <a:t> of the line</a:t>
            </a:r>
            <a:endParaRPr lang="en-US" dirty="0"/>
          </a:p>
        </p:txBody>
      </p:sp>
      <p:graphicFrame>
        <p:nvGraphicFramePr>
          <p:cNvPr id="11" name="Object 10" descr="Line segment, A B."/>
          <p:cNvGraphicFramePr>
            <a:graphicFrameLocks noChangeAspect="1"/>
          </p:cNvGraphicFramePr>
          <p:nvPr>
            <p:extLst>
              <p:ext uri="{D42A27DB-BD31-4B8C-83A1-F6EECF244321}">
                <p14:modId xmlns:p14="http://schemas.microsoft.com/office/powerpoint/2010/main" val="1194073596"/>
              </p:ext>
            </p:extLst>
          </p:nvPr>
        </p:nvGraphicFramePr>
        <p:xfrm>
          <a:off x="4013347" y="2129068"/>
          <a:ext cx="571426" cy="457141"/>
        </p:xfrm>
        <a:graphic>
          <a:graphicData uri="http://schemas.openxmlformats.org/presentationml/2006/ole">
            <mc:AlternateContent xmlns:mc="http://schemas.openxmlformats.org/markup-compatibility/2006">
              <mc:Choice xmlns:v="urn:schemas-microsoft-com:vml" Requires="v">
                <p:oleObj spid="_x0000_s24601" name="Equation" r:id="rId9" imgW="380880" imgH="304560" progId="Equation.DSMT4">
                  <p:embed/>
                </p:oleObj>
              </mc:Choice>
              <mc:Fallback>
                <p:oleObj name="Equation" r:id="rId9" imgW="380880" imgH="304560" progId="Equation.DSMT4">
                  <p:embed/>
                  <p:pic>
                    <p:nvPicPr>
                      <p:cNvPr id="10" name="Object 9"/>
                      <p:cNvPicPr/>
                      <p:nvPr/>
                    </p:nvPicPr>
                    <p:blipFill>
                      <a:blip r:embed="rId10"/>
                      <a:stretch>
                        <a:fillRect/>
                      </a:stretch>
                    </p:blipFill>
                    <p:spPr>
                      <a:xfrm>
                        <a:off x="4013347" y="2129068"/>
                        <a:ext cx="571426" cy="457141"/>
                      </a:xfrm>
                      <a:prstGeom prst="rect">
                        <a:avLst/>
                      </a:prstGeom>
                    </p:spPr>
                  </p:pic>
                </p:oleObj>
              </mc:Fallback>
            </mc:AlternateContent>
          </a:graphicData>
        </a:graphic>
      </p:graphicFrame>
      <p:sp>
        <p:nvSpPr>
          <p:cNvPr id="8" name="Content Placeholder 7"/>
          <p:cNvSpPr>
            <a:spLocks noGrp="1"/>
          </p:cNvSpPr>
          <p:nvPr>
            <p:ph idx="16"/>
          </p:nvPr>
        </p:nvSpPr>
        <p:spPr>
          <a:xfrm>
            <a:off x="4703752" y="2202875"/>
            <a:ext cx="304800" cy="425824"/>
          </a:xfrm>
        </p:spPr>
        <p:txBody>
          <a:bodyPr/>
          <a:lstStyle/>
          <a:p>
            <a:pPr marL="0" indent="0">
              <a:buNone/>
            </a:pPr>
            <a:r>
              <a:rPr lang="en-US" dirty="0"/>
              <a:t>is</a:t>
            </a:r>
          </a:p>
        </p:txBody>
      </p:sp>
      <p:graphicFrame>
        <p:nvGraphicFramePr>
          <p:cNvPr id="12" name="Object 11" descr="m = start fraction start expression y sub 2 minus y sub 1 end expression, over start expression x sub 2 minus x sub 1 end expression end fraction"/>
          <p:cNvGraphicFramePr>
            <a:graphicFrameLocks noChangeAspect="1"/>
          </p:cNvGraphicFramePr>
          <p:nvPr>
            <p:extLst>
              <p:ext uri="{D42A27DB-BD31-4B8C-83A1-F6EECF244321}">
                <p14:modId xmlns:p14="http://schemas.microsoft.com/office/powerpoint/2010/main" val="1733511833"/>
              </p:ext>
            </p:extLst>
          </p:nvPr>
        </p:nvGraphicFramePr>
        <p:xfrm>
          <a:off x="3787666" y="2730814"/>
          <a:ext cx="1748909" cy="926922"/>
        </p:xfrm>
        <a:graphic>
          <a:graphicData uri="http://schemas.openxmlformats.org/presentationml/2006/ole">
            <mc:AlternateContent xmlns:mc="http://schemas.openxmlformats.org/markup-compatibility/2006">
              <mc:Choice xmlns:v="urn:schemas-microsoft-com:vml" Requires="v">
                <p:oleObj spid="_x0000_s24602" name="Equation" r:id="rId11" imgW="1269720" imgH="672840" progId="Equation.DSMT4">
                  <p:embed/>
                </p:oleObj>
              </mc:Choice>
              <mc:Fallback>
                <p:oleObj name="Equation" r:id="rId11" imgW="1269720" imgH="672840" progId="Equation.DSMT4">
                  <p:embed/>
                  <p:pic>
                    <p:nvPicPr>
                      <p:cNvPr id="11" name="Object 10"/>
                      <p:cNvPicPr/>
                      <p:nvPr/>
                    </p:nvPicPr>
                    <p:blipFill>
                      <a:blip r:embed="rId12"/>
                      <a:stretch>
                        <a:fillRect/>
                      </a:stretch>
                    </p:blipFill>
                    <p:spPr>
                      <a:xfrm>
                        <a:off x="3787666" y="2730814"/>
                        <a:ext cx="1748909" cy="926922"/>
                      </a:xfrm>
                      <a:prstGeom prst="rect">
                        <a:avLst/>
                      </a:prstGeom>
                    </p:spPr>
                  </p:pic>
                </p:oleObj>
              </mc:Fallback>
            </mc:AlternateContent>
          </a:graphicData>
        </a:graphic>
      </p:graphicFrame>
      <p:pic>
        <p:nvPicPr>
          <p:cNvPr id="13" name="Picture 9" descr="A graph of a diagonal line rises through the points A (x sub 1, y sub 1) and B (x sub 2, y sub 2) in quadrant 1. = y sub 2 The horizontal distance between the two points, the run, = x sub 2 minus x sub 1. The vertical distance, or rise, = y sub 2 minus y sub 1. A dashed horizontal line represents the run, and a dashed vertical line illustrates the rise, forming a right triangle, with A as the opposite vertex and B as the adjacent. Point C at (x sub 2, y sub 1) is the vertex of the right angle."/>
          <p:cNvPicPr>
            <a:picLocks noChangeAspect="1" noChangeArrowheads="1"/>
          </p:cNvPicPr>
          <p:nvPr/>
        </p:nvPicPr>
        <p:blipFill rotWithShape="1">
          <a:blip r:embed="rId13">
            <a:extLst>
              <a:ext uri="{28A0092B-C50C-407E-A947-70E740481C1C}">
                <a14:useLocalDpi xmlns:a14="http://schemas.microsoft.com/office/drawing/2010/main" val="0"/>
              </a:ext>
            </a:extLst>
          </a:blip>
          <a:srcRect r="29205"/>
          <a:stretch/>
        </p:blipFill>
        <p:spPr bwMode="auto">
          <a:xfrm>
            <a:off x="457200" y="4038600"/>
            <a:ext cx="5486400" cy="21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Object 13" descr="Slope = start fraction rise over run end fraction = start fraction y sub 2 minus y sub 1 over x sub 2 minus x sub 1 end fraction"/>
          <p:cNvGraphicFramePr>
            <a:graphicFrameLocks noChangeAspect="1"/>
          </p:cNvGraphicFramePr>
          <p:nvPr>
            <p:extLst>
              <p:ext uri="{D42A27DB-BD31-4B8C-83A1-F6EECF244321}">
                <p14:modId xmlns:p14="http://schemas.microsoft.com/office/powerpoint/2010/main" val="975106853"/>
              </p:ext>
            </p:extLst>
          </p:nvPr>
        </p:nvGraphicFramePr>
        <p:xfrm>
          <a:off x="6153150" y="4343400"/>
          <a:ext cx="2419350" cy="696913"/>
        </p:xfrm>
        <a:graphic>
          <a:graphicData uri="http://schemas.openxmlformats.org/presentationml/2006/ole">
            <mc:AlternateContent xmlns:mc="http://schemas.openxmlformats.org/markup-compatibility/2006">
              <mc:Choice xmlns:v="urn:schemas-microsoft-com:vml" Requires="v">
                <p:oleObj spid="_x0000_s24603" name="Equation" r:id="rId14" imgW="2336760" imgH="672840" progId="Equation.DSMT4">
                  <p:embed/>
                </p:oleObj>
              </mc:Choice>
              <mc:Fallback>
                <p:oleObj name="Equation" r:id="rId14" imgW="2336760" imgH="672840" progId="Equation.DSMT4">
                  <p:embed/>
                  <p:pic>
                    <p:nvPicPr>
                      <p:cNvPr id="12" name="Object 11"/>
                      <p:cNvPicPr/>
                      <p:nvPr/>
                    </p:nvPicPr>
                    <p:blipFill>
                      <a:blip r:embed="rId15"/>
                      <a:stretch>
                        <a:fillRect/>
                      </a:stretch>
                    </p:blipFill>
                    <p:spPr>
                      <a:xfrm>
                        <a:off x="6153150" y="4343400"/>
                        <a:ext cx="2419350" cy="696913"/>
                      </a:xfrm>
                      <a:prstGeom prst="rect">
                        <a:avLst/>
                      </a:prstGeom>
                    </p:spPr>
                  </p:pic>
                </p:oleObj>
              </mc:Fallback>
            </mc:AlternateContent>
          </a:graphicData>
        </a:graphic>
      </p:graphicFrame>
    </p:spTree>
    <p:extLst>
      <p:ext uri="{BB962C8B-B14F-4D97-AF65-F5344CB8AC3E}">
        <p14:creationId xmlns:p14="http://schemas.microsoft.com/office/powerpoint/2010/main" val="191858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Section 8-4 Equations in a Cartesian Coordinate System</a:t>
            </a:r>
            <a:endParaRPr lang="en-US" dirty="0">
              <a:solidFill>
                <a:schemeClr val="bg2"/>
              </a:solidFill>
            </a:endParaRPr>
          </a:p>
        </p:txBody>
      </p:sp>
      <p:sp>
        <p:nvSpPr>
          <p:cNvPr id="6" name="Content Placeholder 5"/>
          <p:cNvSpPr>
            <a:spLocks noGrp="1"/>
          </p:cNvSpPr>
          <p:nvPr>
            <p:ph idx="1"/>
          </p:nvPr>
        </p:nvSpPr>
        <p:spPr>
          <a:xfrm>
            <a:off x="457200" y="1600201"/>
            <a:ext cx="8229600" cy="533399"/>
          </a:xfrm>
        </p:spPr>
        <p:txBody>
          <a:bodyPr/>
          <a:lstStyle/>
          <a:p>
            <a:pPr marL="0" indent="0">
              <a:buNone/>
            </a:pPr>
            <a:r>
              <a:rPr lang="en-US" altLang="en-US" b="1" dirty="0"/>
              <a:t>Students will be able to understand and explain</a:t>
            </a:r>
          </a:p>
        </p:txBody>
      </p:sp>
      <p:sp>
        <p:nvSpPr>
          <p:cNvPr id="7" name="Content Placeholder 6"/>
          <p:cNvSpPr>
            <a:spLocks noGrp="1"/>
          </p:cNvSpPr>
          <p:nvPr>
            <p:ph idx="13"/>
          </p:nvPr>
        </p:nvSpPr>
        <p:spPr>
          <a:xfrm>
            <a:off x="457200" y="2209800"/>
            <a:ext cx="8229600" cy="3657600"/>
          </a:xfrm>
        </p:spPr>
        <p:txBody>
          <a:bodyPr/>
          <a:lstStyle/>
          <a:p>
            <a:pPr>
              <a:defRPr/>
            </a:pPr>
            <a:r>
              <a:rPr lang="en-US" dirty="0"/>
              <a:t>Equations of lines.</a:t>
            </a:r>
          </a:p>
          <a:p>
            <a:pPr>
              <a:defRPr/>
            </a:pPr>
            <a:r>
              <a:rPr lang="en-US" dirty="0"/>
              <a:t>The slope of a line and the slope formula.</a:t>
            </a:r>
          </a:p>
          <a:p>
            <a:pPr>
              <a:defRPr/>
            </a:pPr>
            <a:r>
              <a:rPr lang="en-US" dirty="0"/>
              <a:t>Graphic and algebraic solutions for systems of linear equations.</a:t>
            </a:r>
          </a:p>
          <a:p>
            <a:pPr>
              <a:defRPr/>
            </a:pPr>
            <a:r>
              <a:rPr lang="en-US" dirty="0"/>
              <a:t>Ways to determine if a system of linear equations has a unique solution, infinitely many solutions, or no solutions.</a:t>
            </a:r>
            <a:endParaRPr lang="en-US" altLang="en-US" sz="8800" dirty="0"/>
          </a:p>
        </p:txBody>
      </p:sp>
    </p:spTree>
    <p:extLst>
      <p:ext uri="{BB962C8B-B14F-4D97-AF65-F5344CB8AC3E}">
        <p14:creationId xmlns:p14="http://schemas.microsoft.com/office/powerpoint/2010/main" val="181593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19</a:t>
            </a:r>
            <a:endParaRPr lang="en-US" dirty="0">
              <a:solidFill>
                <a:schemeClr val="bg2"/>
              </a:solidFill>
            </a:endParaRPr>
          </a:p>
        </p:txBody>
      </p:sp>
      <p:sp>
        <p:nvSpPr>
          <p:cNvPr id="3" name="Content Placeholder 2"/>
          <p:cNvSpPr>
            <a:spLocks noGrp="1"/>
          </p:cNvSpPr>
          <p:nvPr>
            <p:ph idx="1"/>
          </p:nvPr>
        </p:nvSpPr>
        <p:spPr>
          <a:xfrm>
            <a:off x="457200" y="1600201"/>
            <a:ext cx="1371600" cy="397707"/>
          </a:xfrm>
        </p:spPr>
        <p:txBody>
          <a:bodyPr/>
          <a:lstStyle/>
          <a:p>
            <a:pPr marL="0" indent="0">
              <a:buNone/>
            </a:pPr>
            <a:r>
              <a:rPr lang="en-US" altLang="en-US" dirty="0"/>
              <a:t>a. Given</a:t>
            </a:r>
            <a:endParaRPr lang="en-US" dirty="0"/>
          </a:p>
        </p:txBody>
      </p:sp>
      <p:graphicFrame>
        <p:nvGraphicFramePr>
          <p:cNvPr id="14" name="Object 13" descr="A (3, 1)"/>
          <p:cNvGraphicFramePr>
            <a:graphicFrameLocks noChangeAspect="1"/>
          </p:cNvGraphicFramePr>
          <p:nvPr>
            <p:extLst>
              <p:ext uri="{D42A27DB-BD31-4B8C-83A1-F6EECF244321}">
                <p14:modId xmlns:p14="http://schemas.microsoft.com/office/powerpoint/2010/main" val="1067424598"/>
              </p:ext>
            </p:extLst>
          </p:nvPr>
        </p:nvGraphicFramePr>
        <p:xfrm>
          <a:off x="1853045" y="1591512"/>
          <a:ext cx="1048029" cy="507111"/>
        </p:xfrm>
        <a:graphic>
          <a:graphicData uri="http://schemas.openxmlformats.org/presentationml/2006/ole">
            <mc:AlternateContent xmlns:mc="http://schemas.openxmlformats.org/markup-compatibility/2006">
              <mc:Choice xmlns:v="urn:schemas-microsoft-com:vml" Requires="v">
                <p:oleObj spid="_x0000_s23681" name="Equation" r:id="rId3" imgW="787320" imgH="380880" progId="Equation.DSMT4">
                  <p:embed/>
                </p:oleObj>
              </mc:Choice>
              <mc:Fallback>
                <p:oleObj name="Equation" r:id="rId3" imgW="787320" imgH="380880" progId="Equation.DSMT4">
                  <p:embed/>
                  <p:pic>
                    <p:nvPicPr>
                      <p:cNvPr id="0" name=""/>
                      <p:cNvPicPr/>
                      <p:nvPr/>
                    </p:nvPicPr>
                    <p:blipFill>
                      <a:blip r:embed="rId4"/>
                      <a:stretch>
                        <a:fillRect/>
                      </a:stretch>
                    </p:blipFill>
                    <p:spPr>
                      <a:xfrm>
                        <a:off x="1853045" y="1591512"/>
                        <a:ext cx="1048029" cy="507111"/>
                      </a:xfrm>
                      <a:prstGeom prst="rect">
                        <a:avLst/>
                      </a:prstGeom>
                    </p:spPr>
                  </p:pic>
                </p:oleObj>
              </mc:Fallback>
            </mc:AlternateContent>
          </a:graphicData>
        </a:graphic>
      </p:graphicFrame>
      <p:sp>
        <p:nvSpPr>
          <p:cNvPr id="8" name="Content Placeholder 7"/>
          <p:cNvSpPr>
            <a:spLocks noGrp="1"/>
          </p:cNvSpPr>
          <p:nvPr>
            <p:ph idx="13"/>
          </p:nvPr>
        </p:nvSpPr>
        <p:spPr>
          <a:xfrm>
            <a:off x="2990395" y="1572491"/>
            <a:ext cx="607071" cy="397707"/>
          </a:xfrm>
        </p:spPr>
        <p:txBody>
          <a:bodyPr/>
          <a:lstStyle/>
          <a:p>
            <a:pPr marL="0" indent="0">
              <a:buNone/>
            </a:pPr>
            <a:r>
              <a:rPr lang="en-US" altLang="en-US" dirty="0"/>
              <a:t>and</a:t>
            </a:r>
            <a:endParaRPr lang="en-US" dirty="0"/>
          </a:p>
        </p:txBody>
      </p:sp>
      <p:graphicFrame>
        <p:nvGraphicFramePr>
          <p:cNvPr id="15" name="Object 14" descr="B (5, 4),"/>
          <p:cNvGraphicFramePr>
            <a:graphicFrameLocks noChangeAspect="1"/>
          </p:cNvGraphicFramePr>
          <p:nvPr>
            <p:extLst>
              <p:ext uri="{D42A27DB-BD31-4B8C-83A1-F6EECF244321}">
                <p14:modId xmlns:p14="http://schemas.microsoft.com/office/powerpoint/2010/main" val="3241013967"/>
              </p:ext>
            </p:extLst>
          </p:nvPr>
        </p:nvGraphicFramePr>
        <p:xfrm>
          <a:off x="3664008" y="1585189"/>
          <a:ext cx="1106424" cy="461010"/>
        </p:xfrm>
        <a:graphic>
          <a:graphicData uri="http://schemas.openxmlformats.org/presentationml/2006/ole">
            <mc:AlternateContent xmlns:mc="http://schemas.openxmlformats.org/markup-compatibility/2006">
              <mc:Choice xmlns:v="urn:schemas-microsoft-com:vml" Requires="v">
                <p:oleObj spid="_x0000_s23682" name="Equation" r:id="rId5" imgW="914400" imgH="380880" progId="Equation.DSMT4">
                  <p:embed/>
                </p:oleObj>
              </mc:Choice>
              <mc:Fallback>
                <p:oleObj name="Equation" r:id="rId5" imgW="914400" imgH="380880" progId="Equation.DSMT4">
                  <p:embed/>
                  <p:pic>
                    <p:nvPicPr>
                      <p:cNvPr id="14" name="Object 13"/>
                      <p:cNvPicPr/>
                      <p:nvPr/>
                    </p:nvPicPr>
                    <p:blipFill>
                      <a:blip r:embed="rId6"/>
                      <a:stretch>
                        <a:fillRect/>
                      </a:stretch>
                    </p:blipFill>
                    <p:spPr>
                      <a:xfrm>
                        <a:off x="3664008" y="1585189"/>
                        <a:ext cx="1106424" cy="461010"/>
                      </a:xfrm>
                      <a:prstGeom prst="rect">
                        <a:avLst/>
                      </a:prstGeom>
                    </p:spPr>
                  </p:pic>
                </p:oleObj>
              </mc:Fallback>
            </mc:AlternateContent>
          </a:graphicData>
        </a:graphic>
      </p:graphicFrame>
      <p:sp>
        <p:nvSpPr>
          <p:cNvPr id="9" name="Content Placeholder 8"/>
          <p:cNvSpPr>
            <a:spLocks noGrp="1"/>
          </p:cNvSpPr>
          <p:nvPr>
            <p:ph idx="14"/>
          </p:nvPr>
        </p:nvSpPr>
        <p:spPr>
          <a:xfrm>
            <a:off x="4863753" y="1587231"/>
            <a:ext cx="2595282" cy="393225"/>
          </a:xfrm>
        </p:spPr>
        <p:txBody>
          <a:bodyPr/>
          <a:lstStyle/>
          <a:p>
            <a:pPr marL="0" indent="0">
              <a:buNone/>
            </a:pPr>
            <a:r>
              <a:rPr lang="en-US" altLang="en-US" dirty="0"/>
              <a:t>find the slope of</a:t>
            </a:r>
            <a:endParaRPr lang="en-US" dirty="0"/>
          </a:p>
        </p:txBody>
      </p:sp>
      <p:graphicFrame>
        <p:nvGraphicFramePr>
          <p:cNvPr id="20" name="Object 19" descr="Line segment, A B."/>
          <p:cNvGraphicFramePr>
            <a:graphicFrameLocks noChangeAspect="1"/>
          </p:cNvGraphicFramePr>
          <p:nvPr>
            <p:extLst>
              <p:ext uri="{D42A27DB-BD31-4B8C-83A1-F6EECF244321}">
                <p14:modId xmlns:p14="http://schemas.microsoft.com/office/powerpoint/2010/main" val="2205690124"/>
              </p:ext>
            </p:extLst>
          </p:nvPr>
        </p:nvGraphicFramePr>
        <p:xfrm>
          <a:off x="7523445" y="1581023"/>
          <a:ext cx="570501" cy="432197"/>
        </p:xfrm>
        <a:graphic>
          <a:graphicData uri="http://schemas.openxmlformats.org/presentationml/2006/ole">
            <mc:AlternateContent xmlns:mc="http://schemas.openxmlformats.org/markup-compatibility/2006">
              <mc:Choice xmlns:v="urn:schemas-microsoft-com:vml" Requires="v">
                <p:oleObj spid="_x0000_s23683" name="Equation" r:id="rId7" imgW="419040" imgH="317160" progId="Equation.DSMT4">
                  <p:embed/>
                </p:oleObj>
              </mc:Choice>
              <mc:Fallback>
                <p:oleObj name="Equation" r:id="rId7" imgW="419040" imgH="317160" progId="Equation.DSMT4">
                  <p:embed/>
                  <p:pic>
                    <p:nvPicPr>
                      <p:cNvPr id="11" name="Object 10"/>
                      <p:cNvPicPr/>
                      <p:nvPr/>
                    </p:nvPicPr>
                    <p:blipFill>
                      <a:blip r:embed="rId8"/>
                      <a:stretch>
                        <a:fillRect/>
                      </a:stretch>
                    </p:blipFill>
                    <p:spPr>
                      <a:xfrm>
                        <a:off x="7523445" y="1581023"/>
                        <a:ext cx="570501" cy="432197"/>
                      </a:xfrm>
                      <a:prstGeom prst="rect">
                        <a:avLst/>
                      </a:prstGeom>
                    </p:spPr>
                  </p:pic>
                </p:oleObj>
              </mc:Fallback>
            </mc:AlternateContent>
          </a:graphicData>
        </a:graphic>
      </p:graphicFrame>
      <p:graphicFrame>
        <p:nvGraphicFramePr>
          <p:cNvPr id="16" name="Object 15" descr="m = start fraction start expression 4 minus 1 end expression over start expression 5 minus 3 end expression end fraction = 3 halves"/>
          <p:cNvGraphicFramePr>
            <a:graphicFrameLocks noChangeAspect="1"/>
          </p:cNvGraphicFramePr>
          <p:nvPr>
            <p:extLst>
              <p:ext uri="{D42A27DB-BD31-4B8C-83A1-F6EECF244321}">
                <p14:modId xmlns:p14="http://schemas.microsoft.com/office/powerpoint/2010/main" val="4251834469"/>
              </p:ext>
            </p:extLst>
          </p:nvPr>
        </p:nvGraphicFramePr>
        <p:xfrm>
          <a:off x="3235026" y="2210052"/>
          <a:ext cx="1940003" cy="846550"/>
        </p:xfrm>
        <a:graphic>
          <a:graphicData uri="http://schemas.openxmlformats.org/presentationml/2006/ole">
            <mc:AlternateContent xmlns:mc="http://schemas.openxmlformats.org/markup-compatibility/2006">
              <mc:Choice xmlns:v="urn:schemas-microsoft-com:vml" Requires="v">
                <p:oleObj spid="_x0000_s23684" name="Equation" r:id="rId9" imgW="1396800" imgH="609480" progId="Equation.DSMT4">
                  <p:embed/>
                </p:oleObj>
              </mc:Choice>
              <mc:Fallback>
                <p:oleObj name="Equation" r:id="rId9" imgW="1396800" imgH="609480" progId="Equation.DSMT4">
                  <p:embed/>
                  <p:pic>
                    <p:nvPicPr>
                      <p:cNvPr id="14" name="Object 13"/>
                      <p:cNvPicPr/>
                      <p:nvPr/>
                    </p:nvPicPr>
                    <p:blipFill>
                      <a:blip r:embed="rId10"/>
                      <a:stretch>
                        <a:fillRect/>
                      </a:stretch>
                    </p:blipFill>
                    <p:spPr>
                      <a:xfrm>
                        <a:off x="3235026" y="2210052"/>
                        <a:ext cx="1940003" cy="846550"/>
                      </a:xfrm>
                      <a:prstGeom prst="rect">
                        <a:avLst/>
                      </a:prstGeom>
                    </p:spPr>
                  </p:pic>
                </p:oleObj>
              </mc:Fallback>
            </mc:AlternateContent>
          </a:graphicData>
        </a:graphic>
      </p:graphicFrame>
      <p:sp>
        <p:nvSpPr>
          <p:cNvPr id="10" name="Content Placeholder 9"/>
          <p:cNvSpPr>
            <a:spLocks noGrp="1"/>
          </p:cNvSpPr>
          <p:nvPr>
            <p:ph idx="15"/>
          </p:nvPr>
        </p:nvSpPr>
        <p:spPr>
          <a:xfrm>
            <a:off x="452718" y="3366874"/>
            <a:ext cx="6987758" cy="408574"/>
          </a:xfrm>
        </p:spPr>
        <p:txBody>
          <a:bodyPr/>
          <a:lstStyle/>
          <a:p>
            <a:pPr marL="0" indent="0">
              <a:buNone/>
            </a:pPr>
            <a:r>
              <a:rPr lang="en-US" altLang="en-US" dirty="0"/>
              <a:t>b. Find the slope of the line passing through</a:t>
            </a:r>
            <a:endParaRPr lang="en-US" dirty="0"/>
          </a:p>
        </p:txBody>
      </p:sp>
      <p:graphicFrame>
        <p:nvGraphicFramePr>
          <p:cNvPr id="18" name="Object 17" descr="A (negative 3, 4)"/>
          <p:cNvGraphicFramePr>
            <a:graphicFrameLocks noChangeAspect="1"/>
          </p:cNvGraphicFramePr>
          <p:nvPr>
            <p:extLst>
              <p:ext uri="{D42A27DB-BD31-4B8C-83A1-F6EECF244321}">
                <p14:modId xmlns:p14="http://schemas.microsoft.com/office/powerpoint/2010/main" val="981239494"/>
              </p:ext>
            </p:extLst>
          </p:nvPr>
        </p:nvGraphicFramePr>
        <p:xfrm>
          <a:off x="527215" y="3841859"/>
          <a:ext cx="1301585" cy="507111"/>
        </p:xfrm>
        <a:graphic>
          <a:graphicData uri="http://schemas.openxmlformats.org/presentationml/2006/ole">
            <mc:AlternateContent xmlns:mc="http://schemas.openxmlformats.org/markup-compatibility/2006">
              <mc:Choice xmlns:v="urn:schemas-microsoft-com:vml" Requires="v">
                <p:oleObj spid="_x0000_s23685" name="Equation" r:id="rId11" imgW="977760" imgH="380880" progId="Equation.DSMT4">
                  <p:embed/>
                </p:oleObj>
              </mc:Choice>
              <mc:Fallback>
                <p:oleObj name="Equation" r:id="rId11" imgW="977760" imgH="380880" progId="Equation.DSMT4">
                  <p:embed/>
                  <p:pic>
                    <p:nvPicPr>
                      <p:cNvPr id="14" name="Object 13"/>
                      <p:cNvPicPr/>
                      <p:nvPr/>
                    </p:nvPicPr>
                    <p:blipFill>
                      <a:blip r:embed="rId12"/>
                      <a:stretch>
                        <a:fillRect/>
                      </a:stretch>
                    </p:blipFill>
                    <p:spPr>
                      <a:xfrm>
                        <a:off x="527215" y="3841859"/>
                        <a:ext cx="1301585" cy="507111"/>
                      </a:xfrm>
                      <a:prstGeom prst="rect">
                        <a:avLst/>
                      </a:prstGeom>
                    </p:spPr>
                  </p:pic>
                </p:oleObj>
              </mc:Fallback>
            </mc:AlternateContent>
          </a:graphicData>
        </a:graphic>
      </p:graphicFrame>
      <p:sp>
        <p:nvSpPr>
          <p:cNvPr id="11" name="Content Placeholder 10"/>
          <p:cNvSpPr>
            <a:spLocks noGrp="1"/>
          </p:cNvSpPr>
          <p:nvPr>
            <p:ph idx="16"/>
          </p:nvPr>
        </p:nvSpPr>
        <p:spPr>
          <a:xfrm>
            <a:off x="1900518" y="3834409"/>
            <a:ext cx="690282" cy="380630"/>
          </a:xfrm>
        </p:spPr>
        <p:txBody>
          <a:bodyPr/>
          <a:lstStyle/>
          <a:p>
            <a:pPr marL="0" indent="0">
              <a:buNone/>
            </a:pPr>
            <a:r>
              <a:rPr lang="en-US" dirty="0"/>
              <a:t>and</a:t>
            </a:r>
          </a:p>
        </p:txBody>
      </p:sp>
      <p:graphicFrame>
        <p:nvGraphicFramePr>
          <p:cNvPr id="19" name="Object 18" descr="B (negative 1, 0)."/>
          <p:cNvGraphicFramePr>
            <a:graphicFrameLocks noChangeAspect="1"/>
          </p:cNvGraphicFramePr>
          <p:nvPr>
            <p:extLst>
              <p:ext uri="{D42A27DB-BD31-4B8C-83A1-F6EECF244321}">
                <p14:modId xmlns:p14="http://schemas.microsoft.com/office/powerpoint/2010/main" val="911128461"/>
              </p:ext>
            </p:extLst>
          </p:nvPr>
        </p:nvGraphicFramePr>
        <p:xfrm>
          <a:off x="2677261" y="3829460"/>
          <a:ext cx="1361339" cy="504200"/>
        </p:xfrm>
        <a:graphic>
          <a:graphicData uri="http://schemas.openxmlformats.org/presentationml/2006/ole">
            <mc:AlternateContent xmlns:mc="http://schemas.openxmlformats.org/markup-compatibility/2006">
              <mc:Choice xmlns:v="urn:schemas-microsoft-com:vml" Requires="v">
                <p:oleObj spid="_x0000_s23686" name="Equation" r:id="rId13" imgW="1028520" imgH="380880" progId="Equation.DSMT4">
                  <p:embed/>
                </p:oleObj>
              </mc:Choice>
              <mc:Fallback>
                <p:oleObj name="Equation" r:id="rId13" imgW="1028520" imgH="380880" progId="Equation.DSMT4">
                  <p:embed/>
                  <p:pic>
                    <p:nvPicPr>
                      <p:cNvPr id="18" name="Object 17"/>
                      <p:cNvPicPr/>
                      <p:nvPr/>
                    </p:nvPicPr>
                    <p:blipFill>
                      <a:blip r:embed="rId14"/>
                      <a:stretch>
                        <a:fillRect/>
                      </a:stretch>
                    </p:blipFill>
                    <p:spPr>
                      <a:xfrm>
                        <a:off x="2677261" y="3829460"/>
                        <a:ext cx="1361339" cy="504200"/>
                      </a:xfrm>
                      <a:prstGeom prst="rect">
                        <a:avLst/>
                      </a:prstGeom>
                    </p:spPr>
                  </p:pic>
                </p:oleObj>
              </mc:Fallback>
            </mc:AlternateContent>
          </a:graphicData>
        </a:graphic>
      </p:graphicFrame>
      <p:graphicFrame>
        <p:nvGraphicFramePr>
          <p:cNvPr id="17" name="Object 16" descr="m = start fraction start expression 4 minus 0 end expression over negative 3 minus left parenthesis negative 1 right parenthesis end fraction = start fraction 4 over negative 2 end fraction, equals negative 2"/>
          <p:cNvGraphicFramePr>
            <a:graphicFrameLocks noChangeAspect="1"/>
          </p:cNvGraphicFramePr>
          <p:nvPr>
            <p:extLst>
              <p:ext uri="{D42A27DB-BD31-4B8C-83A1-F6EECF244321}">
                <p14:modId xmlns:p14="http://schemas.microsoft.com/office/powerpoint/2010/main" val="2829862674"/>
              </p:ext>
            </p:extLst>
          </p:nvPr>
        </p:nvGraphicFramePr>
        <p:xfrm>
          <a:off x="2570558" y="4570314"/>
          <a:ext cx="3405732" cy="922385"/>
        </p:xfrm>
        <a:graphic>
          <a:graphicData uri="http://schemas.openxmlformats.org/presentationml/2006/ole">
            <mc:AlternateContent xmlns:mc="http://schemas.openxmlformats.org/markup-compatibility/2006">
              <mc:Choice xmlns:v="urn:schemas-microsoft-com:vml" Requires="v">
                <p:oleObj spid="_x0000_s23687" name="Equation" r:id="rId15" imgW="2438280" imgH="660240" progId="Equation.DSMT4">
                  <p:embed/>
                </p:oleObj>
              </mc:Choice>
              <mc:Fallback>
                <p:oleObj name="Equation" r:id="rId15" imgW="2438280" imgH="660240" progId="Equation.DSMT4">
                  <p:embed/>
                  <p:pic>
                    <p:nvPicPr>
                      <p:cNvPr id="16" name="Object 15"/>
                      <p:cNvPicPr/>
                      <p:nvPr/>
                    </p:nvPicPr>
                    <p:blipFill>
                      <a:blip r:embed="rId16"/>
                      <a:stretch>
                        <a:fillRect/>
                      </a:stretch>
                    </p:blipFill>
                    <p:spPr>
                      <a:xfrm>
                        <a:off x="2570558" y="4570314"/>
                        <a:ext cx="3405732" cy="922385"/>
                      </a:xfrm>
                      <a:prstGeom prst="rect">
                        <a:avLst/>
                      </a:prstGeom>
                    </p:spPr>
                  </p:pic>
                </p:oleObj>
              </mc:Fallback>
            </mc:AlternateContent>
          </a:graphicData>
        </a:graphic>
      </p:graphicFrame>
    </p:spTree>
    <p:extLst>
      <p:ext uri="{BB962C8B-B14F-4D97-AF65-F5344CB8AC3E}">
        <p14:creationId xmlns:p14="http://schemas.microsoft.com/office/powerpoint/2010/main" val="159528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21</a:t>
            </a:r>
            <a:endParaRPr lang="en-US" dirty="0"/>
          </a:p>
        </p:txBody>
      </p:sp>
      <p:sp>
        <p:nvSpPr>
          <p:cNvPr id="10" name="Content Placeholder 9"/>
          <p:cNvSpPr>
            <a:spLocks noGrp="1"/>
          </p:cNvSpPr>
          <p:nvPr>
            <p:ph idx="1"/>
          </p:nvPr>
        </p:nvSpPr>
        <p:spPr>
          <a:xfrm>
            <a:off x="457200" y="1600201"/>
            <a:ext cx="1752600" cy="406399"/>
          </a:xfrm>
        </p:spPr>
        <p:txBody>
          <a:bodyPr/>
          <a:lstStyle/>
          <a:p>
            <a:pPr marL="0" indent="0">
              <a:buNone/>
            </a:pPr>
            <a:r>
              <a:rPr lang="en-US" altLang="en-US" dirty="0"/>
              <a:t>The points</a:t>
            </a:r>
            <a:endParaRPr lang="en-US" dirty="0"/>
          </a:p>
        </p:txBody>
      </p:sp>
      <p:graphicFrame>
        <p:nvGraphicFramePr>
          <p:cNvPr id="15" name="Object 14" descr="(negative 4, 0)"/>
          <p:cNvGraphicFramePr>
            <a:graphicFrameLocks noChangeAspect="1"/>
          </p:cNvGraphicFramePr>
          <p:nvPr>
            <p:extLst>
              <p:ext uri="{D42A27DB-BD31-4B8C-83A1-F6EECF244321}">
                <p14:modId xmlns:p14="http://schemas.microsoft.com/office/powerpoint/2010/main" val="24673560"/>
              </p:ext>
            </p:extLst>
          </p:nvPr>
        </p:nvGraphicFramePr>
        <p:xfrm>
          <a:off x="2205385" y="1591526"/>
          <a:ext cx="1016892" cy="474549"/>
        </p:xfrm>
        <a:graphic>
          <a:graphicData uri="http://schemas.openxmlformats.org/presentationml/2006/ole">
            <mc:AlternateContent xmlns:mc="http://schemas.openxmlformats.org/markup-compatibility/2006">
              <mc:Choice xmlns:v="urn:schemas-microsoft-com:vml" Requires="v">
                <p:oleObj spid="_x0000_s10746" name="Equation" r:id="rId3" imgW="761760" imgH="355320" progId="Equation.DSMT4">
                  <p:embed/>
                </p:oleObj>
              </mc:Choice>
              <mc:Fallback>
                <p:oleObj name="Equation" r:id="rId3" imgW="761760" imgH="355320" progId="Equation.DSMT4">
                  <p:embed/>
                  <p:pic>
                    <p:nvPicPr>
                      <p:cNvPr id="0" name=""/>
                      <p:cNvPicPr/>
                      <p:nvPr/>
                    </p:nvPicPr>
                    <p:blipFill>
                      <a:blip r:embed="rId4"/>
                      <a:stretch>
                        <a:fillRect/>
                      </a:stretch>
                    </p:blipFill>
                    <p:spPr>
                      <a:xfrm>
                        <a:off x="2205385" y="1591526"/>
                        <a:ext cx="1016892" cy="474549"/>
                      </a:xfrm>
                      <a:prstGeom prst="rect">
                        <a:avLst/>
                      </a:prstGeom>
                    </p:spPr>
                  </p:pic>
                </p:oleObj>
              </mc:Fallback>
            </mc:AlternateContent>
          </a:graphicData>
        </a:graphic>
      </p:graphicFrame>
      <p:sp>
        <p:nvSpPr>
          <p:cNvPr id="11" name="Content Placeholder 10"/>
          <p:cNvSpPr>
            <a:spLocks noGrp="1"/>
          </p:cNvSpPr>
          <p:nvPr>
            <p:ph idx="13"/>
          </p:nvPr>
        </p:nvSpPr>
        <p:spPr>
          <a:xfrm>
            <a:off x="3352800" y="1625600"/>
            <a:ext cx="609600" cy="381000"/>
          </a:xfrm>
        </p:spPr>
        <p:txBody>
          <a:bodyPr/>
          <a:lstStyle/>
          <a:p>
            <a:pPr marL="0" indent="0">
              <a:buNone/>
            </a:pPr>
            <a:r>
              <a:rPr lang="en-US" altLang="en-US" dirty="0">
                <a:cs typeface="Arial" panose="020B0604020202020204" pitchFamily="34" charset="0"/>
              </a:rPr>
              <a:t>and</a:t>
            </a:r>
            <a:endParaRPr lang="en-US" dirty="0"/>
          </a:p>
        </p:txBody>
      </p:sp>
      <p:sp>
        <p:nvSpPr>
          <p:cNvPr id="13" name="Content Placeholder 12"/>
          <p:cNvSpPr>
            <a:spLocks noGrp="1"/>
          </p:cNvSpPr>
          <p:nvPr>
            <p:ph idx="15"/>
          </p:nvPr>
        </p:nvSpPr>
        <p:spPr>
          <a:xfrm>
            <a:off x="457200" y="2108198"/>
            <a:ext cx="3200400" cy="1701801"/>
          </a:xfrm>
        </p:spPr>
        <p:txBody>
          <a:bodyPr/>
          <a:lstStyle/>
          <a:p>
            <a:pPr marL="0" indent="0">
              <a:buNone/>
            </a:pPr>
            <a:r>
              <a:rPr lang="en-US" altLang="en-US" dirty="0">
                <a:cs typeface="Arial" panose="020B0604020202020204" pitchFamily="34" charset="0"/>
              </a:rPr>
              <a:t>(1, 4) are on line </a:t>
            </a:r>
            <a:r>
              <a:rPr lang="en-US" altLang="en-US" i="1" dirty="0">
                <a:cs typeface="Arial" panose="020B0604020202020204" pitchFamily="34" charset="0"/>
              </a:rPr>
              <a:t>l</a:t>
            </a:r>
            <a:r>
              <a:rPr lang="en-US" altLang="en-US" dirty="0">
                <a:cs typeface="Arial" panose="020B0604020202020204" pitchFamily="34" charset="0"/>
              </a:rPr>
              <a:t>. Find the slope of the line and the equation of the line.</a:t>
            </a:r>
            <a:endParaRPr lang="en-US" dirty="0"/>
          </a:p>
        </p:txBody>
      </p:sp>
      <p:pic>
        <p:nvPicPr>
          <p:cNvPr id="18" name="Picture 8" descr="A graph of line l rises diagonally from quadrant 3 through point (x, y) in the first quadra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3600" y="1780931"/>
            <a:ext cx="40132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9" name="Object 18" descr="m = start fraction start expression 4 minus 0 end expression over 1 minus left parenthesis negative 4 right parenthesis end fraction = 4 fifths"/>
          <p:cNvGraphicFramePr>
            <a:graphicFrameLocks noChangeAspect="1"/>
          </p:cNvGraphicFramePr>
          <p:nvPr>
            <p:extLst>
              <p:ext uri="{D42A27DB-BD31-4B8C-83A1-F6EECF244321}">
                <p14:modId xmlns:p14="http://schemas.microsoft.com/office/powerpoint/2010/main" val="975984462"/>
              </p:ext>
            </p:extLst>
          </p:nvPr>
        </p:nvGraphicFramePr>
        <p:xfrm>
          <a:off x="883660" y="4041102"/>
          <a:ext cx="2347474" cy="1043320"/>
        </p:xfrm>
        <a:graphic>
          <a:graphicData uri="http://schemas.openxmlformats.org/presentationml/2006/ole">
            <mc:AlternateContent xmlns:mc="http://schemas.openxmlformats.org/markup-compatibility/2006">
              <mc:Choice xmlns:v="urn:schemas-microsoft-com:vml" Requires="v">
                <p:oleObj spid="_x0000_s10747" name="Equation" r:id="rId6" imgW="1714320" imgH="761760" progId="Equation.DSMT4">
                  <p:embed/>
                </p:oleObj>
              </mc:Choice>
              <mc:Fallback>
                <p:oleObj name="Equation" r:id="rId6" imgW="1714320" imgH="761760" progId="Equation.DSMT4">
                  <p:embed/>
                  <p:pic>
                    <p:nvPicPr>
                      <p:cNvPr id="15" name="Object 14"/>
                      <p:cNvPicPr/>
                      <p:nvPr/>
                    </p:nvPicPr>
                    <p:blipFill>
                      <a:blip r:embed="rId7"/>
                      <a:stretch>
                        <a:fillRect/>
                      </a:stretch>
                    </p:blipFill>
                    <p:spPr>
                      <a:xfrm>
                        <a:off x="883660" y="4041102"/>
                        <a:ext cx="2347474" cy="1043320"/>
                      </a:xfrm>
                      <a:prstGeom prst="rect">
                        <a:avLst/>
                      </a:prstGeom>
                    </p:spPr>
                  </p:pic>
                </p:oleObj>
              </mc:Fallback>
            </mc:AlternateContent>
          </a:graphicData>
        </a:graphic>
      </p:graphicFrame>
      <p:graphicFrame>
        <p:nvGraphicFramePr>
          <p:cNvPr id="20" name="Object 19" descr="Start fraction start expression y minus 0 end expression over x minus left parenthesis negative 4 right parenthesis end fraction = 4 fifths, implies y = 4 fifths left parenthesis x + 4 right parenthesis implies y = 4 fifths x + 16 fifths."/>
          <p:cNvGraphicFramePr>
            <a:graphicFrameLocks noChangeAspect="1"/>
          </p:cNvGraphicFramePr>
          <p:nvPr>
            <p:extLst>
              <p:ext uri="{D42A27DB-BD31-4B8C-83A1-F6EECF244321}">
                <p14:modId xmlns:p14="http://schemas.microsoft.com/office/powerpoint/2010/main" val="2944487154"/>
              </p:ext>
            </p:extLst>
          </p:nvPr>
        </p:nvGraphicFramePr>
        <p:xfrm>
          <a:off x="1394229" y="5295811"/>
          <a:ext cx="6207758" cy="1043320"/>
        </p:xfrm>
        <a:graphic>
          <a:graphicData uri="http://schemas.openxmlformats.org/presentationml/2006/ole">
            <mc:AlternateContent xmlns:mc="http://schemas.openxmlformats.org/markup-compatibility/2006">
              <mc:Choice xmlns:v="urn:schemas-microsoft-com:vml" Requires="v">
                <p:oleObj spid="_x0000_s10748" name="Equation" r:id="rId8" imgW="4533840" imgH="761760" progId="Equation.DSMT4">
                  <p:embed/>
                </p:oleObj>
              </mc:Choice>
              <mc:Fallback>
                <p:oleObj name="Equation" r:id="rId8" imgW="4533840" imgH="761760" progId="Equation.DSMT4">
                  <p:embed/>
                  <p:pic>
                    <p:nvPicPr>
                      <p:cNvPr id="19" name="Object 18"/>
                      <p:cNvPicPr/>
                      <p:nvPr/>
                    </p:nvPicPr>
                    <p:blipFill>
                      <a:blip r:embed="rId9"/>
                      <a:stretch>
                        <a:fillRect/>
                      </a:stretch>
                    </p:blipFill>
                    <p:spPr>
                      <a:xfrm>
                        <a:off x="1394229" y="5295811"/>
                        <a:ext cx="6207758" cy="1043320"/>
                      </a:xfrm>
                      <a:prstGeom prst="rect">
                        <a:avLst/>
                      </a:prstGeom>
                    </p:spPr>
                  </p:pic>
                </p:oleObj>
              </mc:Fallback>
            </mc:AlternateContent>
          </a:graphicData>
        </a:graphic>
      </p:graphicFrame>
    </p:spTree>
    <p:extLst>
      <p:ext uri="{BB962C8B-B14F-4D97-AF65-F5344CB8AC3E}">
        <p14:creationId xmlns:p14="http://schemas.microsoft.com/office/powerpoint/2010/main" val="354155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Systems of Linear Equations</a:t>
            </a:r>
            <a:endParaRPr lang="en-US" dirty="0"/>
          </a:p>
        </p:txBody>
      </p:sp>
      <p:sp>
        <p:nvSpPr>
          <p:cNvPr id="8" name="Content Placeholder 7"/>
          <p:cNvSpPr>
            <a:spLocks noGrp="1"/>
          </p:cNvSpPr>
          <p:nvPr>
            <p:ph idx="1"/>
          </p:nvPr>
        </p:nvSpPr>
        <p:spPr>
          <a:xfrm>
            <a:off x="457200" y="1600201"/>
            <a:ext cx="8229600" cy="2133600"/>
          </a:xfrm>
        </p:spPr>
        <p:txBody>
          <a:bodyPr/>
          <a:lstStyle/>
          <a:p>
            <a:pPr marL="0" indent="0">
              <a:buNone/>
            </a:pPr>
            <a:r>
              <a:rPr lang="en-US" altLang="en-US" dirty="0"/>
              <a:t>The mathematical descriptions of many problems involve more than one equation, each having more than one unknown. To solve such problems, we must find a common solution to the equations, if it exists.</a:t>
            </a:r>
          </a:p>
        </p:txBody>
      </p:sp>
    </p:spTree>
    <p:extLst>
      <p:ext uri="{BB962C8B-B14F-4D97-AF65-F5344CB8AC3E}">
        <p14:creationId xmlns:p14="http://schemas.microsoft.com/office/powerpoint/2010/main" val="972229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22 </a:t>
            </a:r>
            <a:r>
              <a:rPr lang="en-US" altLang="en-US" sz="2000" b="0" dirty="0">
                <a:solidFill>
                  <a:schemeClr val="bg2"/>
                </a:solidFill>
              </a:rPr>
              <a:t>(1 of 3)</a:t>
            </a:r>
            <a:endParaRPr lang="en-US" sz="2000" b="0" dirty="0">
              <a:solidFill>
                <a:schemeClr val="bg2"/>
              </a:solidFill>
            </a:endParaRPr>
          </a:p>
        </p:txBody>
      </p:sp>
      <p:sp>
        <p:nvSpPr>
          <p:cNvPr id="3" name="Content Placeholder 2"/>
          <p:cNvSpPr>
            <a:spLocks noGrp="1"/>
          </p:cNvSpPr>
          <p:nvPr>
            <p:ph idx="1"/>
          </p:nvPr>
        </p:nvSpPr>
        <p:spPr>
          <a:xfrm>
            <a:off x="457200" y="1600201"/>
            <a:ext cx="8229600" cy="2971799"/>
          </a:xfrm>
        </p:spPr>
        <p:txBody>
          <a:bodyPr/>
          <a:lstStyle/>
          <a:p>
            <a:pPr marL="0" indent="0">
              <a:buNone/>
            </a:pPr>
            <a:r>
              <a:rPr lang="en-US" altLang="en-US" dirty="0"/>
              <a:t>May Chin paid $18.00 for three soyburgers and twelve orders of fries. Another time she paid $12 for four soyburgers and four orders of fries. Assume the prices have not changed. Set up a system of equations with two unknowns representing the prices of a soyburger and an order of fries, respectively.</a:t>
            </a:r>
          </a:p>
        </p:txBody>
      </p:sp>
    </p:spTree>
    <p:extLst>
      <p:ext uri="{BB962C8B-B14F-4D97-AF65-F5344CB8AC3E}">
        <p14:creationId xmlns:p14="http://schemas.microsoft.com/office/powerpoint/2010/main" val="2543340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altLang="en-US" dirty="0">
                <a:solidFill>
                  <a:schemeClr val="bg2"/>
                </a:solidFill>
              </a:rPr>
              <a:t>Example 22 </a:t>
            </a:r>
            <a:r>
              <a:rPr lang="en-US" altLang="en-US" sz="2000" b="0" dirty="0">
                <a:solidFill>
                  <a:schemeClr val="bg2"/>
                </a:solidFill>
              </a:rPr>
              <a:t>(2 of 3)</a:t>
            </a:r>
            <a:endParaRPr lang="en-US" dirty="0"/>
          </a:p>
        </p:txBody>
      </p:sp>
      <p:sp>
        <p:nvSpPr>
          <p:cNvPr id="18" name="Content Placeholder 17"/>
          <p:cNvSpPr>
            <a:spLocks noGrp="1"/>
          </p:cNvSpPr>
          <p:nvPr>
            <p:ph idx="1"/>
          </p:nvPr>
        </p:nvSpPr>
        <p:spPr>
          <a:xfrm>
            <a:off x="457200" y="1600201"/>
            <a:ext cx="8229600" cy="838199"/>
          </a:xfrm>
        </p:spPr>
        <p:txBody>
          <a:bodyPr/>
          <a:lstStyle/>
          <a:p>
            <a:pPr marL="0" indent="0">
              <a:buNone/>
            </a:pPr>
            <a:r>
              <a:rPr lang="en-US" altLang="en-US" dirty="0"/>
              <a:t>Let </a:t>
            </a:r>
            <a:r>
              <a:rPr lang="en-US" altLang="en-US" i="1" dirty="0"/>
              <a:t>x </a:t>
            </a:r>
            <a:r>
              <a:rPr lang="en-US" altLang="en-US" dirty="0"/>
              <a:t>be the price in dollars of a soyburger and</a:t>
            </a:r>
            <a:r>
              <a:rPr lang="en-US" altLang="en-US" baseline="0" dirty="0"/>
              <a:t> </a:t>
            </a:r>
            <a:r>
              <a:rPr lang="en-US" altLang="en-US" i="1" dirty="0"/>
              <a:t>y </a:t>
            </a:r>
            <a:r>
              <a:rPr lang="en-US" altLang="en-US" dirty="0"/>
              <a:t>be the price of an order of fries.</a:t>
            </a:r>
            <a:endParaRPr lang="en-US" dirty="0"/>
          </a:p>
        </p:txBody>
      </p:sp>
      <p:sp>
        <p:nvSpPr>
          <p:cNvPr id="19" name="Content Placeholder 18"/>
          <p:cNvSpPr>
            <a:spLocks noGrp="1"/>
          </p:cNvSpPr>
          <p:nvPr>
            <p:ph idx="13"/>
          </p:nvPr>
        </p:nvSpPr>
        <p:spPr>
          <a:xfrm>
            <a:off x="460131" y="2665610"/>
            <a:ext cx="3578469" cy="382760"/>
          </a:xfrm>
        </p:spPr>
        <p:txBody>
          <a:bodyPr/>
          <a:lstStyle/>
          <a:p>
            <a:pPr marL="0" indent="0">
              <a:buNone/>
            </a:pPr>
            <a:r>
              <a:rPr lang="en-US" altLang="en-US" dirty="0"/>
              <a:t>Three soyburgers cost</a:t>
            </a:r>
            <a:endParaRPr lang="en-US" dirty="0"/>
          </a:p>
        </p:txBody>
      </p:sp>
      <p:graphicFrame>
        <p:nvGraphicFramePr>
          <p:cNvPr id="29" name="Object 28" descr="3 x"/>
          <p:cNvGraphicFramePr>
            <a:graphicFrameLocks noChangeAspect="1"/>
          </p:cNvGraphicFramePr>
          <p:nvPr>
            <p:extLst>
              <p:ext uri="{D42A27DB-BD31-4B8C-83A1-F6EECF244321}">
                <p14:modId xmlns:p14="http://schemas.microsoft.com/office/powerpoint/2010/main" val="656980445"/>
              </p:ext>
            </p:extLst>
          </p:nvPr>
        </p:nvGraphicFramePr>
        <p:xfrm>
          <a:off x="4109131" y="2693251"/>
          <a:ext cx="469697" cy="388007"/>
        </p:xfrm>
        <a:graphic>
          <a:graphicData uri="http://schemas.openxmlformats.org/presentationml/2006/ole">
            <mc:AlternateContent xmlns:mc="http://schemas.openxmlformats.org/markup-compatibility/2006">
              <mc:Choice xmlns:v="urn:schemas-microsoft-com:vml" Requires="v">
                <p:oleObj spid="_x0000_s12244" name="Equation" r:id="rId4" imgW="291960" imgH="241200" progId="Equation.DSMT4">
                  <p:embed/>
                </p:oleObj>
              </mc:Choice>
              <mc:Fallback>
                <p:oleObj name="Equation" r:id="rId4" imgW="291960" imgH="241200" progId="Equation.DSMT4">
                  <p:embed/>
                  <p:pic>
                    <p:nvPicPr>
                      <p:cNvPr id="0" name=""/>
                      <p:cNvPicPr/>
                      <p:nvPr/>
                    </p:nvPicPr>
                    <p:blipFill>
                      <a:blip r:embed="rId5"/>
                      <a:stretch>
                        <a:fillRect/>
                      </a:stretch>
                    </p:blipFill>
                    <p:spPr>
                      <a:xfrm>
                        <a:off x="4109131" y="2693251"/>
                        <a:ext cx="469697" cy="388007"/>
                      </a:xfrm>
                      <a:prstGeom prst="rect">
                        <a:avLst/>
                      </a:prstGeom>
                    </p:spPr>
                  </p:pic>
                </p:oleObj>
              </mc:Fallback>
            </mc:AlternateContent>
          </a:graphicData>
        </a:graphic>
      </p:graphicFrame>
      <p:sp>
        <p:nvSpPr>
          <p:cNvPr id="20" name="Content Placeholder 19"/>
          <p:cNvSpPr>
            <a:spLocks noGrp="1"/>
          </p:cNvSpPr>
          <p:nvPr>
            <p:ph idx="14"/>
          </p:nvPr>
        </p:nvSpPr>
        <p:spPr>
          <a:xfrm>
            <a:off x="4659747" y="2672532"/>
            <a:ext cx="3048000" cy="370347"/>
          </a:xfrm>
        </p:spPr>
        <p:txBody>
          <a:bodyPr/>
          <a:lstStyle/>
          <a:p>
            <a:pPr marL="0" indent="0">
              <a:buNone/>
            </a:pPr>
            <a:r>
              <a:rPr lang="en-US" altLang="en-US" dirty="0"/>
              <a:t>dollars, and twelve</a:t>
            </a:r>
            <a:endParaRPr lang="en-US" dirty="0"/>
          </a:p>
        </p:txBody>
      </p:sp>
      <p:sp>
        <p:nvSpPr>
          <p:cNvPr id="21" name="Content Placeholder 20"/>
          <p:cNvSpPr>
            <a:spLocks noGrp="1"/>
          </p:cNvSpPr>
          <p:nvPr>
            <p:ph idx="15"/>
          </p:nvPr>
        </p:nvSpPr>
        <p:spPr>
          <a:xfrm>
            <a:off x="457200" y="3145358"/>
            <a:ext cx="2965941" cy="359842"/>
          </a:xfrm>
        </p:spPr>
        <p:txBody>
          <a:bodyPr/>
          <a:lstStyle/>
          <a:p>
            <a:pPr marL="0" indent="0">
              <a:buNone/>
            </a:pPr>
            <a:r>
              <a:rPr lang="en-US" altLang="en-US" dirty="0"/>
              <a:t>orders of fries cost</a:t>
            </a:r>
            <a:endParaRPr lang="en-US" dirty="0"/>
          </a:p>
        </p:txBody>
      </p:sp>
      <p:graphicFrame>
        <p:nvGraphicFramePr>
          <p:cNvPr id="30" name="Object 29" descr="12 y"/>
          <p:cNvGraphicFramePr>
            <a:graphicFrameLocks noChangeAspect="1"/>
          </p:cNvGraphicFramePr>
          <p:nvPr>
            <p:extLst>
              <p:ext uri="{D42A27DB-BD31-4B8C-83A1-F6EECF244321}">
                <p14:modId xmlns:p14="http://schemas.microsoft.com/office/powerpoint/2010/main" val="3948030916"/>
              </p:ext>
            </p:extLst>
          </p:nvPr>
        </p:nvGraphicFramePr>
        <p:xfrm>
          <a:off x="3503509" y="3198578"/>
          <a:ext cx="588740" cy="410336"/>
        </p:xfrm>
        <a:graphic>
          <a:graphicData uri="http://schemas.openxmlformats.org/presentationml/2006/ole">
            <mc:AlternateContent xmlns:mc="http://schemas.openxmlformats.org/markup-compatibility/2006">
              <mc:Choice xmlns:v="urn:schemas-microsoft-com:vml" Requires="v">
                <p:oleObj spid="_x0000_s12245" name="Equation" r:id="rId6" imgW="419040" imgH="291960" progId="Equation.DSMT4">
                  <p:embed/>
                </p:oleObj>
              </mc:Choice>
              <mc:Fallback>
                <p:oleObj name="Equation" r:id="rId6" imgW="419040" imgH="291960" progId="Equation.DSMT4">
                  <p:embed/>
                  <p:pic>
                    <p:nvPicPr>
                      <p:cNvPr id="29" name="Object 28"/>
                      <p:cNvPicPr/>
                      <p:nvPr/>
                    </p:nvPicPr>
                    <p:blipFill>
                      <a:blip r:embed="rId7"/>
                      <a:stretch>
                        <a:fillRect/>
                      </a:stretch>
                    </p:blipFill>
                    <p:spPr>
                      <a:xfrm>
                        <a:off x="3503509" y="3198578"/>
                        <a:ext cx="588740" cy="410336"/>
                      </a:xfrm>
                      <a:prstGeom prst="rect">
                        <a:avLst/>
                      </a:prstGeom>
                    </p:spPr>
                  </p:pic>
                </p:oleObj>
              </mc:Fallback>
            </mc:AlternateContent>
          </a:graphicData>
        </a:graphic>
      </p:graphicFrame>
      <p:sp>
        <p:nvSpPr>
          <p:cNvPr id="22" name="Content Placeholder 21"/>
          <p:cNvSpPr>
            <a:spLocks noGrp="1"/>
          </p:cNvSpPr>
          <p:nvPr>
            <p:ph idx="16"/>
          </p:nvPr>
        </p:nvSpPr>
        <p:spPr>
          <a:xfrm>
            <a:off x="4172617" y="3172878"/>
            <a:ext cx="1175238" cy="332321"/>
          </a:xfrm>
        </p:spPr>
        <p:txBody>
          <a:bodyPr/>
          <a:lstStyle/>
          <a:p>
            <a:pPr marL="0" indent="0">
              <a:buNone/>
            </a:pPr>
            <a:r>
              <a:rPr lang="en-US" altLang="en-US" dirty="0"/>
              <a:t>dollars.</a:t>
            </a:r>
            <a:endParaRPr lang="en-US" dirty="0"/>
          </a:p>
        </p:txBody>
      </p:sp>
      <p:sp>
        <p:nvSpPr>
          <p:cNvPr id="23" name="Content Placeholder 22"/>
          <p:cNvSpPr>
            <a:spLocks noGrp="1"/>
          </p:cNvSpPr>
          <p:nvPr>
            <p:ph idx="17"/>
          </p:nvPr>
        </p:nvSpPr>
        <p:spPr>
          <a:xfrm>
            <a:off x="457200" y="3732409"/>
            <a:ext cx="7772400" cy="379681"/>
          </a:xfrm>
        </p:spPr>
        <p:txBody>
          <a:bodyPr/>
          <a:lstStyle/>
          <a:p>
            <a:pPr marL="0" indent="0">
              <a:buNone/>
            </a:pPr>
            <a:r>
              <a:rPr lang="en-US" altLang="en-US" dirty="0"/>
              <a:t>Because May paid $18.00 for one order, we have</a:t>
            </a:r>
            <a:endParaRPr lang="en-US" dirty="0"/>
          </a:p>
        </p:txBody>
      </p:sp>
      <p:graphicFrame>
        <p:nvGraphicFramePr>
          <p:cNvPr id="31" name="Object 30" descr="3 x + 12 y = 18"/>
          <p:cNvGraphicFramePr>
            <a:graphicFrameLocks noChangeAspect="1"/>
          </p:cNvGraphicFramePr>
          <p:nvPr>
            <p:extLst>
              <p:ext uri="{D42A27DB-BD31-4B8C-83A1-F6EECF244321}">
                <p14:modId xmlns:p14="http://schemas.microsoft.com/office/powerpoint/2010/main" val="729891615"/>
              </p:ext>
            </p:extLst>
          </p:nvPr>
        </p:nvGraphicFramePr>
        <p:xfrm>
          <a:off x="469222" y="4205328"/>
          <a:ext cx="1965515" cy="418583"/>
        </p:xfrm>
        <a:graphic>
          <a:graphicData uri="http://schemas.openxmlformats.org/presentationml/2006/ole">
            <mc:AlternateContent xmlns:mc="http://schemas.openxmlformats.org/markup-compatibility/2006">
              <mc:Choice xmlns:v="urn:schemas-microsoft-com:vml" Requires="v">
                <p:oleObj spid="_x0000_s12246" name="Equation" r:id="rId8" imgW="1371600" imgH="291960" progId="Equation.DSMT4">
                  <p:embed/>
                </p:oleObj>
              </mc:Choice>
              <mc:Fallback>
                <p:oleObj name="Equation" r:id="rId8" imgW="1371600" imgH="291960" progId="Equation.DSMT4">
                  <p:embed/>
                  <p:pic>
                    <p:nvPicPr>
                      <p:cNvPr id="30" name="Object 29"/>
                      <p:cNvPicPr/>
                      <p:nvPr/>
                    </p:nvPicPr>
                    <p:blipFill>
                      <a:blip r:embed="rId9"/>
                      <a:stretch>
                        <a:fillRect/>
                      </a:stretch>
                    </p:blipFill>
                    <p:spPr>
                      <a:xfrm>
                        <a:off x="469222" y="4205328"/>
                        <a:ext cx="1965515" cy="418583"/>
                      </a:xfrm>
                      <a:prstGeom prst="rect">
                        <a:avLst/>
                      </a:prstGeom>
                    </p:spPr>
                  </p:pic>
                </p:oleObj>
              </mc:Fallback>
            </mc:AlternateContent>
          </a:graphicData>
        </a:graphic>
      </p:graphicFrame>
      <p:sp>
        <p:nvSpPr>
          <p:cNvPr id="24" name="Content Placeholder 23"/>
          <p:cNvSpPr>
            <a:spLocks noGrp="1"/>
          </p:cNvSpPr>
          <p:nvPr>
            <p:ph idx="18"/>
          </p:nvPr>
        </p:nvSpPr>
        <p:spPr>
          <a:xfrm>
            <a:off x="2510997" y="4170782"/>
            <a:ext cx="381000" cy="413259"/>
          </a:xfrm>
        </p:spPr>
        <p:txBody>
          <a:bodyPr/>
          <a:lstStyle/>
          <a:p>
            <a:pPr marL="0" indent="0">
              <a:buNone/>
            </a:pPr>
            <a:r>
              <a:rPr lang="en-US" dirty="0"/>
              <a:t>or</a:t>
            </a:r>
          </a:p>
        </p:txBody>
      </p:sp>
      <p:graphicFrame>
        <p:nvGraphicFramePr>
          <p:cNvPr id="32" name="Object 31" descr="x + 4 y = 6."/>
          <p:cNvGraphicFramePr>
            <a:graphicFrameLocks noChangeAspect="1"/>
          </p:cNvGraphicFramePr>
          <p:nvPr>
            <p:extLst>
              <p:ext uri="{D42A27DB-BD31-4B8C-83A1-F6EECF244321}">
                <p14:modId xmlns:p14="http://schemas.microsoft.com/office/powerpoint/2010/main" val="3514379425"/>
              </p:ext>
            </p:extLst>
          </p:nvPr>
        </p:nvGraphicFramePr>
        <p:xfrm>
          <a:off x="2901775" y="4213965"/>
          <a:ext cx="1589983" cy="420343"/>
        </p:xfrm>
        <a:graphic>
          <a:graphicData uri="http://schemas.openxmlformats.org/presentationml/2006/ole">
            <mc:AlternateContent xmlns:mc="http://schemas.openxmlformats.org/markup-compatibility/2006">
              <mc:Choice xmlns:v="urn:schemas-microsoft-com:vml" Requires="v">
                <p:oleObj spid="_x0000_s12247" name="Equation" r:id="rId10" imgW="1104840" imgH="291960" progId="Equation.DSMT4">
                  <p:embed/>
                </p:oleObj>
              </mc:Choice>
              <mc:Fallback>
                <p:oleObj name="Equation" r:id="rId10" imgW="1104840" imgH="291960" progId="Equation.DSMT4">
                  <p:embed/>
                  <p:pic>
                    <p:nvPicPr>
                      <p:cNvPr id="31" name="Object 30"/>
                      <p:cNvPicPr/>
                      <p:nvPr/>
                    </p:nvPicPr>
                    <p:blipFill>
                      <a:blip r:embed="rId11"/>
                      <a:stretch>
                        <a:fillRect/>
                      </a:stretch>
                    </p:blipFill>
                    <p:spPr>
                      <a:xfrm>
                        <a:off x="2901775" y="4213965"/>
                        <a:ext cx="1589983" cy="420343"/>
                      </a:xfrm>
                      <a:prstGeom prst="rect">
                        <a:avLst/>
                      </a:prstGeom>
                    </p:spPr>
                  </p:pic>
                </p:oleObj>
              </mc:Fallback>
            </mc:AlternateContent>
          </a:graphicData>
        </a:graphic>
      </p:graphicFrame>
      <p:sp>
        <p:nvSpPr>
          <p:cNvPr id="25" name="Content Placeholder 24"/>
          <p:cNvSpPr>
            <a:spLocks noGrp="1"/>
          </p:cNvSpPr>
          <p:nvPr>
            <p:ph idx="19"/>
          </p:nvPr>
        </p:nvSpPr>
        <p:spPr>
          <a:xfrm>
            <a:off x="457200" y="4850106"/>
            <a:ext cx="7772400" cy="483894"/>
          </a:xfrm>
        </p:spPr>
        <p:txBody>
          <a:bodyPr/>
          <a:lstStyle/>
          <a:p>
            <a:pPr marL="0" indent="0">
              <a:buNone/>
            </a:pPr>
            <a:r>
              <a:rPr lang="en-US" altLang="en-US" dirty="0"/>
              <a:t>Because May paid $12.00 for the other order, we</a:t>
            </a:r>
            <a:endParaRPr lang="en-US" dirty="0"/>
          </a:p>
        </p:txBody>
      </p:sp>
      <p:sp>
        <p:nvSpPr>
          <p:cNvPr id="26" name="Content Placeholder 25"/>
          <p:cNvSpPr>
            <a:spLocks noGrp="1"/>
          </p:cNvSpPr>
          <p:nvPr>
            <p:ph idx="20"/>
          </p:nvPr>
        </p:nvSpPr>
        <p:spPr>
          <a:xfrm>
            <a:off x="457200" y="5346135"/>
            <a:ext cx="838200" cy="350989"/>
          </a:xfrm>
        </p:spPr>
        <p:txBody>
          <a:bodyPr/>
          <a:lstStyle/>
          <a:p>
            <a:pPr marL="0" indent="0">
              <a:buNone/>
            </a:pPr>
            <a:r>
              <a:rPr lang="en-US" altLang="en-US" dirty="0"/>
              <a:t>have</a:t>
            </a:r>
            <a:endParaRPr lang="en-US" dirty="0"/>
          </a:p>
        </p:txBody>
      </p:sp>
      <p:graphicFrame>
        <p:nvGraphicFramePr>
          <p:cNvPr id="33" name="Object 32" descr="4 x + 4 y = 12"/>
          <p:cNvGraphicFramePr>
            <a:graphicFrameLocks noChangeAspect="1"/>
          </p:cNvGraphicFramePr>
          <p:nvPr>
            <p:extLst>
              <p:ext uri="{D42A27DB-BD31-4B8C-83A1-F6EECF244321}">
                <p14:modId xmlns:p14="http://schemas.microsoft.com/office/powerpoint/2010/main" val="3018753298"/>
              </p:ext>
            </p:extLst>
          </p:nvPr>
        </p:nvGraphicFramePr>
        <p:xfrm>
          <a:off x="1336457" y="5392540"/>
          <a:ext cx="1893630" cy="426997"/>
        </p:xfrm>
        <a:graphic>
          <a:graphicData uri="http://schemas.openxmlformats.org/presentationml/2006/ole">
            <mc:AlternateContent xmlns:mc="http://schemas.openxmlformats.org/markup-compatibility/2006">
              <mc:Choice xmlns:v="urn:schemas-microsoft-com:vml" Requires="v">
                <p:oleObj spid="_x0000_s12248" name="Equation" r:id="rId12" imgW="1295280" imgH="291960" progId="Equation.DSMT4">
                  <p:embed/>
                </p:oleObj>
              </mc:Choice>
              <mc:Fallback>
                <p:oleObj name="Equation" r:id="rId12" imgW="1295280" imgH="291960" progId="Equation.DSMT4">
                  <p:embed/>
                  <p:pic>
                    <p:nvPicPr>
                      <p:cNvPr id="31" name="Object 30"/>
                      <p:cNvPicPr/>
                      <p:nvPr/>
                    </p:nvPicPr>
                    <p:blipFill>
                      <a:blip r:embed="rId13"/>
                      <a:stretch>
                        <a:fillRect/>
                      </a:stretch>
                    </p:blipFill>
                    <p:spPr>
                      <a:xfrm>
                        <a:off x="1336457" y="5392540"/>
                        <a:ext cx="1893630" cy="426997"/>
                      </a:xfrm>
                      <a:prstGeom prst="rect">
                        <a:avLst/>
                      </a:prstGeom>
                    </p:spPr>
                  </p:pic>
                </p:oleObj>
              </mc:Fallback>
            </mc:AlternateContent>
          </a:graphicData>
        </a:graphic>
      </p:graphicFrame>
      <p:sp>
        <p:nvSpPr>
          <p:cNvPr id="27" name="Content Placeholder 26"/>
          <p:cNvSpPr>
            <a:spLocks noGrp="1"/>
          </p:cNvSpPr>
          <p:nvPr>
            <p:ph idx="21"/>
          </p:nvPr>
        </p:nvSpPr>
        <p:spPr>
          <a:xfrm>
            <a:off x="3345877" y="5355277"/>
            <a:ext cx="381000" cy="341848"/>
          </a:xfrm>
        </p:spPr>
        <p:txBody>
          <a:bodyPr/>
          <a:lstStyle/>
          <a:p>
            <a:pPr marL="0" indent="0">
              <a:buNone/>
            </a:pPr>
            <a:r>
              <a:rPr lang="en-US" dirty="0"/>
              <a:t>or</a:t>
            </a:r>
          </a:p>
        </p:txBody>
      </p:sp>
      <p:graphicFrame>
        <p:nvGraphicFramePr>
          <p:cNvPr id="34" name="Object 33" descr="x + y = 3."/>
          <p:cNvGraphicFramePr>
            <a:graphicFrameLocks noChangeAspect="1"/>
          </p:cNvGraphicFramePr>
          <p:nvPr>
            <p:extLst>
              <p:ext uri="{D42A27DB-BD31-4B8C-83A1-F6EECF244321}">
                <p14:modId xmlns:p14="http://schemas.microsoft.com/office/powerpoint/2010/main" val="1460870498"/>
              </p:ext>
            </p:extLst>
          </p:nvPr>
        </p:nvGraphicFramePr>
        <p:xfrm>
          <a:off x="3828295" y="5378214"/>
          <a:ext cx="1429505" cy="426997"/>
        </p:xfrm>
        <a:graphic>
          <a:graphicData uri="http://schemas.openxmlformats.org/presentationml/2006/ole">
            <mc:AlternateContent xmlns:mc="http://schemas.openxmlformats.org/markup-compatibility/2006">
              <mc:Choice xmlns:v="urn:schemas-microsoft-com:vml" Requires="v">
                <p:oleObj spid="_x0000_s12249" name="Equation" r:id="rId14" imgW="977760" imgH="291960" progId="Equation.DSMT4">
                  <p:embed/>
                </p:oleObj>
              </mc:Choice>
              <mc:Fallback>
                <p:oleObj name="Equation" r:id="rId14" imgW="977760" imgH="291960" progId="Equation.DSMT4">
                  <p:embed/>
                  <p:pic>
                    <p:nvPicPr>
                      <p:cNvPr id="33" name="Object 32"/>
                      <p:cNvPicPr/>
                      <p:nvPr/>
                    </p:nvPicPr>
                    <p:blipFill>
                      <a:blip r:embed="rId15"/>
                      <a:stretch>
                        <a:fillRect/>
                      </a:stretch>
                    </p:blipFill>
                    <p:spPr>
                      <a:xfrm>
                        <a:off x="3828295" y="5378214"/>
                        <a:ext cx="1429505" cy="426997"/>
                      </a:xfrm>
                      <a:prstGeom prst="rect">
                        <a:avLst/>
                      </a:prstGeom>
                    </p:spPr>
                  </p:pic>
                </p:oleObj>
              </mc:Fallback>
            </mc:AlternateContent>
          </a:graphicData>
        </a:graphic>
      </p:graphicFrame>
    </p:spTree>
    <p:extLst>
      <p:ext uri="{BB962C8B-B14F-4D97-AF65-F5344CB8AC3E}">
        <p14:creationId xmlns:p14="http://schemas.microsoft.com/office/powerpoint/2010/main" val="295558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build="p"/>
      <p:bldP spid="21" grpId="0" build="p"/>
      <p:bldP spid="22" grpId="0" build="p"/>
      <p:bldP spid="23" grpId="0" build="p"/>
      <p:bldP spid="24" grpId="0" build="p"/>
      <p:bldP spid="25" grpId="0" build="p"/>
      <p:bldP spid="26" grpId="0" build="p"/>
      <p:bldP spid="2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22 </a:t>
            </a:r>
            <a:r>
              <a:rPr lang="en-US" altLang="en-US" sz="2000" b="0" dirty="0">
                <a:solidFill>
                  <a:schemeClr val="bg2"/>
                </a:solidFill>
              </a:rPr>
              <a:t>(3 of 3)</a:t>
            </a:r>
            <a:endParaRPr lang="en-US" dirty="0"/>
          </a:p>
        </p:txBody>
      </p:sp>
      <p:sp>
        <p:nvSpPr>
          <p:cNvPr id="14" name="Content Placeholder 13"/>
          <p:cNvSpPr>
            <a:spLocks noGrp="1"/>
          </p:cNvSpPr>
          <p:nvPr>
            <p:ph idx="1"/>
          </p:nvPr>
        </p:nvSpPr>
        <p:spPr>
          <a:xfrm>
            <a:off x="457200" y="1600201"/>
            <a:ext cx="8229600" cy="838199"/>
          </a:xfrm>
        </p:spPr>
        <p:txBody>
          <a:bodyPr/>
          <a:lstStyle/>
          <a:p>
            <a:pPr marL="0" indent="0">
              <a:buNone/>
            </a:pPr>
            <a:r>
              <a:rPr lang="en-US" altLang="en-US" dirty="0"/>
              <a:t>If we graph these two lines, the point of intersection is the solution of the system.</a:t>
            </a:r>
          </a:p>
        </p:txBody>
      </p:sp>
      <p:pic>
        <p:nvPicPr>
          <p:cNvPr id="16" name="Picture 7" descr="A graph of two falling, diagonal lines. The first line y = x + 4 y = 6, falls through the points ( 2, 1) and (6, 0). The second line x + y = 3, falls through the points (0,3) and (2, 1). All values are estim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32112"/>
            <a:ext cx="4013200" cy="312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ntent Placeholder 14"/>
          <p:cNvSpPr>
            <a:spLocks noGrp="1"/>
          </p:cNvSpPr>
          <p:nvPr>
            <p:ph idx="13"/>
          </p:nvPr>
        </p:nvSpPr>
        <p:spPr>
          <a:xfrm>
            <a:off x="4876800" y="3200400"/>
            <a:ext cx="3657600" cy="1676400"/>
          </a:xfrm>
        </p:spPr>
        <p:txBody>
          <a:bodyPr/>
          <a:lstStyle/>
          <a:p>
            <a:pPr marL="0" indent="0">
              <a:buNone/>
            </a:pPr>
            <a:r>
              <a:rPr lang="en-US" altLang="en-US" dirty="0"/>
              <a:t>The lines intersect at (2, 1), so a soyburger costs $2 and fries cost $1.</a:t>
            </a:r>
          </a:p>
        </p:txBody>
      </p:sp>
    </p:spTree>
    <p:extLst>
      <p:ext uri="{BB962C8B-B14F-4D97-AF65-F5344CB8AC3E}">
        <p14:creationId xmlns:p14="http://schemas.microsoft.com/office/powerpoint/2010/main" val="299519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Substitution Method</a:t>
            </a:r>
            <a:endParaRPr lang="en-US" dirty="0"/>
          </a:p>
        </p:txBody>
      </p:sp>
      <p:sp>
        <p:nvSpPr>
          <p:cNvPr id="5" name="Content Placeholder 4"/>
          <p:cNvSpPr>
            <a:spLocks noGrp="1"/>
          </p:cNvSpPr>
          <p:nvPr>
            <p:ph idx="1"/>
          </p:nvPr>
        </p:nvSpPr>
        <p:spPr>
          <a:xfrm>
            <a:off x="457200" y="1600201"/>
            <a:ext cx="8229600" cy="432408"/>
          </a:xfrm>
        </p:spPr>
        <p:txBody>
          <a:bodyPr/>
          <a:lstStyle/>
          <a:p>
            <a:pPr marL="429768" indent="-429768">
              <a:buClr>
                <a:schemeClr val="bg2"/>
              </a:buClr>
              <a:buFont typeface="+mj-lt"/>
              <a:buAutoNum type="arabicPeriod"/>
            </a:pPr>
            <a:r>
              <a:rPr lang="en-US" altLang="en-US" sz="2600" dirty="0"/>
              <a:t>Solve one of the equations for one of the variables.</a:t>
            </a:r>
          </a:p>
        </p:txBody>
      </p:sp>
      <p:sp>
        <p:nvSpPr>
          <p:cNvPr id="17" name="Content Placeholder 16"/>
          <p:cNvSpPr>
            <a:spLocks noGrp="1"/>
          </p:cNvSpPr>
          <p:nvPr>
            <p:ph idx="13"/>
          </p:nvPr>
        </p:nvSpPr>
        <p:spPr>
          <a:xfrm>
            <a:off x="459729" y="2173397"/>
            <a:ext cx="8229600" cy="791474"/>
          </a:xfrm>
        </p:spPr>
        <p:txBody>
          <a:bodyPr/>
          <a:lstStyle/>
          <a:p>
            <a:pPr marL="429768" indent="-429768">
              <a:buFont typeface="+mj-lt"/>
              <a:buAutoNum type="arabicPeriod" startAt="2"/>
            </a:pPr>
            <a:r>
              <a:rPr lang="en-US" altLang="en-US" sz="2600" dirty="0"/>
              <a:t>Substitute this for the same variable in the other equation.</a:t>
            </a:r>
          </a:p>
        </p:txBody>
      </p:sp>
      <p:sp>
        <p:nvSpPr>
          <p:cNvPr id="18" name="Content Placeholder 17"/>
          <p:cNvSpPr>
            <a:spLocks noGrp="1"/>
          </p:cNvSpPr>
          <p:nvPr>
            <p:ph idx="14"/>
          </p:nvPr>
        </p:nvSpPr>
        <p:spPr>
          <a:xfrm>
            <a:off x="457200" y="3105659"/>
            <a:ext cx="5109882" cy="413394"/>
          </a:xfrm>
        </p:spPr>
        <p:txBody>
          <a:bodyPr/>
          <a:lstStyle/>
          <a:p>
            <a:pPr marL="429768" indent="-429768">
              <a:buFont typeface="+mj-lt"/>
              <a:buAutoNum type="arabicPeriod" startAt="3"/>
            </a:pPr>
            <a:r>
              <a:rPr lang="en-US" altLang="en-US" sz="2600" dirty="0"/>
              <a:t>Solve the resulting equation.</a:t>
            </a:r>
          </a:p>
        </p:txBody>
      </p:sp>
      <p:sp>
        <p:nvSpPr>
          <p:cNvPr id="19" name="Content Placeholder 18"/>
          <p:cNvSpPr>
            <a:spLocks noGrp="1"/>
          </p:cNvSpPr>
          <p:nvPr>
            <p:ph idx="15"/>
          </p:nvPr>
        </p:nvSpPr>
        <p:spPr>
          <a:xfrm>
            <a:off x="457200" y="3719105"/>
            <a:ext cx="8229600" cy="838201"/>
          </a:xfrm>
        </p:spPr>
        <p:txBody>
          <a:bodyPr/>
          <a:lstStyle/>
          <a:p>
            <a:pPr marL="429768" indent="-429768">
              <a:buFont typeface="+mj-lt"/>
              <a:buAutoNum type="arabicPeriod" startAt="4"/>
            </a:pPr>
            <a:r>
              <a:rPr lang="en-US" altLang="en-US" sz="2600" dirty="0"/>
              <a:t>Substitute the result back into step 1 to find the other variable.</a:t>
            </a:r>
            <a:endParaRPr lang="en-US" sz="2600" dirty="0"/>
          </a:p>
        </p:txBody>
      </p:sp>
      <p:sp>
        <p:nvSpPr>
          <p:cNvPr id="20" name="Content Placeholder 19"/>
          <p:cNvSpPr>
            <a:spLocks noGrp="1"/>
          </p:cNvSpPr>
          <p:nvPr>
            <p:ph idx="16"/>
          </p:nvPr>
        </p:nvSpPr>
        <p:spPr>
          <a:xfrm>
            <a:off x="459729" y="4721323"/>
            <a:ext cx="5262282" cy="419273"/>
          </a:xfrm>
        </p:spPr>
        <p:txBody>
          <a:bodyPr/>
          <a:lstStyle/>
          <a:p>
            <a:pPr marL="429768" indent="-429768">
              <a:buFont typeface="+mj-lt"/>
              <a:buAutoNum type="arabicPeriod" startAt="5"/>
            </a:pPr>
            <a:r>
              <a:rPr lang="en-US" altLang="en-US" sz="2600" dirty="0"/>
              <a:t>Check solution(s), if required.</a:t>
            </a:r>
            <a:endParaRPr lang="en-US" sz="2600" dirty="0"/>
          </a:p>
        </p:txBody>
      </p:sp>
      <p:sp>
        <p:nvSpPr>
          <p:cNvPr id="21" name="Content Placeholder 20"/>
          <p:cNvSpPr>
            <a:spLocks noGrp="1"/>
          </p:cNvSpPr>
          <p:nvPr>
            <p:ph idx="17"/>
          </p:nvPr>
        </p:nvSpPr>
        <p:spPr>
          <a:xfrm>
            <a:off x="459729" y="5319520"/>
            <a:ext cx="3502671" cy="381176"/>
          </a:xfrm>
        </p:spPr>
        <p:txBody>
          <a:bodyPr/>
          <a:lstStyle/>
          <a:p>
            <a:pPr marL="429768" indent="-429768">
              <a:buFont typeface="+mj-lt"/>
              <a:buAutoNum type="arabicPeriod" startAt="6"/>
            </a:pPr>
            <a:r>
              <a:rPr lang="en-US" altLang="en-US" sz="2600" dirty="0"/>
              <a:t>Write the solution.</a:t>
            </a:r>
            <a:endParaRPr lang="en-US" sz="2600" dirty="0"/>
          </a:p>
        </p:txBody>
      </p:sp>
    </p:spTree>
    <p:extLst>
      <p:ext uri="{BB962C8B-B14F-4D97-AF65-F5344CB8AC3E}">
        <p14:creationId xmlns:p14="http://schemas.microsoft.com/office/powerpoint/2010/main" val="230500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23 </a:t>
            </a:r>
            <a:r>
              <a:rPr lang="en-US" altLang="en-US" sz="2000" b="0" dirty="0">
                <a:solidFill>
                  <a:schemeClr val="bg2"/>
                </a:solidFill>
              </a:rPr>
              <a:t>(1 of 3)</a:t>
            </a:r>
            <a:endParaRPr lang="en-US" sz="2000" b="0" dirty="0">
              <a:solidFill>
                <a:schemeClr val="bg2"/>
              </a:solidFill>
            </a:endParaRPr>
          </a:p>
        </p:txBody>
      </p:sp>
      <p:sp>
        <p:nvSpPr>
          <p:cNvPr id="3" name="Content Placeholder 2"/>
          <p:cNvSpPr>
            <a:spLocks noGrp="1"/>
          </p:cNvSpPr>
          <p:nvPr>
            <p:ph idx="1"/>
          </p:nvPr>
        </p:nvSpPr>
        <p:spPr>
          <a:xfrm>
            <a:off x="457200" y="1600201"/>
            <a:ext cx="2743200" cy="457199"/>
          </a:xfrm>
        </p:spPr>
        <p:txBody>
          <a:bodyPr/>
          <a:lstStyle/>
          <a:p>
            <a:pPr marL="0" indent="0">
              <a:buNone/>
            </a:pPr>
            <a:r>
              <a:rPr lang="en-US" altLang="en-US" dirty="0"/>
              <a:t>Solve the system</a:t>
            </a:r>
          </a:p>
        </p:txBody>
      </p:sp>
      <p:graphicFrame>
        <p:nvGraphicFramePr>
          <p:cNvPr id="4" name="Object 3" descr="3 x minus 4 y = 5, 2 x + 5 y = 1"/>
          <p:cNvGraphicFramePr>
            <a:graphicFrameLocks noChangeAspect="1"/>
          </p:cNvGraphicFramePr>
          <p:nvPr>
            <p:extLst>
              <p:ext uri="{D42A27DB-BD31-4B8C-83A1-F6EECF244321}">
                <p14:modId xmlns:p14="http://schemas.microsoft.com/office/powerpoint/2010/main" val="4257334494"/>
              </p:ext>
            </p:extLst>
          </p:nvPr>
        </p:nvGraphicFramePr>
        <p:xfrm>
          <a:off x="3101117" y="2163068"/>
          <a:ext cx="1686777" cy="1000946"/>
        </p:xfrm>
        <a:graphic>
          <a:graphicData uri="http://schemas.openxmlformats.org/presentationml/2006/ole">
            <mc:AlternateContent xmlns:mc="http://schemas.openxmlformats.org/markup-compatibility/2006">
              <mc:Choice xmlns:v="urn:schemas-microsoft-com:vml" Requires="v">
                <p:oleObj spid="_x0000_s12604" name="Equation" r:id="rId3" imgW="1155600" imgH="685800" progId="Equation.DSMT4">
                  <p:embed/>
                </p:oleObj>
              </mc:Choice>
              <mc:Fallback>
                <p:oleObj name="Equation" r:id="rId3" imgW="1155600" imgH="685800" progId="Equation.DSMT4">
                  <p:embed/>
                  <p:pic>
                    <p:nvPicPr>
                      <p:cNvPr id="0" name=""/>
                      <p:cNvPicPr/>
                      <p:nvPr/>
                    </p:nvPicPr>
                    <p:blipFill>
                      <a:blip r:embed="rId4"/>
                      <a:stretch>
                        <a:fillRect/>
                      </a:stretch>
                    </p:blipFill>
                    <p:spPr>
                      <a:xfrm>
                        <a:off x="3101117" y="2163068"/>
                        <a:ext cx="1686777" cy="1000946"/>
                      </a:xfrm>
                      <a:prstGeom prst="rect">
                        <a:avLst/>
                      </a:prstGeom>
                    </p:spPr>
                  </p:pic>
                </p:oleObj>
              </mc:Fallback>
            </mc:AlternateContent>
          </a:graphicData>
        </a:graphic>
      </p:graphicFrame>
      <p:sp>
        <p:nvSpPr>
          <p:cNvPr id="7" name="Content Placeholder 6"/>
          <p:cNvSpPr>
            <a:spLocks noGrp="1"/>
          </p:cNvSpPr>
          <p:nvPr>
            <p:ph idx="13"/>
          </p:nvPr>
        </p:nvSpPr>
        <p:spPr>
          <a:xfrm>
            <a:off x="457200" y="3332021"/>
            <a:ext cx="7772400" cy="457200"/>
          </a:xfrm>
        </p:spPr>
        <p:txBody>
          <a:bodyPr/>
          <a:lstStyle/>
          <a:p>
            <a:pPr marL="0" indent="0">
              <a:buNone/>
            </a:pPr>
            <a:r>
              <a:rPr lang="en-US" altLang="en-US" dirty="0"/>
              <a:t>Rewrite one equation, expressing </a:t>
            </a:r>
            <a:r>
              <a:rPr lang="en-US" altLang="en-US" i="1" dirty="0"/>
              <a:t>y</a:t>
            </a:r>
            <a:r>
              <a:rPr lang="en-US" altLang="en-US" dirty="0"/>
              <a:t> in terms of </a:t>
            </a:r>
            <a:r>
              <a:rPr lang="en-US" altLang="en-US" i="1" dirty="0"/>
              <a:t>x</a:t>
            </a:r>
            <a:r>
              <a:rPr lang="en-US" altLang="en-US" dirty="0"/>
              <a:t>.</a:t>
            </a:r>
          </a:p>
        </p:txBody>
      </p:sp>
      <p:graphicFrame>
        <p:nvGraphicFramePr>
          <p:cNvPr id="9" name="Object 8" descr="y = start fraction start expression 3 x minus 5 end expression over 4 end fraction"/>
          <p:cNvGraphicFramePr>
            <a:graphicFrameLocks noChangeAspect="1"/>
          </p:cNvGraphicFramePr>
          <p:nvPr>
            <p:extLst>
              <p:ext uri="{D42A27DB-BD31-4B8C-83A1-F6EECF244321}">
                <p14:modId xmlns:p14="http://schemas.microsoft.com/office/powerpoint/2010/main" val="1884358020"/>
              </p:ext>
            </p:extLst>
          </p:nvPr>
        </p:nvGraphicFramePr>
        <p:xfrm>
          <a:off x="3152139" y="4116215"/>
          <a:ext cx="1557023" cy="889733"/>
        </p:xfrm>
        <a:graphic>
          <a:graphicData uri="http://schemas.openxmlformats.org/presentationml/2006/ole">
            <mc:AlternateContent xmlns:mc="http://schemas.openxmlformats.org/markup-compatibility/2006">
              <mc:Choice xmlns:v="urn:schemas-microsoft-com:vml" Requires="v">
                <p:oleObj spid="_x0000_s12605" name="Equation" r:id="rId5" imgW="1066680" imgH="609480" progId="Equation.DSMT4">
                  <p:embed/>
                </p:oleObj>
              </mc:Choice>
              <mc:Fallback>
                <p:oleObj name="Equation" r:id="rId5" imgW="1066680" imgH="609480" progId="Equation.DSMT4">
                  <p:embed/>
                  <p:pic>
                    <p:nvPicPr>
                      <p:cNvPr id="4" name="Object 3"/>
                      <p:cNvPicPr/>
                      <p:nvPr/>
                    </p:nvPicPr>
                    <p:blipFill>
                      <a:blip r:embed="rId6"/>
                      <a:stretch>
                        <a:fillRect/>
                      </a:stretch>
                    </p:blipFill>
                    <p:spPr>
                      <a:xfrm>
                        <a:off x="3152139" y="4116215"/>
                        <a:ext cx="1557023" cy="889733"/>
                      </a:xfrm>
                      <a:prstGeom prst="rect">
                        <a:avLst/>
                      </a:prstGeom>
                    </p:spPr>
                  </p:pic>
                </p:oleObj>
              </mc:Fallback>
            </mc:AlternateContent>
          </a:graphicData>
        </a:graphic>
      </p:graphicFrame>
    </p:spTree>
    <p:extLst>
      <p:ext uri="{BB962C8B-B14F-4D97-AF65-F5344CB8AC3E}">
        <p14:creationId xmlns:p14="http://schemas.microsoft.com/office/powerpoint/2010/main" val="82953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23 </a:t>
            </a:r>
            <a:r>
              <a:rPr lang="en-US" altLang="en-US" sz="2000" b="0" dirty="0">
                <a:solidFill>
                  <a:schemeClr val="bg2"/>
                </a:solidFill>
              </a:rPr>
              <a:t>(2 of 3)</a:t>
            </a:r>
            <a:endParaRPr lang="en-US" dirty="0"/>
          </a:p>
        </p:txBody>
      </p:sp>
      <p:sp>
        <p:nvSpPr>
          <p:cNvPr id="3" name="Content Placeholder 2"/>
          <p:cNvSpPr>
            <a:spLocks noGrp="1"/>
          </p:cNvSpPr>
          <p:nvPr>
            <p:ph idx="1"/>
          </p:nvPr>
        </p:nvSpPr>
        <p:spPr>
          <a:xfrm>
            <a:off x="457200" y="1600202"/>
            <a:ext cx="8229600" cy="815596"/>
          </a:xfrm>
        </p:spPr>
        <p:txBody>
          <a:bodyPr/>
          <a:lstStyle/>
          <a:p>
            <a:pPr marL="0" indent="0">
              <a:buNone/>
            </a:pPr>
            <a:r>
              <a:rPr lang="en-US" altLang="en-US" dirty="0"/>
              <a:t>Equate the expressions for </a:t>
            </a:r>
            <a:r>
              <a:rPr lang="en-US" altLang="en-US" i="1" dirty="0"/>
              <a:t>y</a:t>
            </a:r>
            <a:r>
              <a:rPr lang="en-US" altLang="en-US" dirty="0"/>
              <a:t> and solve the resulting equation for </a:t>
            </a:r>
            <a:r>
              <a:rPr lang="en-US" altLang="en-US" i="1" dirty="0"/>
              <a:t>x</a:t>
            </a:r>
            <a:r>
              <a:rPr lang="en-US" altLang="en-US" dirty="0"/>
              <a:t>.</a:t>
            </a:r>
          </a:p>
        </p:txBody>
      </p:sp>
      <p:graphicFrame>
        <p:nvGraphicFramePr>
          <p:cNvPr id="7" name="Object 6" descr="2 x + 5 y = 1"/>
          <p:cNvGraphicFramePr>
            <a:graphicFrameLocks noChangeAspect="1"/>
          </p:cNvGraphicFramePr>
          <p:nvPr>
            <p:extLst>
              <p:ext uri="{D42A27DB-BD31-4B8C-83A1-F6EECF244321}">
                <p14:modId xmlns:p14="http://schemas.microsoft.com/office/powerpoint/2010/main" val="2946125400"/>
              </p:ext>
            </p:extLst>
          </p:nvPr>
        </p:nvGraphicFramePr>
        <p:xfrm>
          <a:off x="2105429" y="2667492"/>
          <a:ext cx="1585334" cy="409693"/>
        </p:xfrm>
        <a:graphic>
          <a:graphicData uri="http://schemas.openxmlformats.org/presentationml/2006/ole">
            <mc:AlternateContent xmlns:mc="http://schemas.openxmlformats.org/markup-compatibility/2006">
              <mc:Choice xmlns:v="urn:schemas-microsoft-com:vml" Requires="v">
                <p:oleObj spid="_x0000_s22755" name="Equation" r:id="rId3" imgW="1130040" imgH="291960" progId="Equation.DSMT4">
                  <p:embed/>
                </p:oleObj>
              </mc:Choice>
              <mc:Fallback>
                <p:oleObj name="Equation" r:id="rId3" imgW="1130040" imgH="291960" progId="Equation.DSMT4">
                  <p:embed/>
                  <p:pic>
                    <p:nvPicPr>
                      <p:cNvPr id="0" name=""/>
                      <p:cNvPicPr/>
                      <p:nvPr/>
                    </p:nvPicPr>
                    <p:blipFill>
                      <a:blip r:embed="rId4"/>
                      <a:stretch>
                        <a:fillRect/>
                      </a:stretch>
                    </p:blipFill>
                    <p:spPr>
                      <a:xfrm>
                        <a:off x="2105429" y="2667492"/>
                        <a:ext cx="1585334" cy="409693"/>
                      </a:xfrm>
                      <a:prstGeom prst="rect">
                        <a:avLst/>
                      </a:prstGeom>
                    </p:spPr>
                  </p:pic>
                </p:oleObj>
              </mc:Fallback>
            </mc:AlternateContent>
          </a:graphicData>
        </a:graphic>
      </p:graphicFrame>
      <p:graphicFrame>
        <p:nvGraphicFramePr>
          <p:cNvPr id="14" name="Object 13" descr="2 x + 5 left parenthesis start fraction start expression 3 x minus 5 end expression over 4 end fraction right parenthesis = 1"/>
          <p:cNvGraphicFramePr>
            <a:graphicFrameLocks noChangeAspect="1"/>
          </p:cNvGraphicFramePr>
          <p:nvPr>
            <p:extLst>
              <p:ext uri="{D42A27DB-BD31-4B8C-83A1-F6EECF244321}">
                <p14:modId xmlns:p14="http://schemas.microsoft.com/office/powerpoint/2010/main" val="1905056455"/>
              </p:ext>
            </p:extLst>
          </p:nvPr>
        </p:nvGraphicFramePr>
        <p:xfrm>
          <a:off x="1039681" y="3177940"/>
          <a:ext cx="2636287" cy="961890"/>
        </p:xfrm>
        <a:graphic>
          <a:graphicData uri="http://schemas.openxmlformats.org/presentationml/2006/ole">
            <mc:AlternateContent xmlns:mc="http://schemas.openxmlformats.org/markup-compatibility/2006">
              <mc:Choice xmlns:v="urn:schemas-microsoft-com:vml" Requires="v">
                <p:oleObj spid="_x0000_s22756" name="Equation" r:id="rId5" imgW="1879560" imgH="685800" progId="Equation.DSMT4">
                  <p:embed/>
                </p:oleObj>
              </mc:Choice>
              <mc:Fallback>
                <p:oleObj name="Equation" r:id="rId5" imgW="1879560" imgH="685800" progId="Equation.DSMT4">
                  <p:embed/>
                  <p:pic>
                    <p:nvPicPr>
                      <p:cNvPr id="7" name="Object 6"/>
                      <p:cNvPicPr/>
                      <p:nvPr/>
                    </p:nvPicPr>
                    <p:blipFill>
                      <a:blip r:embed="rId6"/>
                      <a:stretch>
                        <a:fillRect/>
                      </a:stretch>
                    </p:blipFill>
                    <p:spPr>
                      <a:xfrm>
                        <a:off x="1039681" y="3177940"/>
                        <a:ext cx="2636287" cy="961890"/>
                      </a:xfrm>
                      <a:prstGeom prst="rect">
                        <a:avLst/>
                      </a:prstGeom>
                    </p:spPr>
                  </p:pic>
                </p:oleObj>
              </mc:Fallback>
            </mc:AlternateContent>
          </a:graphicData>
        </a:graphic>
      </p:graphicFrame>
      <p:graphicFrame>
        <p:nvGraphicFramePr>
          <p:cNvPr id="8" name="Object 7" descr="4 left bracket 2 x + 5 left parenthesis start fraction start expression 3 x minus 5 end expression over 4 end fraction right parenthesis right bracket = 4 times 1."/>
          <p:cNvGraphicFramePr>
            <a:graphicFrameLocks noChangeAspect="1"/>
          </p:cNvGraphicFramePr>
          <p:nvPr>
            <p:extLst>
              <p:ext uri="{D42A27DB-BD31-4B8C-83A1-F6EECF244321}">
                <p14:modId xmlns:p14="http://schemas.microsoft.com/office/powerpoint/2010/main" val="3832630122"/>
              </p:ext>
            </p:extLst>
          </p:nvPr>
        </p:nvGraphicFramePr>
        <p:xfrm>
          <a:off x="511235" y="4240392"/>
          <a:ext cx="3544733" cy="1033139"/>
        </p:xfrm>
        <a:graphic>
          <a:graphicData uri="http://schemas.openxmlformats.org/presentationml/2006/ole">
            <mc:AlternateContent xmlns:mc="http://schemas.openxmlformats.org/markup-compatibility/2006">
              <mc:Choice xmlns:v="urn:schemas-microsoft-com:vml" Requires="v">
                <p:oleObj spid="_x0000_s22757" name="Equation" r:id="rId7" imgW="2527200" imgH="736560" progId="Equation.DSMT4">
                  <p:embed/>
                </p:oleObj>
              </mc:Choice>
              <mc:Fallback>
                <p:oleObj name="Equation" r:id="rId7" imgW="2527200" imgH="736560" progId="Equation.DSMT4">
                  <p:embed/>
                  <p:pic>
                    <p:nvPicPr>
                      <p:cNvPr id="7" name="Object 6"/>
                      <p:cNvPicPr/>
                      <p:nvPr/>
                    </p:nvPicPr>
                    <p:blipFill>
                      <a:blip r:embed="rId8"/>
                      <a:stretch>
                        <a:fillRect/>
                      </a:stretch>
                    </p:blipFill>
                    <p:spPr>
                      <a:xfrm>
                        <a:off x="511235" y="4240392"/>
                        <a:ext cx="3544733" cy="1033139"/>
                      </a:xfrm>
                      <a:prstGeom prst="rect">
                        <a:avLst/>
                      </a:prstGeom>
                    </p:spPr>
                  </p:pic>
                </p:oleObj>
              </mc:Fallback>
            </mc:AlternateContent>
          </a:graphicData>
        </a:graphic>
      </p:graphicFrame>
      <p:graphicFrame>
        <p:nvGraphicFramePr>
          <p:cNvPr id="9" name="Object 8" descr="8 x + 5 left parenthesis 3 x minus 5 right parenthesis = 4"/>
          <p:cNvGraphicFramePr>
            <a:graphicFrameLocks noChangeAspect="1"/>
          </p:cNvGraphicFramePr>
          <p:nvPr>
            <p:extLst>
              <p:ext uri="{D42A27DB-BD31-4B8C-83A1-F6EECF244321}">
                <p14:modId xmlns:p14="http://schemas.microsoft.com/office/powerpoint/2010/main" val="3131464833"/>
              </p:ext>
            </p:extLst>
          </p:nvPr>
        </p:nvGraphicFramePr>
        <p:xfrm>
          <a:off x="1219200" y="5383585"/>
          <a:ext cx="2547216" cy="534382"/>
        </p:xfrm>
        <a:graphic>
          <a:graphicData uri="http://schemas.openxmlformats.org/presentationml/2006/ole">
            <mc:AlternateContent xmlns:mc="http://schemas.openxmlformats.org/markup-compatibility/2006">
              <mc:Choice xmlns:v="urn:schemas-microsoft-com:vml" Requires="v">
                <p:oleObj spid="_x0000_s22758" name="Equation" r:id="rId9" imgW="1815840" imgH="380880" progId="Equation.DSMT4">
                  <p:embed/>
                </p:oleObj>
              </mc:Choice>
              <mc:Fallback>
                <p:oleObj name="Equation" r:id="rId9" imgW="1815840" imgH="380880" progId="Equation.DSMT4">
                  <p:embed/>
                  <p:pic>
                    <p:nvPicPr>
                      <p:cNvPr id="8" name="Object 7"/>
                      <p:cNvPicPr/>
                      <p:nvPr/>
                    </p:nvPicPr>
                    <p:blipFill>
                      <a:blip r:embed="rId10"/>
                      <a:stretch>
                        <a:fillRect/>
                      </a:stretch>
                    </p:blipFill>
                    <p:spPr>
                      <a:xfrm>
                        <a:off x="1219200" y="5383585"/>
                        <a:ext cx="2547216" cy="534382"/>
                      </a:xfrm>
                      <a:prstGeom prst="rect">
                        <a:avLst/>
                      </a:prstGeom>
                    </p:spPr>
                  </p:pic>
                </p:oleObj>
              </mc:Fallback>
            </mc:AlternateContent>
          </a:graphicData>
        </a:graphic>
      </p:graphicFrame>
      <p:graphicFrame>
        <p:nvGraphicFramePr>
          <p:cNvPr id="10" name="Object 9" descr="8 x + 15 x minus 25 = 4"/>
          <p:cNvGraphicFramePr>
            <a:graphicFrameLocks noChangeAspect="1"/>
          </p:cNvGraphicFramePr>
          <p:nvPr>
            <p:extLst>
              <p:ext uri="{D42A27DB-BD31-4B8C-83A1-F6EECF244321}">
                <p14:modId xmlns:p14="http://schemas.microsoft.com/office/powerpoint/2010/main" val="2746276778"/>
              </p:ext>
            </p:extLst>
          </p:nvPr>
        </p:nvGraphicFramePr>
        <p:xfrm>
          <a:off x="4614130" y="2791486"/>
          <a:ext cx="2271719" cy="317194"/>
        </p:xfrm>
        <a:graphic>
          <a:graphicData uri="http://schemas.openxmlformats.org/presentationml/2006/ole">
            <mc:AlternateContent xmlns:mc="http://schemas.openxmlformats.org/markup-compatibility/2006">
              <mc:Choice xmlns:v="urn:schemas-microsoft-com:vml" Requires="v">
                <p:oleObj spid="_x0000_s22759" name="Equation" r:id="rId11" imgW="1726920" imgH="241200" progId="Equation.DSMT4">
                  <p:embed/>
                </p:oleObj>
              </mc:Choice>
              <mc:Fallback>
                <p:oleObj name="Equation" r:id="rId11" imgW="1726920" imgH="241200" progId="Equation.DSMT4">
                  <p:embed/>
                  <p:pic>
                    <p:nvPicPr>
                      <p:cNvPr id="9" name="Object 8"/>
                      <p:cNvPicPr/>
                      <p:nvPr/>
                    </p:nvPicPr>
                    <p:blipFill>
                      <a:blip r:embed="rId12"/>
                      <a:stretch>
                        <a:fillRect/>
                      </a:stretch>
                    </p:blipFill>
                    <p:spPr>
                      <a:xfrm>
                        <a:off x="4614130" y="2791486"/>
                        <a:ext cx="2271719" cy="317194"/>
                      </a:xfrm>
                      <a:prstGeom prst="rect">
                        <a:avLst/>
                      </a:prstGeom>
                    </p:spPr>
                  </p:pic>
                </p:oleObj>
              </mc:Fallback>
            </mc:AlternateContent>
          </a:graphicData>
        </a:graphic>
      </p:graphicFrame>
      <p:graphicFrame>
        <p:nvGraphicFramePr>
          <p:cNvPr id="11" name="Object 10" descr="23 x = 4 + 25"/>
          <p:cNvGraphicFramePr>
            <a:graphicFrameLocks noChangeAspect="1"/>
          </p:cNvGraphicFramePr>
          <p:nvPr>
            <p:extLst>
              <p:ext uri="{D42A27DB-BD31-4B8C-83A1-F6EECF244321}">
                <p14:modId xmlns:p14="http://schemas.microsoft.com/office/powerpoint/2010/main" val="3926404371"/>
              </p:ext>
            </p:extLst>
          </p:nvPr>
        </p:nvGraphicFramePr>
        <p:xfrm>
          <a:off x="5791200" y="3351342"/>
          <a:ext cx="1773819" cy="333686"/>
        </p:xfrm>
        <a:graphic>
          <a:graphicData uri="http://schemas.openxmlformats.org/presentationml/2006/ole">
            <mc:AlternateContent xmlns:mc="http://schemas.openxmlformats.org/markup-compatibility/2006">
              <mc:Choice xmlns:v="urn:schemas-microsoft-com:vml" Requires="v">
                <p:oleObj spid="_x0000_s22760" name="Equation" r:id="rId13" imgW="1282680" imgH="241200" progId="Equation.DSMT4">
                  <p:embed/>
                </p:oleObj>
              </mc:Choice>
              <mc:Fallback>
                <p:oleObj name="Equation" r:id="rId13" imgW="1282680" imgH="241200" progId="Equation.DSMT4">
                  <p:embed/>
                  <p:pic>
                    <p:nvPicPr>
                      <p:cNvPr id="10" name="Object 9"/>
                      <p:cNvPicPr/>
                      <p:nvPr/>
                    </p:nvPicPr>
                    <p:blipFill>
                      <a:blip r:embed="rId14"/>
                      <a:stretch>
                        <a:fillRect/>
                      </a:stretch>
                    </p:blipFill>
                    <p:spPr>
                      <a:xfrm>
                        <a:off x="5791200" y="3351342"/>
                        <a:ext cx="1773819" cy="333686"/>
                      </a:xfrm>
                      <a:prstGeom prst="rect">
                        <a:avLst/>
                      </a:prstGeom>
                    </p:spPr>
                  </p:pic>
                </p:oleObj>
              </mc:Fallback>
            </mc:AlternateContent>
          </a:graphicData>
        </a:graphic>
      </p:graphicFrame>
      <p:graphicFrame>
        <p:nvGraphicFramePr>
          <p:cNvPr id="12" name="Object 11" descr="23 x = 29"/>
          <p:cNvGraphicFramePr>
            <a:graphicFrameLocks noChangeAspect="1"/>
          </p:cNvGraphicFramePr>
          <p:nvPr>
            <p:extLst>
              <p:ext uri="{D42A27DB-BD31-4B8C-83A1-F6EECF244321}">
                <p14:modId xmlns:p14="http://schemas.microsoft.com/office/powerpoint/2010/main" val="2153454585"/>
              </p:ext>
            </p:extLst>
          </p:nvPr>
        </p:nvGraphicFramePr>
        <p:xfrm>
          <a:off x="5791200" y="3963963"/>
          <a:ext cx="1282065" cy="333686"/>
        </p:xfrm>
        <a:graphic>
          <a:graphicData uri="http://schemas.openxmlformats.org/presentationml/2006/ole">
            <mc:AlternateContent xmlns:mc="http://schemas.openxmlformats.org/markup-compatibility/2006">
              <mc:Choice xmlns:v="urn:schemas-microsoft-com:vml" Requires="v">
                <p:oleObj spid="_x0000_s22761" name="Equation" r:id="rId15" imgW="927000" imgH="241200" progId="Equation.DSMT4">
                  <p:embed/>
                </p:oleObj>
              </mc:Choice>
              <mc:Fallback>
                <p:oleObj name="Equation" r:id="rId15" imgW="927000" imgH="241200" progId="Equation.DSMT4">
                  <p:embed/>
                  <p:pic>
                    <p:nvPicPr>
                      <p:cNvPr id="11" name="Object 10"/>
                      <p:cNvPicPr/>
                      <p:nvPr/>
                    </p:nvPicPr>
                    <p:blipFill>
                      <a:blip r:embed="rId16"/>
                      <a:stretch>
                        <a:fillRect/>
                      </a:stretch>
                    </p:blipFill>
                    <p:spPr>
                      <a:xfrm>
                        <a:off x="5791200" y="3963963"/>
                        <a:ext cx="1282065" cy="333686"/>
                      </a:xfrm>
                      <a:prstGeom prst="rect">
                        <a:avLst/>
                      </a:prstGeom>
                    </p:spPr>
                  </p:pic>
                </p:oleObj>
              </mc:Fallback>
            </mc:AlternateContent>
          </a:graphicData>
        </a:graphic>
      </p:graphicFrame>
      <p:graphicFrame>
        <p:nvGraphicFramePr>
          <p:cNvPr id="13" name="Object 12" descr="x = start fraction 29 over 23 end fraction"/>
          <p:cNvGraphicFramePr>
            <a:graphicFrameLocks noChangeAspect="1"/>
          </p:cNvGraphicFramePr>
          <p:nvPr>
            <p:extLst>
              <p:ext uri="{D42A27DB-BD31-4B8C-83A1-F6EECF244321}">
                <p14:modId xmlns:p14="http://schemas.microsoft.com/office/powerpoint/2010/main" val="3633159452"/>
              </p:ext>
            </p:extLst>
          </p:nvPr>
        </p:nvGraphicFramePr>
        <p:xfrm>
          <a:off x="6096000" y="4549085"/>
          <a:ext cx="1001063" cy="843006"/>
        </p:xfrm>
        <a:graphic>
          <a:graphicData uri="http://schemas.openxmlformats.org/presentationml/2006/ole">
            <mc:AlternateContent xmlns:mc="http://schemas.openxmlformats.org/markup-compatibility/2006">
              <mc:Choice xmlns:v="urn:schemas-microsoft-com:vml" Requires="v">
                <p:oleObj spid="_x0000_s22762" name="Equation" r:id="rId17" imgW="723600" imgH="609480" progId="Equation.DSMT4">
                  <p:embed/>
                </p:oleObj>
              </mc:Choice>
              <mc:Fallback>
                <p:oleObj name="Equation" r:id="rId17" imgW="723600" imgH="609480" progId="Equation.DSMT4">
                  <p:embed/>
                  <p:pic>
                    <p:nvPicPr>
                      <p:cNvPr id="12" name="Object 11"/>
                      <p:cNvPicPr/>
                      <p:nvPr/>
                    </p:nvPicPr>
                    <p:blipFill>
                      <a:blip r:embed="rId18"/>
                      <a:stretch>
                        <a:fillRect/>
                      </a:stretch>
                    </p:blipFill>
                    <p:spPr>
                      <a:xfrm>
                        <a:off x="6096000" y="4549085"/>
                        <a:ext cx="1001063" cy="843006"/>
                      </a:xfrm>
                      <a:prstGeom prst="rect">
                        <a:avLst/>
                      </a:prstGeom>
                    </p:spPr>
                  </p:pic>
                </p:oleObj>
              </mc:Fallback>
            </mc:AlternateContent>
          </a:graphicData>
        </a:graphic>
      </p:graphicFrame>
    </p:spTree>
    <p:extLst>
      <p:ext uri="{BB962C8B-B14F-4D97-AF65-F5344CB8AC3E}">
        <p14:creationId xmlns:p14="http://schemas.microsoft.com/office/powerpoint/2010/main" val="128353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23 </a:t>
            </a:r>
            <a:r>
              <a:rPr lang="en-US" altLang="en-US" sz="2000" b="0" dirty="0">
                <a:solidFill>
                  <a:schemeClr val="bg2"/>
                </a:solidFill>
              </a:rPr>
              <a:t>(3 of 3)</a:t>
            </a:r>
            <a:endParaRPr lang="en-US" dirty="0"/>
          </a:p>
        </p:txBody>
      </p:sp>
      <p:sp>
        <p:nvSpPr>
          <p:cNvPr id="3" name="Content Placeholder 2"/>
          <p:cNvSpPr>
            <a:spLocks noGrp="1"/>
          </p:cNvSpPr>
          <p:nvPr>
            <p:ph idx="1"/>
          </p:nvPr>
        </p:nvSpPr>
        <p:spPr>
          <a:xfrm>
            <a:off x="457200" y="1600201"/>
            <a:ext cx="2339500" cy="410846"/>
          </a:xfrm>
        </p:spPr>
        <p:txBody>
          <a:bodyPr/>
          <a:lstStyle/>
          <a:p>
            <a:pPr marL="0" indent="0">
              <a:buNone/>
            </a:pPr>
            <a:r>
              <a:rPr lang="en-US" altLang="en-US" dirty="0"/>
              <a:t>Now substitute</a:t>
            </a:r>
            <a:endParaRPr lang="en-US" dirty="0"/>
          </a:p>
        </p:txBody>
      </p:sp>
      <p:graphicFrame>
        <p:nvGraphicFramePr>
          <p:cNvPr id="8" name="Object 7" descr="Start fraction 29 over 23 end fraction"/>
          <p:cNvGraphicFramePr>
            <a:graphicFrameLocks noChangeAspect="1"/>
          </p:cNvGraphicFramePr>
          <p:nvPr>
            <p:extLst>
              <p:ext uri="{D42A27DB-BD31-4B8C-83A1-F6EECF244321}">
                <p14:modId xmlns:p14="http://schemas.microsoft.com/office/powerpoint/2010/main" val="1091671860"/>
              </p:ext>
            </p:extLst>
          </p:nvPr>
        </p:nvGraphicFramePr>
        <p:xfrm>
          <a:off x="2875836" y="1428971"/>
          <a:ext cx="461914" cy="852768"/>
        </p:xfrm>
        <a:graphic>
          <a:graphicData uri="http://schemas.openxmlformats.org/presentationml/2006/ole">
            <mc:AlternateContent xmlns:mc="http://schemas.openxmlformats.org/markup-compatibility/2006">
              <mc:Choice xmlns:v="urn:schemas-microsoft-com:vml" Requires="v">
                <p:oleObj spid="_x0000_s14954" name="Equation" r:id="rId3" imgW="330120" imgH="609480" progId="Equation.DSMT4">
                  <p:embed/>
                </p:oleObj>
              </mc:Choice>
              <mc:Fallback>
                <p:oleObj name="Equation" r:id="rId3" imgW="330120" imgH="609480" progId="Equation.DSMT4">
                  <p:embed/>
                  <p:pic>
                    <p:nvPicPr>
                      <p:cNvPr id="0" name=""/>
                      <p:cNvPicPr/>
                      <p:nvPr/>
                    </p:nvPicPr>
                    <p:blipFill>
                      <a:blip r:embed="rId4"/>
                      <a:stretch>
                        <a:fillRect/>
                      </a:stretch>
                    </p:blipFill>
                    <p:spPr>
                      <a:xfrm>
                        <a:off x="2875836" y="1428971"/>
                        <a:ext cx="461914" cy="852768"/>
                      </a:xfrm>
                      <a:prstGeom prst="rect">
                        <a:avLst/>
                      </a:prstGeom>
                    </p:spPr>
                  </p:pic>
                </p:oleObj>
              </mc:Fallback>
            </mc:AlternateContent>
          </a:graphicData>
        </a:graphic>
      </p:graphicFrame>
      <p:sp>
        <p:nvSpPr>
          <p:cNvPr id="5" name="Content Placeholder 4"/>
          <p:cNvSpPr>
            <a:spLocks noGrp="1"/>
          </p:cNvSpPr>
          <p:nvPr>
            <p:ph idx="13"/>
          </p:nvPr>
        </p:nvSpPr>
        <p:spPr>
          <a:xfrm>
            <a:off x="3426538" y="1567806"/>
            <a:ext cx="1143000" cy="443241"/>
          </a:xfrm>
        </p:spPr>
        <p:txBody>
          <a:bodyPr/>
          <a:lstStyle/>
          <a:p>
            <a:pPr marL="0" indent="0">
              <a:buNone/>
            </a:pPr>
            <a:r>
              <a:rPr lang="en-US" dirty="0"/>
              <a:t>for </a:t>
            </a:r>
            <a:r>
              <a:rPr lang="en-US" i="1" dirty="0"/>
              <a:t>x </a:t>
            </a:r>
            <a:r>
              <a:rPr lang="en-US" dirty="0"/>
              <a:t>in</a:t>
            </a:r>
          </a:p>
        </p:txBody>
      </p:sp>
      <p:graphicFrame>
        <p:nvGraphicFramePr>
          <p:cNvPr id="9" name="Object 8" descr="y = start fraction start expression 3 x minus 5 end expression over 4 end fraction"/>
          <p:cNvGraphicFramePr>
            <a:graphicFrameLocks noChangeAspect="1"/>
          </p:cNvGraphicFramePr>
          <p:nvPr>
            <p:extLst>
              <p:ext uri="{D42A27DB-BD31-4B8C-83A1-F6EECF244321}">
                <p14:modId xmlns:p14="http://schemas.microsoft.com/office/powerpoint/2010/main" val="3594186940"/>
              </p:ext>
            </p:extLst>
          </p:nvPr>
        </p:nvGraphicFramePr>
        <p:xfrm>
          <a:off x="4649865" y="1322372"/>
          <a:ext cx="1522335" cy="869909"/>
        </p:xfrm>
        <a:graphic>
          <a:graphicData uri="http://schemas.openxmlformats.org/presentationml/2006/ole">
            <mc:AlternateContent xmlns:mc="http://schemas.openxmlformats.org/markup-compatibility/2006">
              <mc:Choice xmlns:v="urn:schemas-microsoft-com:vml" Requires="v">
                <p:oleObj spid="_x0000_s14955" name="Equation" r:id="rId5" imgW="1066680" imgH="609480" progId="Equation.DSMT4">
                  <p:embed/>
                </p:oleObj>
              </mc:Choice>
              <mc:Fallback>
                <p:oleObj name="Equation" r:id="rId5" imgW="1066680" imgH="609480" progId="Equation.DSMT4">
                  <p:embed/>
                  <p:pic>
                    <p:nvPicPr>
                      <p:cNvPr id="8" name="Object 7"/>
                      <p:cNvPicPr/>
                      <p:nvPr/>
                    </p:nvPicPr>
                    <p:blipFill>
                      <a:blip r:embed="rId6"/>
                      <a:stretch>
                        <a:fillRect/>
                      </a:stretch>
                    </p:blipFill>
                    <p:spPr>
                      <a:xfrm>
                        <a:off x="4649865" y="1322372"/>
                        <a:ext cx="1522335" cy="869909"/>
                      </a:xfrm>
                      <a:prstGeom prst="rect">
                        <a:avLst/>
                      </a:prstGeom>
                    </p:spPr>
                  </p:pic>
                </p:oleObj>
              </mc:Fallback>
            </mc:AlternateContent>
          </a:graphicData>
        </a:graphic>
      </p:graphicFrame>
      <p:sp>
        <p:nvSpPr>
          <p:cNvPr id="6" name="Content Placeholder 5"/>
          <p:cNvSpPr>
            <a:spLocks noGrp="1"/>
          </p:cNvSpPr>
          <p:nvPr>
            <p:ph idx="14"/>
          </p:nvPr>
        </p:nvSpPr>
        <p:spPr>
          <a:xfrm>
            <a:off x="6356350" y="1631576"/>
            <a:ext cx="1644650" cy="425824"/>
          </a:xfrm>
        </p:spPr>
        <p:txBody>
          <a:bodyPr/>
          <a:lstStyle/>
          <a:p>
            <a:pPr marL="0" indent="0">
              <a:buNone/>
            </a:pPr>
            <a:r>
              <a:rPr lang="en-US" altLang="en-US" dirty="0"/>
              <a:t>and solve</a:t>
            </a:r>
            <a:endParaRPr lang="en-US" dirty="0"/>
          </a:p>
        </p:txBody>
      </p:sp>
      <p:sp>
        <p:nvSpPr>
          <p:cNvPr id="7" name="Content Placeholder 6"/>
          <p:cNvSpPr>
            <a:spLocks noGrp="1"/>
          </p:cNvSpPr>
          <p:nvPr>
            <p:ph idx="15"/>
          </p:nvPr>
        </p:nvSpPr>
        <p:spPr>
          <a:xfrm>
            <a:off x="457200" y="2272552"/>
            <a:ext cx="914400" cy="394448"/>
          </a:xfrm>
        </p:spPr>
        <p:txBody>
          <a:bodyPr/>
          <a:lstStyle/>
          <a:p>
            <a:pPr marL="0" indent="0">
              <a:buNone/>
            </a:pPr>
            <a:r>
              <a:rPr lang="en-US" altLang="en-US" dirty="0"/>
              <a:t>for </a:t>
            </a:r>
            <a:r>
              <a:rPr lang="en-US" altLang="en-US" i="1" dirty="0"/>
              <a:t>y</a:t>
            </a:r>
            <a:r>
              <a:rPr lang="en-US" altLang="en-US" dirty="0"/>
              <a:t>.</a:t>
            </a:r>
            <a:endParaRPr lang="en-US" dirty="0"/>
          </a:p>
        </p:txBody>
      </p:sp>
      <p:graphicFrame>
        <p:nvGraphicFramePr>
          <p:cNvPr id="10" name="Object 9" descr="y = start fraction 3 left parenthesis 29 over 23 right parenthesis minus 5, over 4 end fraction = start fraction negative 7 over 23 end fraction"/>
          <p:cNvGraphicFramePr>
            <a:graphicFrameLocks noChangeAspect="1"/>
          </p:cNvGraphicFramePr>
          <p:nvPr>
            <p:extLst>
              <p:ext uri="{D42A27DB-BD31-4B8C-83A1-F6EECF244321}">
                <p14:modId xmlns:p14="http://schemas.microsoft.com/office/powerpoint/2010/main" val="3408507872"/>
              </p:ext>
            </p:extLst>
          </p:nvPr>
        </p:nvGraphicFramePr>
        <p:xfrm>
          <a:off x="2709789" y="2592410"/>
          <a:ext cx="3013436" cy="1405038"/>
        </p:xfrm>
        <a:graphic>
          <a:graphicData uri="http://schemas.openxmlformats.org/presentationml/2006/ole">
            <mc:AlternateContent xmlns:mc="http://schemas.openxmlformats.org/markup-compatibility/2006">
              <mc:Choice xmlns:v="urn:schemas-microsoft-com:vml" Requires="v">
                <p:oleObj spid="_x0000_s14956" name="Equation" r:id="rId7" imgW="2070000" imgH="965160" progId="Equation.DSMT4">
                  <p:embed/>
                </p:oleObj>
              </mc:Choice>
              <mc:Fallback>
                <p:oleObj name="Equation" r:id="rId7" imgW="2070000" imgH="965160" progId="Equation.DSMT4">
                  <p:embed/>
                  <p:pic>
                    <p:nvPicPr>
                      <p:cNvPr id="8" name="Object 7"/>
                      <p:cNvPicPr/>
                      <p:nvPr/>
                    </p:nvPicPr>
                    <p:blipFill>
                      <a:blip r:embed="rId8"/>
                      <a:stretch>
                        <a:fillRect/>
                      </a:stretch>
                    </p:blipFill>
                    <p:spPr>
                      <a:xfrm>
                        <a:off x="2709789" y="2592410"/>
                        <a:ext cx="3013436" cy="1405038"/>
                      </a:xfrm>
                      <a:prstGeom prst="rect">
                        <a:avLst/>
                      </a:prstGeom>
                    </p:spPr>
                  </p:pic>
                </p:oleObj>
              </mc:Fallback>
            </mc:AlternateContent>
          </a:graphicData>
        </a:graphic>
      </p:graphicFrame>
      <p:sp>
        <p:nvSpPr>
          <p:cNvPr id="11" name="Content Placeholder 10"/>
          <p:cNvSpPr>
            <a:spLocks noGrp="1"/>
          </p:cNvSpPr>
          <p:nvPr>
            <p:ph idx="16"/>
          </p:nvPr>
        </p:nvSpPr>
        <p:spPr>
          <a:xfrm>
            <a:off x="457200" y="4662057"/>
            <a:ext cx="4572000" cy="425824"/>
          </a:xfrm>
        </p:spPr>
        <p:txBody>
          <a:bodyPr/>
          <a:lstStyle/>
          <a:p>
            <a:pPr marL="0" indent="0">
              <a:buNone/>
            </a:pPr>
            <a:r>
              <a:rPr lang="en-US" dirty="0"/>
              <a:t>The solution of the system is</a:t>
            </a:r>
          </a:p>
        </p:txBody>
      </p:sp>
      <p:graphicFrame>
        <p:nvGraphicFramePr>
          <p:cNvPr id="12" name="Object 11" descr="Left parenthesis 29 twenty thirds, start fraction negative 7 over 23 end fraction right parenthesis."/>
          <p:cNvGraphicFramePr>
            <a:graphicFrameLocks noChangeAspect="1"/>
          </p:cNvGraphicFramePr>
          <p:nvPr>
            <p:extLst>
              <p:ext uri="{D42A27DB-BD31-4B8C-83A1-F6EECF244321}">
                <p14:modId xmlns:p14="http://schemas.microsoft.com/office/powerpoint/2010/main" val="592362655"/>
              </p:ext>
            </p:extLst>
          </p:nvPr>
        </p:nvGraphicFramePr>
        <p:xfrm>
          <a:off x="5188505" y="4347499"/>
          <a:ext cx="1593295" cy="1138068"/>
        </p:xfrm>
        <a:graphic>
          <a:graphicData uri="http://schemas.openxmlformats.org/presentationml/2006/ole">
            <mc:AlternateContent xmlns:mc="http://schemas.openxmlformats.org/markup-compatibility/2006">
              <mc:Choice xmlns:v="urn:schemas-microsoft-com:vml" Requires="v">
                <p:oleObj spid="_x0000_s14957" name="Equation" r:id="rId9" imgW="1066680" imgH="761760" progId="Equation.DSMT4">
                  <p:embed/>
                </p:oleObj>
              </mc:Choice>
              <mc:Fallback>
                <p:oleObj name="Equation" r:id="rId9" imgW="1066680" imgH="761760" progId="Equation.DSMT4">
                  <p:embed/>
                  <p:pic>
                    <p:nvPicPr>
                      <p:cNvPr id="8" name="Object 7"/>
                      <p:cNvPicPr/>
                      <p:nvPr/>
                    </p:nvPicPr>
                    <p:blipFill>
                      <a:blip r:embed="rId10"/>
                      <a:stretch>
                        <a:fillRect/>
                      </a:stretch>
                    </p:blipFill>
                    <p:spPr>
                      <a:xfrm>
                        <a:off x="5188505" y="4347499"/>
                        <a:ext cx="1593295" cy="1138068"/>
                      </a:xfrm>
                      <a:prstGeom prst="rect">
                        <a:avLst/>
                      </a:prstGeom>
                    </p:spPr>
                  </p:pic>
                </p:oleObj>
              </mc:Fallback>
            </mc:AlternateContent>
          </a:graphicData>
        </a:graphic>
      </p:graphicFrame>
    </p:spTree>
    <p:extLst>
      <p:ext uri="{BB962C8B-B14F-4D97-AF65-F5344CB8AC3E}">
        <p14:creationId xmlns:p14="http://schemas.microsoft.com/office/powerpoint/2010/main" val="6605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Cartesian Coordinate System </a:t>
            </a:r>
            <a:r>
              <a:rPr lang="en-US" altLang="en-US" sz="2000" b="0" dirty="0"/>
              <a:t>(1 of 3)</a:t>
            </a:r>
            <a:endParaRPr lang="en-US" sz="2000" b="0" dirty="0"/>
          </a:p>
        </p:txBody>
      </p:sp>
      <p:sp>
        <p:nvSpPr>
          <p:cNvPr id="3" name="Content Placeholder 2"/>
          <p:cNvSpPr>
            <a:spLocks noGrp="1"/>
          </p:cNvSpPr>
          <p:nvPr>
            <p:ph idx="1"/>
          </p:nvPr>
        </p:nvSpPr>
        <p:spPr>
          <a:xfrm>
            <a:off x="457200" y="1600201"/>
            <a:ext cx="8229600" cy="914399"/>
          </a:xfrm>
        </p:spPr>
        <p:txBody>
          <a:bodyPr/>
          <a:lstStyle/>
          <a:p>
            <a:pPr marL="0" indent="0">
              <a:buNone/>
            </a:pPr>
            <a:r>
              <a:rPr lang="en-US" altLang="en-US" dirty="0"/>
              <a:t>The Cartesian coordinate system enables us to study both geometry and algebra simultaneously.</a:t>
            </a:r>
          </a:p>
        </p:txBody>
      </p:sp>
      <p:sp>
        <p:nvSpPr>
          <p:cNvPr id="4" name="Content Placeholder 3"/>
          <p:cNvSpPr>
            <a:spLocks noGrp="1"/>
          </p:cNvSpPr>
          <p:nvPr>
            <p:ph idx="13"/>
          </p:nvPr>
        </p:nvSpPr>
        <p:spPr>
          <a:xfrm>
            <a:off x="457200" y="2722420"/>
            <a:ext cx="8229600" cy="1219200"/>
          </a:xfrm>
        </p:spPr>
        <p:txBody>
          <a:bodyPr/>
          <a:lstStyle/>
          <a:p>
            <a:pPr marL="0" indent="0">
              <a:buNone/>
            </a:pPr>
            <a:r>
              <a:rPr lang="en-US" altLang="en-US" dirty="0"/>
              <a:t>A Cartesian coordinate system is constructed by placing two number lines perpendicular to each other.</a:t>
            </a:r>
          </a:p>
        </p:txBody>
      </p:sp>
    </p:spTree>
    <p:extLst>
      <p:ext uri="{BB962C8B-B14F-4D97-AF65-F5344CB8AC3E}">
        <p14:creationId xmlns:p14="http://schemas.microsoft.com/office/powerpoint/2010/main" val="843884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Elimination Method </a:t>
            </a:r>
            <a:r>
              <a:rPr lang="en-US" altLang="en-US" sz="2000" b="0" dirty="0"/>
              <a:t>(1 of 2)</a:t>
            </a:r>
            <a:endParaRPr lang="en-US" sz="2000" b="0" dirty="0"/>
          </a:p>
        </p:txBody>
      </p:sp>
      <p:sp>
        <p:nvSpPr>
          <p:cNvPr id="3" name="Content Placeholder 2"/>
          <p:cNvSpPr>
            <a:spLocks noGrp="1"/>
          </p:cNvSpPr>
          <p:nvPr>
            <p:ph idx="1"/>
          </p:nvPr>
        </p:nvSpPr>
        <p:spPr>
          <a:xfrm>
            <a:off x="457200" y="1600201"/>
            <a:ext cx="6525645" cy="457199"/>
          </a:xfrm>
        </p:spPr>
        <p:txBody>
          <a:bodyPr/>
          <a:lstStyle/>
          <a:p>
            <a:pPr marL="429768" indent="-429768">
              <a:buFont typeface="+mj-lt"/>
              <a:buAutoNum type="arabicPeriod"/>
            </a:pPr>
            <a:r>
              <a:rPr lang="en-US" altLang="en-US" dirty="0"/>
              <a:t>Write both equations in standard form,</a:t>
            </a:r>
            <a:endParaRPr lang="en-US" dirty="0"/>
          </a:p>
        </p:txBody>
      </p:sp>
      <p:graphicFrame>
        <p:nvGraphicFramePr>
          <p:cNvPr id="8" name="Object 7" descr="A x + B y = C."/>
          <p:cNvGraphicFramePr>
            <a:graphicFrameLocks noChangeAspect="1"/>
          </p:cNvGraphicFramePr>
          <p:nvPr>
            <p:extLst>
              <p:ext uri="{D42A27DB-BD31-4B8C-83A1-F6EECF244321}">
                <p14:modId xmlns:p14="http://schemas.microsoft.com/office/powerpoint/2010/main" val="3145383134"/>
              </p:ext>
            </p:extLst>
          </p:nvPr>
        </p:nvGraphicFramePr>
        <p:xfrm>
          <a:off x="7010555" y="1653128"/>
          <a:ext cx="1783024" cy="394326"/>
        </p:xfrm>
        <a:graphic>
          <a:graphicData uri="http://schemas.openxmlformats.org/presentationml/2006/ole">
            <mc:AlternateContent xmlns:mc="http://schemas.openxmlformats.org/markup-compatibility/2006">
              <mc:Choice xmlns:v="urn:schemas-microsoft-com:vml" Requires="v">
                <p:oleObj spid="_x0000_s15514" name="Equation" r:id="rId3" imgW="1320480" imgH="291960" progId="Equation.DSMT4">
                  <p:embed/>
                </p:oleObj>
              </mc:Choice>
              <mc:Fallback>
                <p:oleObj name="Equation" r:id="rId3" imgW="1320480" imgH="291960" progId="Equation.DSMT4">
                  <p:embed/>
                  <p:pic>
                    <p:nvPicPr>
                      <p:cNvPr id="0" name=""/>
                      <p:cNvPicPr/>
                      <p:nvPr/>
                    </p:nvPicPr>
                    <p:blipFill>
                      <a:blip r:embed="rId4"/>
                      <a:stretch>
                        <a:fillRect/>
                      </a:stretch>
                    </p:blipFill>
                    <p:spPr>
                      <a:xfrm>
                        <a:off x="7010555" y="1653128"/>
                        <a:ext cx="1783024" cy="394326"/>
                      </a:xfrm>
                      <a:prstGeom prst="rect">
                        <a:avLst/>
                      </a:prstGeom>
                    </p:spPr>
                  </p:pic>
                </p:oleObj>
              </mc:Fallback>
            </mc:AlternateContent>
          </a:graphicData>
        </a:graphic>
      </p:graphicFrame>
      <p:sp>
        <p:nvSpPr>
          <p:cNvPr id="6" name="Content Placeholder 5"/>
          <p:cNvSpPr>
            <a:spLocks noGrp="1"/>
          </p:cNvSpPr>
          <p:nvPr>
            <p:ph idx="15"/>
          </p:nvPr>
        </p:nvSpPr>
        <p:spPr>
          <a:xfrm>
            <a:off x="457200" y="2227382"/>
            <a:ext cx="8229600" cy="1735017"/>
          </a:xfrm>
        </p:spPr>
        <p:txBody>
          <a:bodyPr/>
          <a:lstStyle/>
          <a:p>
            <a:pPr marL="429768" indent="-429768">
              <a:buFont typeface="+mj-lt"/>
              <a:buAutoNum type="arabicPeriod" startAt="2"/>
            </a:pPr>
            <a:r>
              <a:rPr lang="en-US" altLang="en-US" dirty="0"/>
              <a:t>Multiply both sides of each equation by a suitable real number so that one of the variables will be eliminated by addition of the equations. (This step may not be necessary.)</a:t>
            </a:r>
            <a:endParaRPr lang="en-US" dirty="0"/>
          </a:p>
        </p:txBody>
      </p:sp>
      <p:sp>
        <p:nvSpPr>
          <p:cNvPr id="5" name="Content Placeholder 4"/>
          <p:cNvSpPr>
            <a:spLocks noGrp="1"/>
          </p:cNvSpPr>
          <p:nvPr>
            <p:ph idx="14"/>
          </p:nvPr>
        </p:nvSpPr>
        <p:spPr>
          <a:xfrm>
            <a:off x="457200" y="4132381"/>
            <a:ext cx="7086600" cy="896820"/>
          </a:xfrm>
        </p:spPr>
        <p:txBody>
          <a:bodyPr/>
          <a:lstStyle/>
          <a:p>
            <a:pPr marL="429768" indent="-429768">
              <a:buFont typeface="+mj-lt"/>
              <a:buAutoNum type="arabicPeriod" startAt="3"/>
            </a:pPr>
            <a:r>
              <a:rPr lang="en-US" altLang="en-US" dirty="0"/>
              <a:t>Add the equations and solve the resulting equation.</a:t>
            </a:r>
            <a:endParaRPr lang="en-US" dirty="0"/>
          </a:p>
        </p:txBody>
      </p:sp>
    </p:spTree>
    <p:extLst>
      <p:ext uri="{BB962C8B-B14F-4D97-AF65-F5344CB8AC3E}">
        <p14:creationId xmlns:p14="http://schemas.microsoft.com/office/powerpoint/2010/main" val="211108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Elimination Method </a:t>
            </a:r>
            <a:r>
              <a:rPr lang="en-US" altLang="en-US" sz="2000" b="0" dirty="0"/>
              <a:t>(2 of 2)</a:t>
            </a:r>
            <a:endParaRPr lang="en-US" dirty="0"/>
          </a:p>
        </p:txBody>
      </p:sp>
      <p:sp>
        <p:nvSpPr>
          <p:cNvPr id="8" name="Content Placeholder 7"/>
          <p:cNvSpPr>
            <a:spLocks noGrp="1"/>
          </p:cNvSpPr>
          <p:nvPr>
            <p:ph idx="1"/>
          </p:nvPr>
        </p:nvSpPr>
        <p:spPr>
          <a:xfrm>
            <a:off x="457200" y="1600201"/>
            <a:ext cx="8229600" cy="838199"/>
          </a:xfrm>
        </p:spPr>
        <p:txBody>
          <a:bodyPr/>
          <a:lstStyle/>
          <a:p>
            <a:pPr marL="429768" indent="-429768">
              <a:buFont typeface="+mj-lt"/>
              <a:buAutoNum type="arabicPeriod" startAt="4"/>
            </a:pPr>
            <a:r>
              <a:rPr lang="en-US" altLang="en-US" dirty="0"/>
              <a:t>Substitute the value found in step 3 into one of the original equations, and solve this equation.</a:t>
            </a:r>
          </a:p>
        </p:txBody>
      </p:sp>
      <p:sp>
        <p:nvSpPr>
          <p:cNvPr id="3" name="Content Placeholder 2"/>
          <p:cNvSpPr>
            <a:spLocks noGrp="1"/>
          </p:cNvSpPr>
          <p:nvPr>
            <p:ph idx="13"/>
          </p:nvPr>
        </p:nvSpPr>
        <p:spPr>
          <a:xfrm>
            <a:off x="457200" y="2658208"/>
            <a:ext cx="5791200" cy="457200"/>
          </a:xfrm>
        </p:spPr>
        <p:txBody>
          <a:bodyPr/>
          <a:lstStyle/>
          <a:p>
            <a:pPr marL="429768" indent="-429768">
              <a:buFont typeface="+mj-lt"/>
              <a:buAutoNum type="arabicPeriod" startAt="5"/>
            </a:pPr>
            <a:r>
              <a:rPr lang="en-US" altLang="en-US" dirty="0"/>
              <a:t>Check the solution(s), if required.</a:t>
            </a:r>
            <a:endParaRPr lang="en-US" dirty="0"/>
          </a:p>
        </p:txBody>
      </p:sp>
      <p:sp>
        <p:nvSpPr>
          <p:cNvPr id="4" name="Content Placeholder 3"/>
          <p:cNvSpPr>
            <a:spLocks noGrp="1"/>
          </p:cNvSpPr>
          <p:nvPr>
            <p:ph idx="14"/>
          </p:nvPr>
        </p:nvSpPr>
        <p:spPr>
          <a:xfrm>
            <a:off x="457200" y="3276600"/>
            <a:ext cx="3429000" cy="457200"/>
          </a:xfrm>
        </p:spPr>
        <p:txBody>
          <a:bodyPr/>
          <a:lstStyle/>
          <a:p>
            <a:pPr marL="429768" indent="-429768">
              <a:buFont typeface="+mj-lt"/>
              <a:buAutoNum type="arabicPeriod" startAt="6"/>
            </a:pPr>
            <a:r>
              <a:rPr lang="en-US" altLang="en-US" dirty="0"/>
              <a:t>Write the solution.</a:t>
            </a:r>
            <a:endParaRPr lang="en-US" dirty="0"/>
          </a:p>
        </p:txBody>
      </p:sp>
    </p:spTree>
    <p:extLst>
      <p:ext uri="{BB962C8B-B14F-4D97-AF65-F5344CB8AC3E}">
        <p14:creationId xmlns:p14="http://schemas.microsoft.com/office/powerpoint/2010/main" val="369829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Using The Elimination Method </a:t>
            </a:r>
            <a:r>
              <a:rPr lang="en-US" altLang="en-US" sz="2000" b="0" dirty="0"/>
              <a:t>(1 of 3)</a:t>
            </a:r>
            <a:endParaRPr lang="en-US" dirty="0"/>
          </a:p>
        </p:txBody>
      </p:sp>
      <p:sp>
        <p:nvSpPr>
          <p:cNvPr id="3" name="Content Placeholder 2"/>
          <p:cNvSpPr>
            <a:spLocks noGrp="1"/>
          </p:cNvSpPr>
          <p:nvPr>
            <p:ph idx="1"/>
          </p:nvPr>
        </p:nvSpPr>
        <p:spPr>
          <a:xfrm>
            <a:off x="457200" y="1600201"/>
            <a:ext cx="2743200" cy="380999"/>
          </a:xfrm>
        </p:spPr>
        <p:txBody>
          <a:bodyPr/>
          <a:lstStyle/>
          <a:p>
            <a:pPr marL="0" indent="0">
              <a:buNone/>
            </a:pPr>
            <a:r>
              <a:rPr lang="en-US" altLang="en-US" dirty="0"/>
              <a:t>Solve the system</a:t>
            </a:r>
          </a:p>
        </p:txBody>
      </p:sp>
      <p:graphicFrame>
        <p:nvGraphicFramePr>
          <p:cNvPr id="4" name="Object 3" descr="3 x + 2 y = 5, 5 x minus 4 y = 3"/>
          <p:cNvGraphicFramePr>
            <a:graphicFrameLocks noChangeAspect="1"/>
          </p:cNvGraphicFramePr>
          <p:nvPr>
            <p:extLst>
              <p:ext uri="{D42A27DB-BD31-4B8C-83A1-F6EECF244321}">
                <p14:modId xmlns:p14="http://schemas.microsoft.com/office/powerpoint/2010/main" val="2005505141"/>
              </p:ext>
            </p:extLst>
          </p:nvPr>
        </p:nvGraphicFramePr>
        <p:xfrm>
          <a:off x="3158910" y="2142282"/>
          <a:ext cx="1705311" cy="1000946"/>
        </p:xfrm>
        <a:graphic>
          <a:graphicData uri="http://schemas.openxmlformats.org/presentationml/2006/ole">
            <mc:AlternateContent xmlns:mc="http://schemas.openxmlformats.org/markup-compatibility/2006">
              <mc:Choice xmlns:v="urn:schemas-microsoft-com:vml" Requires="v">
                <p:oleObj spid="_x0000_s16686" name="Equation" r:id="rId3" imgW="1168200" imgH="685800" progId="Equation.DSMT4">
                  <p:embed/>
                </p:oleObj>
              </mc:Choice>
              <mc:Fallback>
                <p:oleObj name="Equation" r:id="rId3" imgW="1168200" imgH="685800" progId="Equation.DSMT4">
                  <p:embed/>
                  <p:pic>
                    <p:nvPicPr>
                      <p:cNvPr id="0" name=""/>
                      <p:cNvPicPr/>
                      <p:nvPr/>
                    </p:nvPicPr>
                    <p:blipFill>
                      <a:blip r:embed="rId4"/>
                      <a:stretch>
                        <a:fillRect/>
                      </a:stretch>
                    </p:blipFill>
                    <p:spPr>
                      <a:xfrm>
                        <a:off x="3158910" y="2142282"/>
                        <a:ext cx="1705311" cy="1000946"/>
                      </a:xfrm>
                      <a:prstGeom prst="rect">
                        <a:avLst/>
                      </a:prstGeom>
                    </p:spPr>
                  </p:pic>
                </p:oleObj>
              </mc:Fallback>
            </mc:AlternateContent>
          </a:graphicData>
        </a:graphic>
      </p:graphicFrame>
      <p:sp>
        <p:nvSpPr>
          <p:cNvPr id="5" name="Content Placeholder 4"/>
          <p:cNvSpPr>
            <a:spLocks noGrp="1"/>
          </p:cNvSpPr>
          <p:nvPr>
            <p:ph idx="13"/>
          </p:nvPr>
        </p:nvSpPr>
        <p:spPr>
          <a:xfrm>
            <a:off x="457200" y="3344006"/>
            <a:ext cx="6934200" cy="398589"/>
          </a:xfrm>
        </p:spPr>
        <p:txBody>
          <a:bodyPr/>
          <a:lstStyle/>
          <a:p>
            <a:pPr marL="0" indent="0">
              <a:buNone/>
            </a:pPr>
            <a:r>
              <a:rPr lang="en-US" altLang="en-US" dirty="0"/>
              <a:t>Multiply both sides of the first equation by 2.</a:t>
            </a:r>
          </a:p>
        </p:txBody>
      </p:sp>
      <p:graphicFrame>
        <p:nvGraphicFramePr>
          <p:cNvPr id="7" name="Object 6" descr="6 x + 4 y = 10, 5 x minus 4 y = 3"/>
          <p:cNvGraphicFramePr>
            <a:graphicFrameLocks noChangeAspect="1"/>
          </p:cNvGraphicFramePr>
          <p:nvPr>
            <p:extLst>
              <p:ext uri="{D42A27DB-BD31-4B8C-83A1-F6EECF244321}">
                <p14:modId xmlns:p14="http://schemas.microsoft.com/office/powerpoint/2010/main" val="3178578800"/>
              </p:ext>
            </p:extLst>
          </p:nvPr>
        </p:nvGraphicFramePr>
        <p:xfrm>
          <a:off x="3104381" y="4104906"/>
          <a:ext cx="1816051" cy="971851"/>
        </p:xfrm>
        <a:graphic>
          <a:graphicData uri="http://schemas.openxmlformats.org/presentationml/2006/ole">
            <mc:AlternateContent xmlns:mc="http://schemas.openxmlformats.org/markup-compatibility/2006">
              <mc:Choice xmlns:v="urn:schemas-microsoft-com:vml" Requires="v">
                <p:oleObj spid="_x0000_s16687" name="Equation" r:id="rId5" imgW="1282680" imgH="685800" progId="Equation.DSMT4">
                  <p:embed/>
                </p:oleObj>
              </mc:Choice>
              <mc:Fallback>
                <p:oleObj name="Equation" r:id="rId5" imgW="1282680" imgH="685800" progId="Equation.DSMT4">
                  <p:embed/>
                  <p:pic>
                    <p:nvPicPr>
                      <p:cNvPr id="4" name="Object 3"/>
                      <p:cNvPicPr/>
                      <p:nvPr/>
                    </p:nvPicPr>
                    <p:blipFill>
                      <a:blip r:embed="rId6"/>
                      <a:stretch>
                        <a:fillRect/>
                      </a:stretch>
                    </p:blipFill>
                    <p:spPr>
                      <a:xfrm>
                        <a:off x="3104381" y="4104906"/>
                        <a:ext cx="1816051" cy="971851"/>
                      </a:xfrm>
                      <a:prstGeom prst="rect">
                        <a:avLst/>
                      </a:prstGeom>
                    </p:spPr>
                  </p:pic>
                </p:oleObj>
              </mc:Fallback>
            </mc:AlternateContent>
          </a:graphicData>
        </a:graphic>
      </p:graphicFrame>
    </p:spTree>
    <p:extLst>
      <p:ext uri="{BB962C8B-B14F-4D97-AF65-F5344CB8AC3E}">
        <p14:creationId xmlns:p14="http://schemas.microsoft.com/office/powerpoint/2010/main" val="343590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Elimination Method </a:t>
            </a:r>
            <a:r>
              <a:rPr lang="en-US" altLang="en-US" sz="2000" b="0" dirty="0"/>
              <a:t>(4 of 5)</a:t>
            </a:r>
            <a:endParaRPr lang="en-US" dirty="0"/>
          </a:p>
        </p:txBody>
      </p:sp>
      <p:sp>
        <p:nvSpPr>
          <p:cNvPr id="8" name="Content Placeholder 7"/>
          <p:cNvSpPr>
            <a:spLocks noGrp="1"/>
          </p:cNvSpPr>
          <p:nvPr>
            <p:ph idx="1"/>
          </p:nvPr>
        </p:nvSpPr>
        <p:spPr>
          <a:xfrm>
            <a:off x="457200" y="1600201"/>
            <a:ext cx="5715000" cy="457200"/>
          </a:xfrm>
        </p:spPr>
        <p:txBody>
          <a:bodyPr/>
          <a:lstStyle/>
          <a:p>
            <a:pPr marL="0" indent="0">
              <a:buNone/>
            </a:pPr>
            <a:r>
              <a:rPr lang="en-US" altLang="en-US" dirty="0"/>
              <a:t>Add the equations, then solve for </a:t>
            </a:r>
            <a:r>
              <a:rPr lang="en-US" altLang="en-US" i="1" dirty="0"/>
              <a:t>x</a:t>
            </a:r>
            <a:r>
              <a:rPr lang="en-US" altLang="en-US" dirty="0"/>
              <a:t>.</a:t>
            </a:r>
          </a:p>
        </p:txBody>
      </p:sp>
      <p:graphicFrame>
        <p:nvGraphicFramePr>
          <p:cNvPr id="9" name="Object 8" descr="6 x + 4 y = 10 and 5 x minus 4 y = 3. Yields the output 11 x = 13. x = 13 elevenths"/>
          <p:cNvGraphicFramePr>
            <a:graphicFrameLocks noChangeAspect="1"/>
          </p:cNvGraphicFramePr>
          <p:nvPr>
            <p:extLst>
              <p:ext uri="{D42A27DB-BD31-4B8C-83A1-F6EECF244321}">
                <p14:modId xmlns:p14="http://schemas.microsoft.com/office/powerpoint/2010/main" val="3624466022"/>
              </p:ext>
            </p:extLst>
          </p:nvPr>
        </p:nvGraphicFramePr>
        <p:xfrm>
          <a:off x="3102919" y="2382793"/>
          <a:ext cx="1791558" cy="2518822"/>
        </p:xfrm>
        <a:graphic>
          <a:graphicData uri="http://schemas.openxmlformats.org/presentationml/2006/ole">
            <mc:AlternateContent xmlns:mc="http://schemas.openxmlformats.org/markup-compatibility/2006">
              <mc:Choice xmlns:v="urn:schemas-microsoft-com:vml" Requires="v">
                <p:oleObj spid="_x0000_s17558" name="Equation" r:id="rId3" imgW="1282680" imgH="1803240" progId="Equation.DSMT4">
                  <p:embed/>
                </p:oleObj>
              </mc:Choice>
              <mc:Fallback>
                <p:oleObj name="Equation" r:id="rId3" imgW="1282680" imgH="1803240" progId="Equation.DSMT4">
                  <p:embed/>
                  <p:pic>
                    <p:nvPicPr>
                      <p:cNvPr id="0" name=""/>
                      <p:cNvPicPr/>
                      <p:nvPr/>
                    </p:nvPicPr>
                    <p:blipFill>
                      <a:blip r:embed="rId4"/>
                      <a:stretch>
                        <a:fillRect/>
                      </a:stretch>
                    </p:blipFill>
                    <p:spPr>
                      <a:xfrm>
                        <a:off x="3102919" y="2382793"/>
                        <a:ext cx="1791558" cy="2518822"/>
                      </a:xfrm>
                      <a:prstGeom prst="rect">
                        <a:avLst/>
                      </a:prstGeom>
                    </p:spPr>
                  </p:pic>
                </p:oleObj>
              </mc:Fallback>
            </mc:AlternateContent>
          </a:graphicData>
        </a:graphic>
      </p:graphicFrame>
    </p:spTree>
    <p:extLst>
      <p:ext uri="{BB962C8B-B14F-4D97-AF65-F5344CB8AC3E}">
        <p14:creationId xmlns:p14="http://schemas.microsoft.com/office/powerpoint/2010/main" val="300774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Elimination Method </a:t>
            </a:r>
            <a:r>
              <a:rPr lang="en-US" altLang="en-US" sz="2000" b="0" dirty="0"/>
              <a:t>(5 of 5)</a:t>
            </a:r>
            <a:endParaRPr lang="en-US" dirty="0"/>
          </a:p>
        </p:txBody>
      </p:sp>
      <p:sp>
        <p:nvSpPr>
          <p:cNvPr id="5" name="Content Placeholder 4"/>
          <p:cNvSpPr>
            <a:spLocks noGrp="1"/>
          </p:cNvSpPr>
          <p:nvPr>
            <p:ph idx="1"/>
          </p:nvPr>
        </p:nvSpPr>
        <p:spPr>
          <a:xfrm>
            <a:off x="457200" y="1600201"/>
            <a:ext cx="2057400" cy="436666"/>
          </a:xfrm>
        </p:spPr>
        <p:txBody>
          <a:bodyPr/>
          <a:lstStyle/>
          <a:p>
            <a:pPr marL="0" indent="0">
              <a:buNone/>
            </a:pPr>
            <a:r>
              <a:rPr lang="en-US" altLang="en-US" sz="2400" dirty="0"/>
              <a:t>Now substitute</a:t>
            </a:r>
            <a:endParaRPr lang="en-US" sz="2400" dirty="0"/>
          </a:p>
        </p:txBody>
      </p:sp>
      <p:graphicFrame>
        <p:nvGraphicFramePr>
          <p:cNvPr id="2" name="Object 1" descr="13 elevenths"/>
          <p:cNvGraphicFramePr>
            <a:graphicFrameLocks noChangeAspect="1"/>
          </p:cNvGraphicFramePr>
          <p:nvPr>
            <p:extLst>
              <p:ext uri="{D42A27DB-BD31-4B8C-83A1-F6EECF244321}">
                <p14:modId xmlns:p14="http://schemas.microsoft.com/office/powerpoint/2010/main" val="429687373"/>
              </p:ext>
            </p:extLst>
          </p:nvPr>
        </p:nvGraphicFramePr>
        <p:xfrm>
          <a:off x="2575730" y="1443245"/>
          <a:ext cx="378159" cy="732670"/>
        </p:xfrm>
        <a:graphic>
          <a:graphicData uri="http://schemas.openxmlformats.org/presentationml/2006/ole">
            <mc:AlternateContent xmlns:mc="http://schemas.openxmlformats.org/markup-compatibility/2006">
              <mc:Choice xmlns:v="urn:schemas-microsoft-com:vml" Requires="v">
                <p:oleObj spid="_x0000_s19298" name="Equation" r:id="rId3" imgW="203040" imgH="393480" progId="Equation.DSMT4">
                  <p:embed/>
                </p:oleObj>
              </mc:Choice>
              <mc:Fallback>
                <p:oleObj name="Equation" r:id="rId3" imgW="203040" imgH="393480" progId="Equation.DSMT4">
                  <p:embed/>
                  <p:pic>
                    <p:nvPicPr>
                      <p:cNvPr id="0" name=""/>
                      <p:cNvPicPr/>
                      <p:nvPr/>
                    </p:nvPicPr>
                    <p:blipFill>
                      <a:blip r:embed="rId4"/>
                      <a:stretch>
                        <a:fillRect/>
                      </a:stretch>
                    </p:blipFill>
                    <p:spPr>
                      <a:xfrm>
                        <a:off x="2575730" y="1443245"/>
                        <a:ext cx="378159" cy="732670"/>
                      </a:xfrm>
                      <a:prstGeom prst="rect">
                        <a:avLst/>
                      </a:prstGeom>
                    </p:spPr>
                  </p:pic>
                </p:oleObj>
              </mc:Fallback>
            </mc:AlternateContent>
          </a:graphicData>
        </a:graphic>
      </p:graphicFrame>
      <p:sp>
        <p:nvSpPr>
          <p:cNvPr id="6" name="Content Placeholder 5"/>
          <p:cNvSpPr>
            <a:spLocks noGrp="1"/>
          </p:cNvSpPr>
          <p:nvPr>
            <p:ph idx="13"/>
          </p:nvPr>
        </p:nvSpPr>
        <p:spPr>
          <a:xfrm>
            <a:off x="3044671" y="1588981"/>
            <a:ext cx="3890682" cy="355124"/>
          </a:xfrm>
        </p:spPr>
        <p:txBody>
          <a:bodyPr/>
          <a:lstStyle/>
          <a:p>
            <a:pPr marL="0" indent="0">
              <a:buNone/>
            </a:pPr>
            <a:r>
              <a:rPr lang="en-US" altLang="en-US" sz="2400" dirty="0"/>
              <a:t>for </a:t>
            </a:r>
            <a:r>
              <a:rPr lang="en-US" altLang="en-US" sz="2400" i="1" dirty="0"/>
              <a:t>x</a:t>
            </a:r>
            <a:r>
              <a:rPr lang="en-US" altLang="en-US" sz="2400" dirty="0"/>
              <a:t> in either of the original</a:t>
            </a:r>
            <a:endParaRPr lang="en-US" sz="2400" dirty="0"/>
          </a:p>
        </p:txBody>
      </p:sp>
      <p:sp>
        <p:nvSpPr>
          <p:cNvPr id="7" name="Content Placeholder 6"/>
          <p:cNvSpPr>
            <a:spLocks noGrp="1"/>
          </p:cNvSpPr>
          <p:nvPr>
            <p:ph idx="14"/>
          </p:nvPr>
        </p:nvSpPr>
        <p:spPr>
          <a:xfrm>
            <a:off x="467372" y="2206519"/>
            <a:ext cx="4293907" cy="308081"/>
          </a:xfrm>
        </p:spPr>
        <p:txBody>
          <a:bodyPr/>
          <a:lstStyle/>
          <a:p>
            <a:pPr marL="0" indent="0">
              <a:buNone/>
            </a:pPr>
            <a:r>
              <a:rPr lang="en-US" altLang="en-US" sz="2400" dirty="0"/>
              <a:t>equations, then solve for </a:t>
            </a:r>
            <a:r>
              <a:rPr lang="en-US" altLang="en-US" sz="2400" i="1" dirty="0"/>
              <a:t>y.</a:t>
            </a:r>
            <a:endParaRPr lang="en-US" sz="2400" dirty="0"/>
          </a:p>
        </p:txBody>
      </p:sp>
      <p:graphicFrame>
        <p:nvGraphicFramePr>
          <p:cNvPr id="8" name="Object 7" descr="3 left parenthesis 13 elevenths right parenthesis + 2 y = 5"/>
          <p:cNvGraphicFramePr>
            <a:graphicFrameLocks noChangeAspect="1"/>
          </p:cNvGraphicFramePr>
          <p:nvPr>
            <p:extLst>
              <p:ext uri="{D42A27DB-BD31-4B8C-83A1-F6EECF244321}">
                <p14:modId xmlns:p14="http://schemas.microsoft.com/office/powerpoint/2010/main" val="1120681301"/>
              </p:ext>
            </p:extLst>
          </p:nvPr>
        </p:nvGraphicFramePr>
        <p:xfrm>
          <a:off x="3157506" y="2576444"/>
          <a:ext cx="1843283" cy="825476"/>
        </p:xfrm>
        <a:graphic>
          <a:graphicData uri="http://schemas.openxmlformats.org/presentationml/2006/ole">
            <mc:AlternateContent xmlns:mc="http://schemas.openxmlformats.org/markup-compatibility/2006">
              <mc:Choice xmlns:v="urn:schemas-microsoft-com:vml" Requires="v">
                <p:oleObj spid="_x0000_s19299" name="Equation" r:id="rId5" imgW="965160" imgH="431640" progId="Equation.DSMT4">
                  <p:embed/>
                </p:oleObj>
              </mc:Choice>
              <mc:Fallback>
                <p:oleObj name="Equation" r:id="rId5" imgW="965160" imgH="431640" progId="Equation.DSMT4">
                  <p:embed/>
                  <p:pic>
                    <p:nvPicPr>
                      <p:cNvPr id="2" name="Object 1"/>
                      <p:cNvPicPr/>
                      <p:nvPr/>
                    </p:nvPicPr>
                    <p:blipFill>
                      <a:blip r:embed="rId6"/>
                      <a:stretch>
                        <a:fillRect/>
                      </a:stretch>
                    </p:blipFill>
                    <p:spPr>
                      <a:xfrm>
                        <a:off x="3157506" y="2576444"/>
                        <a:ext cx="1843283" cy="825476"/>
                      </a:xfrm>
                      <a:prstGeom prst="rect">
                        <a:avLst/>
                      </a:prstGeom>
                    </p:spPr>
                  </p:pic>
                </p:oleObj>
              </mc:Fallback>
            </mc:AlternateContent>
          </a:graphicData>
        </a:graphic>
      </p:graphicFrame>
      <p:graphicFrame>
        <p:nvGraphicFramePr>
          <p:cNvPr id="9" name="Object 8" descr="39 elevenths + 2 y = 5"/>
          <p:cNvGraphicFramePr>
            <a:graphicFrameLocks noChangeAspect="1"/>
          </p:cNvGraphicFramePr>
          <p:nvPr>
            <p:extLst>
              <p:ext uri="{D42A27DB-BD31-4B8C-83A1-F6EECF244321}">
                <p14:modId xmlns:p14="http://schemas.microsoft.com/office/powerpoint/2010/main" val="1579272092"/>
              </p:ext>
            </p:extLst>
          </p:nvPr>
        </p:nvGraphicFramePr>
        <p:xfrm>
          <a:off x="3580208" y="3431973"/>
          <a:ext cx="1405864" cy="752291"/>
        </p:xfrm>
        <a:graphic>
          <a:graphicData uri="http://schemas.openxmlformats.org/presentationml/2006/ole">
            <mc:AlternateContent xmlns:mc="http://schemas.openxmlformats.org/markup-compatibility/2006">
              <mc:Choice xmlns:v="urn:schemas-microsoft-com:vml" Requires="v">
                <p:oleObj spid="_x0000_s19300" name="Equation" r:id="rId7" imgW="736560" imgH="393480" progId="Equation.DSMT4">
                  <p:embed/>
                </p:oleObj>
              </mc:Choice>
              <mc:Fallback>
                <p:oleObj name="Equation" r:id="rId7" imgW="736560" imgH="393480" progId="Equation.DSMT4">
                  <p:embed/>
                  <p:pic>
                    <p:nvPicPr>
                      <p:cNvPr id="8" name="Object 7"/>
                      <p:cNvPicPr/>
                      <p:nvPr/>
                    </p:nvPicPr>
                    <p:blipFill>
                      <a:blip r:embed="rId8"/>
                      <a:stretch>
                        <a:fillRect/>
                      </a:stretch>
                    </p:blipFill>
                    <p:spPr>
                      <a:xfrm>
                        <a:off x="3580208" y="3431973"/>
                        <a:ext cx="1405864" cy="752291"/>
                      </a:xfrm>
                      <a:prstGeom prst="rect">
                        <a:avLst/>
                      </a:prstGeom>
                    </p:spPr>
                  </p:pic>
                </p:oleObj>
              </mc:Fallback>
            </mc:AlternateContent>
          </a:graphicData>
        </a:graphic>
      </p:graphicFrame>
      <p:graphicFrame>
        <p:nvGraphicFramePr>
          <p:cNvPr id="10" name="Object 9" descr="2 y = 16 elevenths"/>
          <p:cNvGraphicFramePr>
            <a:graphicFrameLocks noChangeAspect="1"/>
          </p:cNvGraphicFramePr>
          <p:nvPr>
            <p:extLst>
              <p:ext uri="{D42A27DB-BD31-4B8C-83A1-F6EECF244321}">
                <p14:modId xmlns:p14="http://schemas.microsoft.com/office/powerpoint/2010/main" val="86969309"/>
              </p:ext>
            </p:extLst>
          </p:nvPr>
        </p:nvGraphicFramePr>
        <p:xfrm>
          <a:off x="4171727" y="4214831"/>
          <a:ext cx="993976" cy="752291"/>
        </p:xfrm>
        <a:graphic>
          <a:graphicData uri="http://schemas.openxmlformats.org/presentationml/2006/ole">
            <mc:AlternateContent xmlns:mc="http://schemas.openxmlformats.org/markup-compatibility/2006">
              <mc:Choice xmlns:v="urn:schemas-microsoft-com:vml" Requires="v">
                <p:oleObj spid="_x0000_s19301" name="Equation" r:id="rId9" imgW="520560" imgH="393480" progId="Equation.DSMT4">
                  <p:embed/>
                </p:oleObj>
              </mc:Choice>
              <mc:Fallback>
                <p:oleObj name="Equation" r:id="rId9" imgW="520560" imgH="393480" progId="Equation.DSMT4">
                  <p:embed/>
                  <p:pic>
                    <p:nvPicPr>
                      <p:cNvPr id="9" name="Object 8"/>
                      <p:cNvPicPr/>
                      <p:nvPr/>
                    </p:nvPicPr>
                    <p:blipFill>
                      <a:blip r:embed="rId10"/>
                      <a:stretch>
                        <a:fillRect/>
                      </a:stretch>
                    </p:blipFill>
                    <p:spPr>
                      <a:xfrm>
                        <a:off x="4171727" y="4214831"/>
                        <a:ext cx="993976" cy="752291"/>
                      </a:xfrm>
                      <a:prstGeom prst="rect">
                        <a:avLst/>
                      </a:prstGeom>
                    </p:spPr>
                  </p:pic>
                </p:oleObj>
              </mc:Fallback>
            </mc:AlternateContent>
          </a:graphicData>
        </a:graphic>
      </p:graphicFrame>
      <p:graphicFrame>
        <p:nvGraphicFramePr>
          <p:cNvPr id="11" name="Object 10" descr="y = 8 elevenths"/>
          <p:cNvGraphicFramePr>
            <a:graphicFrameLocks noChangeAspect="1"/>
          </p:cNvGraphicFramePr>
          <p:nvPr>
            <p:extLst>
              <p:ext uri="{D42A27DB-BD31-4B8C-83A1-F6EECF244321}">
                <p14:modId xmlns:p14="http://schemas.microsoft.com/office/powerpoint/2010/main" val="2613333229"/>
              </p:ext>
            </p:extLst>
          </p:nvPr>
        </p:nvGraphicFramePr>
        <p:xfrm>
          <a:off x="4320703" y="4997689"/>
          <a:ext cx="825476" cy="752291"/>
        </p:xfrm>
        <a:graphic>
          <a:graphicData uri="http://schemas.openxmlformats.org/presentationml/2006/ole">
            <mc:AlternateContent xmlns:mc="http://schemas.openxmlformats.org/markup-compatibility/2006">
              <mc:Choice xmlns:v="urn:schemas-microsoft-com:vml" Requires="v">
                <p:oleObj spid="_x0000_s19302" name="Equation" r:id="rId11" imgW="431640" imgH="393480" progId="Equation.DSMT4">
                  <p:embed/>
                </p:oleObj>
              </mc:Choice>
              <mc:Fallback>
                <p:oleObj name="Equation" r:id="rId11" imgW="431640" imgH="393480" progId="Equation.DSMT4">
                  <p:embed/>
                  <p:pic>
                    <p:nvPicPr>
                      <p:cNvPr id="10" name="Object 9"/>
                      <p:cNvPicPr/>
                      <p:nvPr/>
                    </p:nvPicPr>
                    <p:blipFill>
                      <a:blip r:embed="rId12"/>
                      <a:stretch>
                        <a:fillRect/>
                      </a:stretch>
                    </p:blipFill>
                    <p:spPr>
                      <a:xfrm>
                        <a:off x="4320703" y="4997689"/>
                        <a:ext cx="825476" cy="752291"/>
                      </a:xfrm>
                      <a:prstGeom prst="rect">
                        <a:avLst/>
                      </a:prstGeom>
                    </p:spPr>
                  </p:pic>
                </p:oleObj>
              </mc:Fallback>
            </mc:AlternateContent>
          </a:graphicData>
        </a:graphic>
      </p:graphicFrame>
      <p:sp>
        <p:nvSpPr>
          <p:cNvPr id="3" name="Content Placeholder 2"/>
          <p:cNvSpPr>
            <a:spLocks noGrp="1"/>
          </p:cNvSpPr>
          <p:nvPr>
            <p:ph idx="15"/>
          </p:nvPr>
        </p:nvSpPr>
        <p:spPr>
          <a:xfrm>
            <a:off x="457200" y="5867400"/>
            <a:ext cx="3863503" cy="304800"/>
          </a:xfrm>
        </p:spPr>
        <p:txBody>
          <a:bodyPr/>
          <a:lstStyle/>
          <a:p>
            <a:pPr marL="0" indent="0">
              <a:buNone/>
            </a:pPr>
            <a:r>
              <a:rPr lang="en-US" sz="2400" dirty="0"/>
              <a:t>The solution of the system is</a:t>
            </a:r>
          </a:p>
        </p:txBody>
      </p:sp>
      <p:graphicFrame>
        <p:nvGraphicFramePr>
          <p:cNvPr id="12" name="Object 11" descr="Left parenthesis 13 elevenths, 8 elevenths right parenthesis."/>
          <p:cNvGraphicFramePr>
            <a:graphicFrameLocks noChangeAspect="1"/>
          </p:cNvGraphicFramePr>
          <p:nvPr>
            <p:extLst>
              <p:ext uri="{D42A27DB-BD31-4B8C-83A1-F6EECF244321}">
                <p14:modId xmlns:p14="http://schemas.microsoft.com/office/powerpoint/2010/main" val="350963461"/>
              </p:ext>
            </p:extLst>
          </p:nvPr>
        </p:nvGraphicFramePr>
        <p:xfrm>
          <a:off x="4400550" y="5719319"/>
          <a:ext cx="1085850" cy="768350"/>
        </p:xfrm>
        <a:graphic>
          <a:graphicData uri="http://schemas.openxmlformats.org/presentationml/2006/ole">
            <mc:AlternateContent xmlns:mc="http://schemas.openxmlformats.org/markup-compatibility/2006">
              <mc:Choice xmlns:v="urn:schemas-microsoft-com:vml" Requires="v">
                <p:oleObj spid="_x0000_s19303" name="Equation" r:id="rId13" imgW="609480" imgH="431640" progId="Equation.DSMT4">
                  <p:embed/>
                </p:oleObj>
              </mc:Choice>
              <mc:Fallback>
                <p:oleObj name="Equation" r:id="rId13" imgW="609480" imgH="431640" progId="Equation.DSMT4">
                  <p:embed/>
                  <p:pic>
                    <p:nvPicPr>
                      <p:cNvPr id="11" name="Object 10"/>
                      <p:cNvPicPr/>
                      <p:nvPr/>
                    </p:nvPicPr>
                    <p:blipFill>
                      <a:blip r:embed="rId14"/>
                      <a:stretch>
                        <a:fillRect/>
                      </a:stretch>
                    </p:blipFill>
                    <p:spPr>
                      <a:xfrm>
                        <a:off x="4400550" y="5719319"/>
                        <a:ext cx="1085850" cy="768350"/>
                      </a:xfrm>
                      <a:prstGeom prst="rect">
                        <a:avLst/>
                      </a:prstGeom>
                    </p:spPr>
                  </p:pic>
                </p:oleObj>
              </mc:Fallback>
            </mc:AlternateContent>
          </a:graphicData>
        </a:graphic>
      </p:graphicFrame>
    </p:spTree>
    <p:extLst>
      <p:ext uri="{BB962C8B-B14F-4D97-AF65-F5344CB8AC3E}">
        <p14:creationId xmlns:p14="http://schemas.microsoft.com/office/powerpoint/2010/main" val="104347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Solutions to Systems of Linear Equations</a:t>
            </a:r>
            <a:endParaRPr lang="en-US" dirty="0"/>
          </a:p>
        </p:txBody>
      </p:sp>
      <p:sp>
        <p:nvSpPr>
          <p:cNvPr id="7" name="Content Placeholder 6"/>
          <p:cNvSpPr>
            <a:spLocks noGrp="1"/>
          </p:cNvSpPr>
          <p:nvPr>
            <p:ph idx="1"/>
          </p:nvPr>
        </p:nvSpPr>
        <p:spPr/>
        <p:txBody>
          <a:bodyPr/>
          <a:lstStyle/>
          <a:p>
            <a:pPr marL="0" indent="0">
              <a:buNone/>
            </a:pPr>
            <a:r>
              <a:rPr lang="en-US" altLang="en-US" dirty="0"/>
              <a:t>Geometrically, a system of two linear equations can be characterized as follows:</a:t>
            </a:r>
          </a:p>
        </p:txBody>
      </p:sp>
      <p:sp>
        <p:nvSpPr>
          <p:cNvPr id="8" name="Content Placeholder 7"/>
          <p:cNvSpPr>
            <a:spLocks noGrp="1"/>
          </p:cNvSpPr>
          <p:nvPr>
            <p:ph idx="13"/>
          </p:nvPr>
        </p:nvSpPr>
        <p:spPr>
          <a:xfrm>
            <a:off x="457200" y="2663465"/>
            <a:ext cx="8229600" cy="1201949"/>
          </a:xfrm>
        </p:spPr>
        <p:txBody>
          <a:bodyPr/>
          <a:lstStyle/>
          <a:p>
            <a:pPr marL="429768" indent="-429768">
              <a:buClr>
                <a:schemeClr val="bg2"/>
              </a:buClr>
              <a:buFont typeface="+mj-lt"/>
              <a:buAutoNum type="arabicPeriod"/>
            </a:pPr>
            <a:r>
              <a:rPr lang="en-US" altLang="en-US" dirty="0"/>
              <a:t>The system has a unique solution if, and only if, the graphs of the equations intersect in a single point.</a:t>
            </a:r>
          </a:p>
        </p:txBody>
      </p:sp>
      <p:sp>
        <p:nvSpPr>
          <p:cNvPr id="10" name="Content Placeholder 9"/>
          <p:cNvSpPr>
            <a:spLocks noGrp="1"/>
          </p:cNvSpPr>
          <p:nvPr>
            <p:ph idx="15"/>
          </p:nvPr>
        </p:nvSpPr>
        <p:spPr>
          <a:xfrm>
            <a:off x="457200" y="4052450"/>
            <a:ext cx="8229600" cy="838200"/>
          </a:xfrm>
        </p:spPr>
        <p:txBody>
          <a:bodyPr/>
          <a:lstStyle/>
          <a:p>
            <a:pPr marL="429768" indent="-429768">
              <a:buFont typeface="+mj-lt"/>
              <a:buAutoNum type="arabicPeriod" startAt="2"/>
            </a:pPr>
            <a:r>
              <a:rPr lang="en-US" altLang="en-US" dirty="0"/>
              <a:t>The system has no solution if, and only if, the equations represent parallel lines.</a:t>
            </a:r>
          </a:p>
        </p:txBody>
      </p:sp>
      <p:sp>
        <p:nvSpPr>
          <p:cNvPr id="9" name="Content Placeholder 8"/>
          <p:cNvSpPr>
            <a:spLocks noGrp="1"/>
          </p:cNvSpPr>
          <p:nvPr>
            <p:ph idx="14"/>
          </p:nvPr>
        </p:nvSpPr>
        <p:spPr>
          <a:xfrm>
            <a:off x="457200" y="5043050"/>
            <a:ext cx="8229600" cy="838200"/>
          </a:xfrm>
        </p:spPr>
        <p:txBody>
          <a:bodyPr/>
          <a:lstStyle/>
          <a:p>
            <a:pPr marL="429768" indent="-429768">
              <a:buFont typeface="+mj-lt"/>
              <a:buAutoNum type="arabicPeriod" startAt="3"/>
            </a:pPr>
            <a:r>
              <a:rPr lang="en-US" altLang="en-US" dirty="0"/>
              <a:t>The system has infinitely many solutions if, and only if, the equations represent the same line.</a:t>
            </a:r>
            <a:endParaRPr lang="en-US" dirty="0"/>
          </a:p>
        </p:txBody>
      </p:sp>
    </p:spTree>
    <p:extLst>
      <p:ext uri="{BB962C8B-B14F-4D97-AF65-F5344CB8AC3E}">
        <p14:creationId xmlns:p14="http://schemas.microsoft.com/office/powerpoint/2010/main" val="385921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P spid="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24 </a:t>
            </a:r>
            <a:r>
              <a:rPr lang="en-US" altLang="en-US" sz="2000" b="0" dirty="0">
                <a:solidFill>
                  <a:schemeClr val="bg2"/>
                </a:solidFill>
              </a:rPr>
              <a:t>(1 of 3)</a:t>
            </a:r>
            <a:endParaRPr lang="en-US" sz="2000" b="0" dirty="0">
              <a:solidFill>
                <a:schemeClr val="bg2"/>
              </a:solidFill>
            </a:endParaRPr>
          </a:p>
        </p:txBody>
      </p:sp>
      <p:sp>
        <p:nvSpPr>
          <p:cNvPr id="5" name="Content Placeholder 4"/>
          <p:cNvSpPr>
            <a:spLocks noGrp="1"/>
          </p:cNvSpPr>
          <p:nvPr>
            <p:ph idx="1"/>
          </p:nvPr>
        </p:nvSpPr>
        <p:spPr>
          <a:xfrm>
            <a:off x="457200" y="1600201"/>
            <a:ext cx="8229600" cy="794843"/>
          </a:xfrm>
        </p:spPr>
        <p:txBody>
          <a:bodyPr/>
          <a:lstStyle/>
          <a:p>
            <a:pPr marL="0" indent="0">
              <a:buNone/>
            </a:pPr>
            <a:r>
              <a:rPr lang="en-US" altLang="en-US" sz="2600" dirty="0"/>
              <a:t>Identify the system as having a unique solution, no solution, or infinitely many solutions.</a:t>
            </a:r>
          </a:p>
        </p:txBody>
      </p:sp>
      <p:sp>
        <p:nvSpPr>
          <p:cNvPr id="6" name="Content Placeholder 5"/>
          <p:cNvSpPr>
            <a:spLocks noGrp="1"/>
          </p:cNvSpPr>
          <p:nvPr>
            <p:ph idx="13"/>
          </p:nvPr>
        </p:nvSpPr>
        <p:spPr>
          <a:xfrm>
            <a:off x="457200" y="2617355"/>
            <a:ext cx="418462" cy="495465"/>
          </a:xfrm>
        </p:spPr>
        <p:txBody>
          <a:bodyPr/>
          <a:lstStyle/>
          <a:p>
            <a:pPr marL="0" indent="0">
              <a:buNone/>
            </a:pPr>
            <a:r>
              <a:rPr lang="en-US" sz="2600" dirty="0"/>
              <a:t>a.</a:t>
            </a:r>
          </a:p>
        </p:txBody>
      </p:sp>
      <p:graphicFrame>
        <p:nvGraphicFramePr>
          <p:cNvPr id="9" name="Object 8" descr="2 x minus 3 y = 5, 1 half x minus y = 1"/>
          <p:cNvGraphicFramePr>
            <a:graphicFrameLocks noChangeAspect="1"/>
          </p:cNvGraphicFramePr>
          <p:nvPr>
            <p:extLst>
              <p:ext uri="{D42A27DB-BD31-4B8C-83A1-F6EECF244321}">
                <p14:modId xmlns:p14="http://schemas.microsoft.com/office/powerpoint/2010/main" val="2188325918"/>
              </p:ext>
            </p:extLst>
          </p:nvPr>
        </p:nvGraphicFramePr>
        <p:xfrm>
          <a:off x="865790" y="2628023"/>
          <a:ext cx="1545468" cy="1324691"/>
        </p:xfrm>
        <a:graphic>
          <a:graphicData uri="http://schemas.openxmlformats.org/presentationml/2006/ole">
            <mc:AlternateContent xmlns:mc="http://schemas.openxmlformats.org/markup-compatibility/2006">
              <mc:Choice xmlns:v="urn:schemas-microsoft-com:vml" Requires="v">
                <p:oleObj spid="_x0000_s19881" name="Equation" r:id="rId3" imgW="711000" imgH="609480" progId="Equation.DSMT4">
                  <p:embed/>
                </p:oleObj>
              </mc:Choice>
              <mc:Fallback>
                <p:oleObj name="Equation" r:id="rId3" imgW="711000" imgH="609480" progId="Equation.DSMT4">
                  <p:embed/>
                  <p:pic>
                    <p:nvPicPr>
                      <p:cNvPr id="0" name=""/>
                      <p:cNvPicPr/>
                      <p:nvPr/>
                    </p:nvPicPr>
                    <p:blipFill>
                      <a:blip r:embed="rId4"/>
                      <a:stretch>
                        <a:fillRect/>
                      </a:stretch>
                    </p:blipFill>
                    <p:spPr>
                      <a:xfrm>
                        <a:off x="865790" y="2628023"/>
                        <a:ext cx="1545468" cy="1324691"/>
                      </a:xfrm>
                      <a:prstGeom prst="rect">
                        <a:avLst/>
                      </a:prstGeom>
                    </p:spPr>
                  </p:pic>
                </p:oleObj>
              </mc:Fallback>
            </mc:AlternateContent>
          </a:graphicData>
        </a:graphic>
      </p:graphicFrame>
      <p:sp>
        <p:nvSpPr>
          <p:cNvPr id="7" name="Content Placeholder 6"/>
          <p:cNvSpPr>
            <a:spLocks noGrp="1"/>
          </p:cNvSpPr>
          <p:nvPr>
            <p:ph idx="14"/>
          </p:nvPr>
        </p:nvSpPr>
        <p:spPr>
          <a:xfrm>
            <a:off x="4267200" y="2653754"/>
            <a:ext cx="3663189" cy="711871"/>
          </a:xfrm>
        </p:spPr>
        <p:txBody>
          <a:bodyPr/>
          <a:lstStyle/>
          <a:p>
            <a:pPr marL="0" indent="0">
              <a:buNone/>
            </a:pPr>
            <a:r>
              <a:rPr lang="en-US" altLang="en-US" sz="2600" dirty="0"/>
              <a:t>Write each equation in slope-intercept form:</a:t>
            </a:r>
            <a:endParaRPr lang="en-US" sz="2600" dirty="0"/>
          </a:p>
        </p:txBody>
      </p:sp>
      <p:graphicFrame>
        <p:nvGraphicFramePr>
          <p:cNvPr id="10" name="Object 9" descr="2 x minus 3 y = 5 implies y = 2 thirds x minus 5 thirds"/>
          <p:cNvGraphicFramePr>
            <a:graphicFrameLocks noChangeAspect="1"/>
          </p:cNvGraphicFramePr>
          <p:nvPr>
            <p:extLst>
              <p:ext uri="{D42A27DB-BD31-4B8C-83A1-F6EECF244321}">
                <p14:modId xmlns:p14="http://schemas.microsoft.com/office/powerpoint/2010/main" val="4236835104"/>
              </p:ext>
            </p:extLst>
          </p:nvPr>
        </p:nvGraphicFramePr>
        <p:xfrm>
          <a:off x="4231953" y="3446582"/>
          <a:ext cx="3192271" cy="784651"/>
        </p:xfrm>
        <a:graphic>
          <a:graphicData uri="http://schemas.openxmlformats.org/presentationml/2006/ole">
            <mc:AlternateContent xmlns:mc="http://schemas.openxmlformats.org/markup-compatibility/2006">
              <mc:Choice xmlns:v="urn:schemas-microsoft-com:vml" Requires="v">
                <p:oleObj spid="_x0000_s19882" name="Equation" r:id="rId5" imgW="1600200" imgH="393480" progId="Equation.DSMT4">
                  <p:embed/>
                </p:oleObj>
              </mc:Choice>
              <mc:Fallback>
                <p:oleObj name="Equation" r:id="rId5" imgW="1600200" imgH="393480" progId="Equation.DSMT4">
                  <p:embed/>
                  <p:pic>
                    <p:nvPicPr>
                      <p:cNvPr id="9" name="Object 8"/>
                      <p:cNvPicPr/>
                      <p:nvPr/>
                    </p:nvPicPr>
                    <p:blipFill>
                      <a:blip r:embed="rId6"/>
                      <a:stretch>
                        <a:fillRect/>
                      </a:stretch>
                    </p:blipFill>
                    <p:spPr>
                      <a:xfrm>
                        <a:off x="4231953" y="3446582"/>
                        <a:ext cx="3192271" cy="784651"/>
                      </a:xfrm>
                      <a:prstGeom prst="rect">
                        <a:avLst/>
                      </a:prstGeom>
                    </p:spPr>
                  </p:pic>
                </p:oleObj>
              </mc:Fallback>
            </mc:AlternateContent>
          </a:graphicData>
        </a:graphic>
      </p:graphicFrame>
      <p:graphicFrame>
        <p:nvGraphicFramePr>
          <p:cNvPr id="11" name="Object 10" descr="1 half x minus y = 1 implies y = 1 half x minus 1"/>
          <p:cNvGraphicFramePr>
            <a:graphicFrameLocks noChangeAspect="1"/>
          </p:cNvGraphicFramePr>
          <p:nvPr>
            <p:extLst>
              <p:ext uri="{D42A27DB-BD31-4B8C-83A1-F6EECF244321}">
                <p14:modId xmlns:p14="http://schemas.microsoft.com/office/powerpoint/2010/main" val="782909889"/>
              </p:ext>
            </p:extLst>
          </p:nvPr>
        </p:nvGraphicFramePr>
        <p:xfrm>
          <a:off x="4300196" y="4298601"/>
          <a:ext cx="2989918" cy="784651"/>
        </p:xfrm>
        <a:graphic>
          <a:graphicData uri="http://schemas.openxmlformats.org/presentationml/2006/ole">
            <mc:AlternateContent xmlns:mc="http://schemas.openxmlformats.org/markup-compatibility/2006">
              <mc:Choice xmlns:v="urn:schemas-microsoft-com:vml" Requires="v">
                <p:oleObj spid="_x0000_s19883" name="Equation" r:id="rId7" imgW="1498320" imgH="393480" progId="Equation.DSMT4">
                  <p:embed/>
                </p:oleObj>
              </mc:Choice>
              <mc:Fallback>
                <p:oleObj name="Equation" r:id="rId7" imgW="1498320" imgH="393480" progId="Equation.DSMT4">
                  <p:embed/>
                  <p:pic>
                    <p:nvPicPr>
                      <p:cNvPr id="10" name="Object 9"/>
                      <p:cNvPicPr/>
                      <p:nvPr/>
                    </p:nvPicPr>
                    <p:blipFill>
                      <a:blip r:embed="rId8"/>
                      <a:stretch>
                        <a:fillRect/>
                      </a:stretch>
                    </p:blipFill>
                    <p:spPr>
                      <a:xfrm>
                        <a:off x="4300196" y="4298601"/>
                        <a:ext cx="2989918" cy="784651"/>
                      </a:xfrm>
                      <a:prstGeom prst="rect">
                        <a:avLst/>
                      </a:prstGeom>
                    </p:spPr>
                  </p:pic>
                </p:oleObj>
              </mc:Fallback>
            </mc:AlternateContent>
          </a:graphicData>
        </a:graphic>
      </p:graphicFrame>
      <p:sp>
        <p:nvSpPr>
          <p:cNvPr id="8" name="Content Placeholder 7"/>
          <p:cNvSpPr>
            <a:spLocks noGrp="1"/>
          </p:cNvSpPr>
          <p:nvPr>
            <p:ph idx="15"/>
          </p:nvPr>
        </p:nvSpPr>
        <p:spPr>
          <a:xfrm>
            <a:off x="457200" y="5130595"/>
            <a:ext cx="8229600" cy="810454"/>
          </a:xfrm>
        </p:spPr>
        <p:txBody>
          <a:bodyPr/>
          <a:lstStyle/>
          <a:p>
            <a:pPr marL="0" indent="0">
              <a:buNone/>
            </a:pPr>
            <a:r>
              <a:rPr lang="en-US" altLang="en-US" sz="2600" dirty="0"/>
              <a:t>The slopes of the two lines are different, so the lines are not parallel and, therefore, intersect in a single point.</a:t>
            </a:r>
          </a:p>
        </p:txBody>
      </p:sp>
      <p:sp>
        <p:nvSpPr>
          <p:cNvPr id="4" name="Content Placeholder 3"/>
          <p:cNvSpPr>
            <a:spLocks noGrp="1"/>
          </p:cNvSpPr>
          <p:nvPr>
            <p:ph idx="15"/>
          </p:nvPr>
        </p:nvSpPr>
        <p:spPr>
          <a:xfrm>
            <a:off x="484910" y="5982614"/>
            <a:ext cx="4087090" cy="329200"/>
          </a:xfrm>
        </p:spPr>
        <p:txBody>
          <a:bodyPr/>
          <a:lstStyle/>
          <a:p>
            <a:pPr marL="0" indent="0">
              <a:buNone/>
            </a:pPr>
            <a:r>
              <a:rPr lang="en-US" altLang="en-US" sz="2600" dirty="0"/>
              <a:t>There is a unique solution.</a:t>
            </a:r>
          </a:p>
        </p:txBody>
      </p:sp>
    </p:spTree>
    <p:extLst>
      <p:ext uri="{BB962C8B-B14F-4D97-AF65-F5344CB8AC3E}">
        <p14:creationId xmlns:p14="http://schemas.microsoft.com/office/powerpoint/2010/main" val="335015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24 </a:t>
            </a:r>
            <a:r>
              <a:rPr lang="en-US" altLang="en-US" sz="2000" b="0" dirty="0">
                <a:solidFill>
                  <a:schemeClr val="bg2"/>
                </a:solidFill>
              </a:rPr>
              <a:t>(2 of 3)</a:t>
            </a:r>
            <a:endParaRPr lang="en-US" dirty="0"/>
          </a:p>
        </p:txBody>
      </p:sp>
      <p:sp>
        <p:nvSpPr>
          <p:cNvPr id="3" name="Content Placeholder 2"/>
          <p:cNvSpPr>
            <a:spLocks noGrp="1"/>
          </p:cNvSpPr>
          <p:nvPr>
            <p:ph idx="1"/>
          </p:nvPr>
        </p:nvSpPr>
        <p:spPr>
          <a:xfrm>
            <a:off x="457200" y="1600200"/>
            <a:ext cx="457200" cy="381000"/>
          </a:xfrm>
        </p:spPr>
        <p:txBody>
          <a:bodyPr/>
          <a:lstStyle/>
          <a:p>
            <a:pPr marL="0" indent="0">
              <a:buNone/>
            </a:pPr>
            <a:r>
              <a:rPr lang="en-US" dirty="0"/>
              <a:t>b.</a:t>
            </a:r>
          </a:p>
        </p:txBody>
      </p:sp>
      <p:graphicFrame>
        <p:nvGraphicFramePr>
          <p:cNvPr id="9" name="Object 8" descr="Start fraction x over 3 end fraction minus start fraction y over 4 end fraction = 1. 3 y minus 4 x + 12 = 0"/>
          <p:cNvGraphicFramePr>
            <a:graphicFrameLocks noChangeAspect="1"/>
          </p:cNvGraphicFramePr>
          <p:nvPr>
            <p:extLst>
              <p:ext uri="{D42A27DB-BD31-4B8C-83A1-F6EECF244321}">
                <p14:modId xmlns:p14="http://schemas.microsoft.com/office/powerpoint/2010/main" val="1122896652"/>
              </p:ext>
            </p:extLst>
          </p:nvPr>
        </p:nvGraphicFramePr>
        <p:xfrm>
          <a:off x="1053865" y="1617634"/>
          <a:ext cx="2274784" cy="1458926"/>
        </p:xfrm>
        <a:graphic>
          <a:graphicData uri="http://schemas.openxmlformats.org/presentationml/2006/ole">
            <mc:AlternateContent xmlns:mc="http://schemas.openxmlformats.org/markup-compatibility/2006">
              <mc:Choice xmlns:v="urn:schemas-microsoft-com:vml" Requires="v">
                <p:oleObj spid="_x0000_s20902" name="Equation" r:id="rId3" imgW="990360" imgH="634680" progId="Equation.DSMT4">
                  <p:embed/>
                </p:oleObj>
              </mc:Choice>
              <mc:Fallback>
                <p:oleObj name="Equation" r:id="rId3" imgW="990360" imgH="634680" progId="Equation.DSMT4">
                  <p:embed/>
                  <p:pic>
                    <p:nvPicPr>
                      <p:cNvPr id="9" name="Object 8"/>
                      <p:cNvPicPr/>
                      <p:nvPr/>
                    </p:nvPicPr>
                    <p:blipFill>
                      <a:blip r:embed="rId4"/>
                      <a:stretch>
                        <a:fillRect/>
                      </a:stretch>
                    </p:blipFill>
                    <p:spPr>
                      <a:xfrm>
                        <a:off x="1053865" y="1617634"/>
                        <a:ext cx="2274784" cy="1458926"/>
                      </a:xfrm>
                      <a:prstGeom prst="rect">
                        <a:avLst/>
                      </a:prstGeom>
                    </p:spPr>
                  </p:pic>
                </p:oleObj>
              </mc:Fallback>
            </mc:AlternateContent>
          </a:graphicData>
        </a:graphic>
      </p:graphicFrame>
      <p:sp>
        <p:nvSpPr>
          <p:cNvPr id="4" name="Content Placeholder 3"/>
          <p:cNvSpPr>
            <a:spLocks noGrp="1"/>
          </p:cNvSpPr>
          <p:nvPr>
            <p:ph idx="13"/>
          </p:nvPr>
        </p:nvSpPr>
        <p:spPr>
          <a:xfrm>
            <a:off x="4495800" y="1600200"/>
            <a:ext cx="3886200" cy="811645"/>
          </a:xfrm>
        </p:spPr>
        <p:txBody>
          <a:bodyPr/>
          <a:lstStyle/>
          <a:p>
            <a:pPr marL="0" indent="0">
              <a:buNone/>
            </a:pPr>
            <a:r>
              <a:rPr lang="en-US" altLang="en-US" dirty="0"/>
              <a:t>Write each equation in slope-intercept form:</a:t>
            </a:r>
            <a:endParaRPr lang="en-US" dirty="0"/>
          </a:p>
        </p:txBody>
      </p:sp>
      <p:graphicFrame>
        <p:nvGraphicFramePr>
          <p:cNvPr id="10" name="Object 9" descr="Start fraction x over 3 end fraction minus start fraction y over 4 end fraction = 1 implies y = 4 thirds x minus 4"/>
          <p:cNvGraphicFramePr>
            <a:graphicFrameLocks noChangeAspect="1"/>
          </p:cNvGraphicFramePr>
          <p:nvPr>
            <p:extLst>
              <p:ext uri="{D42A27DB-BD31-4B8C-83A1-F6EECF244321}">
                <p14:modId xmlns:p14="http://schemas.microsoft.com/office/powerpoint/2010/main" val="2757308039"/>
              </p:ext>
            </p:extLst>
          </p:nvPr>
        </p:nvGraphicFramePr>
        <p:xfrm>
          <a:off x="4422616" y="2632216"/>
          <a:ext cx="3286443" cy="887095"/>
        </p:xfrm>
        <a:graphic>
          <a:graphicData uri="http://schemas.openxmlformats.org/presentationml/2006/ole">
            <mc:AlternateContent xmlns:mc="http://schemas.openxmlformats.org/markup-compatibility/2006">
              <mc:Choice xmlns:v="urn:schemas-microsoft-com:vml" Requires="v">
                <p:oleObj spid="_x0000_s20903" name="Equation" r:id="rId5" imgW="1460160" imgH="393480" progId="Equation.DSMT4">
                  <p:embed/>
                </p:oleObj>
              </mc:Choice>
              <mc:Fallback>
                <p:oleObj name="Equation" r:id="rId5" imgW="1460160" imgH="393480" progId="Equation.DSMT4">
                  <p:embed/>
                  <p:pic>
                    <p:nvPicPr>
                      <p:cNvPr id="9" name="Object 8"/>
                      <p:cNvPicPr/>
                      <p:nvPr/>
                    </p:nvPicPr>
                    <p:blipFill>
                      <a:blip r:embed="rId6"/>
                      <a:stretch>
                        <a:fillRect/>
                      </a:stretch>
                    </p:blipFill>
                    <p:spPr>
                      <a:xfrm>
                        <a:off x="4422616" y="2632216"/>
                        <a:ext cx="3286443" cy="887095"/>
                      </a:xfrm>
                      <a:prstGeom prst="rect">
                        <a:avLst/>
                      </a:prstGeom>
                    </p:spPr>
                  </p:pic>
                </p:oleObj>
              </mc:Fallback>
            </mc:AlternateContent>
          </a:graphicData>
        </a:graphic>
      </p:graphicFrame>
      <p:graphicFrame>
        <p:nvGraphicFramePr>
          <p:cNvPr id="11" name="Object 10" descr="3 y minus 4 x + 12 = 0 implies that y = 4 thirds x minus 4"/>
          <p:cNvGraphicFramePr>
            <a:graphicFrameLocks noChangeAspect="1"/>
          </p:cNvGraphicFramePr>
          <p:nvPr>
            <p:extLst>
              <p:ext uri="{D42A27DB-BD31-4B8C-83A1-F6EECF244321}">
                <p14:modId xmlns:p14="http://schemas.microsoft.com/office/powerpoint/2010/main" val="1761783816"/>
              </p:ext>
            </p:extLst>
          </p:nvPr>
        </p:nvGraphicFramePr>
        <p:xfrm>
          <a:off x="3985418" y="3574416"/>
          <a:ext cx="4173538" cy="887095"/>
        </p:xfrm>
        <a:graphic>
          <a:graphicData uri="http://schemas.openxmlformats.org/presentationml/2006/ole">
            <mc:AlternateContent xmlns:mc="http://schemas.openxmlformats.org/markup-compatibility/2006">
              <mc:Choice xmlns:v="urn:schemas-microsoft-com:vml" Requires="v">
                <p:oleObj spid="_x0000_s20904" name="Equation" r:id="rId7" imgW="1854000" imgH="393480" progId="Equation.DSMT4">
                  <p:embed/>
                </p:oleObj>
              </mc:Choice>
              <mc:Fallback>
                <p:oleObj name="Equation" r:id="rId7" imgW="1854000" imgH="393480" progId="Equation.DSMT4">
                  <p:embed/>
                  <p:pic>
                    <p:nvPicPr>
                      <p:cNvPr id="10" name="Object 9"/>
                      <p:cNvPicPr/>
                      <p:nvPr/>
                    </p:nvPicPr>
                    <p:blipFill>
                      <a:blip r:embed="rId8"/>
                      <a:stretch>
                        <a:fillRect/>
                      </a:stretch>
                    </p:blipFill>
                    <p:spPr>
                      <a:xfrm>
                        <a:off x="3985418" y="3574416"/>
                        <a:ext cx="4173538" cy="887095"/>
                      </a:xfrm>
                      <a:prstGeom prst="rect">
                        <a:avLst/>
                      </a:prstGeom>
                    </p:spPr>
                  </p:pic>
                </p:oleObj>
              </mc:Fallback>
            </mc:AlternateContent>
          </a:graphicData>
        </a:graphic>
      </p:graphicFrame>
      <p:sp>
        <p:nvSpPr>
          <p:cNvPr id="6" name="Content Placeholder 5"/>
          <p:cNvSpPr>
            <a:spLocks noGrp="1"/>
          </p:cNvSpPr>
          <p:nvPr>
            <p:ph idx="15"/>
          </p:nvPr>
        </p:nvSpPr>
        <p:spPr>
          <a:xfrm>
            <a:off x="457200" y="4939552"/>
            <a:ext cx="4267200" cy="398772"/>
          </a:xfrm>
        </p:spPr>
        <p:txBody>
          <a:bodyPr/>
          <a:lstStyle/>
          <a:p>
            <a:pPr marL="0" indent="0">
              <a:buNone/>
            </a:pPr>
            <a:r>
              <a:rPr lang="en-US" altLang="en-US" dirty="0"/>
              <a:t>The two lines are identical.</a:t>
            </a:r>
            <a:endParaRPr lang="en-US" dirty="0"/>
          </a:p>
        </p:txBody>
      </p:sp>
      <p:sp>
        <p:nvSpPr>
          <p:cNvPr id="5" name="Content Placeholder 4"/>
          <p:cNvSpPr>
            <a:spLocks noGrp="1"/>
          </p:cNvSpPr>
          <p:nvPr>
            <p:ph idx="14"/>
          </p:nvPr>
        </p:nvSpPr>
        <p:spPr>
          <a:xfrm>
            <a:off x="457200" y="5637408"/>
            <a:ext cx="6477000" cy="425824"/>
          </a:xfrm>
        </p:spPr>
        <p:txBody>
          <a:bodyPr/>
          <a:lstStyle/>
          <a:p>
            <a:pPr marL="0" indent="0">
              <a:buNone/>
            </a:pPr>
            <a:r>
              <a:rPr lang="en-US" altLang="en-US" dirty="0"/>
              <a:t>The system has infinitely many solutions.</a:t>
            </a:r>
          </a:p>
        </p:txBody>
      </p:sp>
    </p:spTree>
    <p:extLst>
      <p:ext uri="{BB962C8B-B14F-4D97-AF65-F5344CB8AC3E}">
        <p14:creationId xmlns:p14="http://schemas.microsoft.com/office/powerpoint/2010/main" val="299365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Example 24 </a:t>
            </a:r>
            <a:r>
              <a:rPr lang="en-US" altLang="en-US" sz="2000" b="0" dirty="0">
                <a:solidFill>
                  <a:schemeClr val="bg2"/>
                </a:solidFill>
              </a:rPr>
              <a:t>(3 of 3)</a:t>
            </a:r>
            <a:endParaRPr lang="en-US" dirty="0">
              <a:solidFill>
                <a:schemeClr val="bg2"/>
              </a:solidFill>
            </a:endParaRPr>
          </a:p>
        </p:txBody>
      </p:sp>
      <p:sp>
        <p:nvSpPr>
          <p:cNvPr id="3" name="Content Placeholder 2"/>
          <p:cNvSpPr>
            <a:spLocks noGrp="1"/>
          </p:cNvSpPr>
          <p:nvPr>
            <p:ph idx="1"/>
          </p:nvPr>
        </p:nvSpPr>
        <p:spPr>
          <a:xfrm>
            <a:off x="457200" y="1600201"/>
            <a:ext cx="381000" cy="457199"/>
          </a:xfrm>
        </p:spPr>
        <p:txBody>
          <a:bodyPr/>
          <a:lstStyle/>
          <a:p>
            <a:pPr marL="0" indent="0">
              <a:buNone/>
            </a:pPr>
            <a:r>
              <a:rPr lang="en-US" dirty="0"/>
              <a:t>c.</a:t>
            </a:r>
          </a:p>
        </p:txBody>
      </p:sp>
      <p:graphicFrame>
        <p:nvGraphicFramePr>
          <p:cNvPr id="8" name="Object 7" descr="6 x minus 9 y = 5. Negative 8 x + 12 y = 7"/>
          <p:cNvGraphicFramePr>
            <a:graphicFrameLocks noChangeAspect="1"/>
          </p:cNvGraphicFramePr>
          <p:nvPr>
            <p:extLst>
              <p:ext uri="{D42A27DB-BD31-4B8C-83A1-F6EECF244321}">
                <p14:modId xmlns:p14="http://schemas.microsoft.com/office/powerpoint/2010/main" val="3970721546"/>
              </p:ext>
            </p:extLst>
          </p:nvPr>
        </p:nvGraphicFramePr>
        <p:xfrm>
          <a:off x="914638" y="1657614"/>
          <a:ext cx="1915637" cy="1030288"/>
        </p:xfrm>
        <a:graphic>
          <a:graphicData uri="http://schemas.openxmlformats.org/presentationml/2006/ole">
            <mc:AlternateContent xmlns:mc="http://schemas.openxmlformats.org/markup-compatibility/2006">
              <mc:Choice xmlns:v="urn:schemas-microsoft-com:vml" Requires="v">
                <p:oleObj spid="_x0000_s21920" name="Equation" r:id="rId4" imgW="850680" imgH="457200" progId="Equation.DSMT4">
                  <p:embed/>
                </p:oleObj>
              </mc:Choice>
              <mc:Fallback>
                <p:oleObj name="Equation" r:id="rId4" imgW="850680" imgH="457200" progId="Equation.DSMT4">
                  <p:embed/>
                  <p:pic>
                    <p:nvPicPr>
                      <p:cNvPr id="9" name="Object 8"/>
                      <p:cNvPicPr/>
                      <p:nvPr/>
                    </p:nvPicPr>
                    <p:blipFill>
                      <a:blip r:embed="rId5"/>
                      <a:stretch>
                        <a:fillRect/>
                      </a:stretch>
                    </p:blipFill>
                    <p:spPr>
                      <a:xfrm>
                        <a:off x="914638" y="1657614"/>
                        <a:ext cx="1915637" cy="1030288"/>
                      </a:xfrm>
                      <a:prstGeom prst="rect">
                        <a:avLst/>
                      </a:prstGeom>
                    </p:spPr>
                  </p:pic>
                </p:oleObj>
              </mc:Fallback>
            </mc:AlternateContent>
          </a:graphicData>
        </a:graphic>
      </p:graphicFrame>
      <p:sp>
        <p:nvSpPr>
          <p:cNvPr id="4" name="Content Placeholder 3"/>
          <p:cNvSpPr>
            <a:spLocks noGrp="1"/>
          </p:cNvSpPr>
          <p:nvPr>
            <p:ph idx="13"/>
          </p:nvPr>
        </p:nvSpPr>
        <p:spPr>
          <a:xfrm>
            <a:off x="4267200" y="1620201"/>
            <a:ext cx="3886200" cy="874397"/>
          </a:xfrm>
        </p:spPr>
        <p:txBody>
          <a:bodyPr/>
          <a:lstStyle/>
          <a:p>
            <a:pPr marL="0" indent="0">
              <a:buNone/>
            </a:pPr>
            <a:r>
              <a:rPr lang="en-US" altLang="en-US" dirty="0"/>
              <a:t>Write each equation in slope-intercept form:</a:t>
            </a:r>
          </a:p>
        </p:txBody>
      </p:sp>
      <p:graphicFrame>
        <p:nvGraphicFramePr>
          <p:cNvPr id="9" name="Object 8" descr="6 x minus 9 y = 5 implies y = 2 thirds x minus 5 ninths"/>
          <p:cNvGraphicFramePr>
            <a:graphicFrameLocks noChangeAspect="1"/>
          </p:cNvGraphicFramePr>
          <p:nvPr>
            <p:extLst>
              <p:ext uri="{D42A27DB-BD31-4B8C-83A1-F6EECF244321}">
                <p14:modId xmlns:p14="http://schemas.microsoft.com/office/powerpoint/2010/main" val="820396206"/>
              </p:ext>
            </p:extLst>
          </p:nvPr>
        </p:nvGraphicFramePr>
        <p:xfrm>
          <a:off x="4169887" y="2566745"/>
          <a:ext cx="3602513" cy="887095"/>
        </p:xfrm>
        <a:graphic>
          <a:graphicData uri="http://schemas.openxmlformats.org/presentationml/2006/ole">
            <mc:AlternateContent xmlns:mc="http://schemas.openxmlformats.org/markup-compatibility/2006">
              <mc:Choice xmlns:v="urn:schemas-microsoft-com:vml" Requires="v">
                <p:oleObj spid="_x0000_s21921" name="Equation" r:id="rId6" imgW="1600200" imgH="393480" progId="Equation.DSMT4">
                  <p:embed/>
                </p:oleObj>
              </mc:Choice>
              <mc:Fallback>
                <p:oleObj name="Equation" r:id="rId6" imgW="1600200" imgH="393480" progId="Equation.DSMT4">
                  <p:embed/>
                  <p:pic>
                    <p:nvPicPr>
                      <p:cNvPr id="8" name="Object 7"/>
                      <p:cNvPicPr/>
                      <p:nvPr/>
                    </p:nvPicPr>
                    <p:blipFill>
                      <a:blip r:embed="rId7"/>
                      <a:stretch>
                        <a:fillRect/>
                      </a:stretch>
                    </p:blipFill>
                    <p:spPr>
                      <a:xfrm>
                        <a:off x="4169887" y="2566745"/>
                        <a:ext cx="3602513" cy="887095"/>
                      </a:xfrm>
                      <a:prstGeom prst="rect">
                        <a:avLst/>
                      </a:prstGeom>
                    </p:spPr>
                  </p:pic>
                </p:oleObj>
              </mc:Fallback>
            </mc:AlternateContent>
          </a:graphicData>
        </a:graphic>
      </p:graphicFrame>
      <p:graphicFrame>
        <p:nvGraphicFramePr>
          <p:cNvPr id="10" name="Object 9" descr="Negative 8 x + 12 y = 7 implies that y = 2 thirds x + start fraction 7 over 12 end fraction"/>
          <p:cNvGraphicFramePr>
            <a:graphicFrameLocks noChangeAspect="1"/>
          </p:cNvGraphicFramePr>
          <p:nvPr>
            <p:extLst>
              <p:ext uri="{D42A27DB-BD31-4B8C-83A1-F6EECF244321}">
                <p14:modId xmlns:p14="http://schemas.microsoft.com/office/powerpoint/2010/main" val="2522215558"/>
              </p:ext>
            </p:extLst>
          </p:nvPr>
        </p:nvGraphicFramePr>
        <p:xfrm>
          <a:off x="4082653" y="3498210"/>
          <a:ext cx="4060032" cy="887095"/>
        </p:xfrm>
        <a:graphic>
          <a:graphicData uri="http://schemas.openxmlformats.org/presentationml/2006/ole">
            <mc:AlternateContent xmlns:mc="http://schemas.openxmlformats.org/markup-compatibility/2006">
              <mc:Choice xmlns:v="urn:schemas-microsoft-com:vml" Requires="v">
                <p:oleObj spid="_x0000_s21922" name="Equation" r:id="rId8" imgW="1803240" imgH="393480" progId="Equation.DSMT4">
                  <p:embed/>
                </p:oleObj>
              </mc:Choice>
              <mc:Fallback>
                <p:oleObj name="Equation" r:id="rId8" imgW="1803240" imgH="393480" progId="Equation.DSMT4">
                  <p:embed/>
                  <p:pic>
                    <p:nvPicPr>
                      <p:cNvPr id="9" name="Object 8"/>
                      <p:cNvPicPr/>
                      <p:nvPr/>
                    </p:nvPicPr>
                    <p:blipFill>
                      <a:blip r:embed="rId9"/>
                      <a:stretch>
                        <a:fillRect/>
                      </a:stretch>
                    </p:blipFill>
                    <p:spPr>
                      <a:xfrm>
                        <a:off x="4082653" y="3498210"/>
                        <a:ext cx="4060032" cy="887095"/>
                      </a:xfrm>
                      <a:prstGeom prst="rect">
                        <a:avLst/>
                      </a:prstGeom>
                    </p:spPr>
                  </p:pic>
                </p:oleObj>
              </mc:Fallback>
            </mc:AlternateContent>
          </a:graphicData>
        </a:graphic>
      </p:graphicFrame>
      <p:sp>
        <p:nvSpPr>
          <p:cNvPr id="6" name="Content Placeholder 5"/>
          <p:cNvSpPr>
            <a:spLocks noGrp="1"/>
          </p:cNvSpPr>
          <p:nvPr>
            <p:ph idx="15"/>
          </p:nvPr>
        </p:nvSpPr>
        <p:spPr>
          <a:xfrm>
            <a:off x="457200" y="4714214"/>
            <a:ext cx="7391400" cy="925184"/>
          </a:xfrm>
        </p:spPr>
        <p:txBody>
          <a:bodyPr/>
          <a:lstStyle/>
          <a:p>
            <a:pPr marL="0" indent="0">
              <a:buNone/>
            </a:pPr>
            <a:r>
              <a:rPr lang="en-US" altLang="en-US" dirty="0"/>
              <a:t>The lines have the same slope, but different </a:t>
            </a:r>
            <a:r>
              <a:rPr lang="en-US" altLang="en-US" i="1" dirty="0"/>
              <a:t>y</a:t>
            </a:r>
            <a:r>
              <a:rPr lang="en-US" altLang="en-US" dirty="0"/>
              <a:t>-intercepts, so they are parallel.</a:t>
            </a:r>
            <a:endParaRPr lang="en-US" dirty="0"/>
          </a:p>
        </p:txBody>
      </p:sp>
      <p:sp>
        <p:nvSpPr>
          <p:cNvPr id="5" name="Content Placeholder 4"/>
          <p:cNvSpPr>
            <a:spLocks noGrp="1"/>
          </p:cNvSpPr>
          <p:nvPr>
            <p:ph idx="14"/>
          </p:nvPr>
        </p:nvSpPr>
        <p:spPr>
          <a:xfrm>
            <a:off x="457200" y="5757170"/>
            <a:ext cx="4572000" cy="493549"/>
          </a:xfrm>
        </p:spPr>
        <p:txBody>
          <a:bodyPr/>
          <a:lstStyle/>
          <a:p>
            <a:pPr marL="0" indent="0">
              <a:buNone/>
            </a:pPr>
            <a:r>
              <a:rPr lang="en-US" altLang="en-US" dirty="0"/>
              <a:t>The system has no solution.</a:t>
            </a:r>
          </a:p>
        </p:txBody>
      </p:sp>
    </p:spTree>
    <p:extLst>
      <p:ext uri="{BB962C8B-B14F-4D97-AF65-F5344CB8AC3E}">
        <p14:creationId xmlns:p14="http://schemas.microsoft.com/office/powerpoint/2010/main" val="12469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Cartesian Coordinate System </a:t>
            </a:r>
            <a:r>
              <a:rPr lang="en-US" altLang="en-US" sz="2000" b="0" dirty="0"/>
              <a:t>(2 of 3)</a:t>
            </a:r>
            <a:endParaRPr lang="en-US" dirty="0"/>
          </a:p>
        </p:txBody>
      </p:sp>
      <p:pic>
        <p:nvPicPr>
          <p:cNvPr id="14" name="Picture 13" descr="A Cartesian coordinate system has a vertical number line, the y axis, and a horizontal number line, the x axis, which intersect at 0. The perpendicular lines form four quadrants moving counterclockwise from the top right. The origin is point (0, 0). In quadrant 1, point (4, 3) is plotted between 4 on the x axis and 3 on the y axis. Point (3, 4) is plotted between x = 3 and y = 4. In quadrant 2, point P is plotted between point a, approximately halfway between negative 2 and negative 3, and point b, approximately halfway between 1 and 2 on the y axis. In quadrant 3, point R is plotted between x = negative 4 and y = negative 3. In quadrant 4, point (3, negative 4) is plotted between x = 3 and y = negative 4."/>
          <p:cNvPicPr>
            <a:picLocks noChangeAspect="1"/>
          </p:cNvPicPr>
          <p:nvPr/>
        </p:nvPicPr>
        <p:blipFill>
          <a:blip r:embed="rId2"/>
          <a:stretch>
            <a:fillRect/>
          </a:stretch>
        </p:blipFill>
        <p:spPr>
          <a:xfrm>
            <a:off x="1489413" y="1640294"/>
            <a:ext cx="6165173" cy="4531906"/>
          </a:xfrm>
          <a:prstGeom prst="rect">
            <a:avLst/>
          </a:prstGeom>
        </p:spPr>
      </p:pic>
    </p:spTree>
    <p:extLst>
      <p:ext uri="{BB962C8B-B14F-4D97-AF65-F5344CB8AC3E}">
        <p14:creationId xmlns:p14="http://schemas.microsoft.com/office/powerpoint/2010/main" val="1680058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Cartesian Coordinate System </a:t>
            </a:r>
            <a:r>
              <a:rPr lang="en-US" altLang="en-US" sz="2000" b="0" dirty="0"/>
              <a:t>(3 of 3)</a:t>
            </a:r>
            <a:endParaRPr lang="en-US" dirty="0"/>
          </a:p>
        </p:txBody>
      </p:sp>
      <p:sp>
        <p:nvSpPr>
          <p:cNvPr id="5" name="Content Placeholder 4"/>
          <p:cNvSpPr>
            <a:spLocks noGrp="1"/>
          </p:cNvSpPr>
          <p:nvPr>
            <p:ph idx="1"/>
          </p:nvPr>
        </p:nvSpPr>
        <p:spPr>
          <a:xfrm>
            <a:off x="457200" y="1600200"/>
            <a:ext cx="8229600" cy="2133599"/>
          </a:xfrm>
        </p:spPr>
        <p:txBody>
          <a:bodyPr/>
          <a:lstStyle/>
          <a:p>
            <a:pPr marL="0" indent="0">
              <a:buNone/>
            </a:pPr>
            <a:r>
              <a:rPr lang="en-US" altLang="en-US" dirty="0"/>
              <a:t>The location of any point </a:t>
            </a:r>
            <a:r>
              <a:rPr lang="en-US" altLang="en-US" i="1" dirty="0"/>
              <a:t>P</a:t>
            </a:r>
            <a:r>
              <a:rPr lang="en-US" altLang="en-US" dirty="0"/>
              <a:t> can be described by an ordered pair of numbers (</a:t>
            </a:r>
            <a:r>
              <a:rPr lang="en-US" altLang="en-US" i="1" dirty="0"/>
              <a:t>a</a:t>
            </a:r>
            <a:r>
              <a:rPr lang="en-US" altLang="en-US" dirty="0"/>
              <a:t>, </a:t>
            </a:r>
            <a:r>
              <a:rPr lang="en-US" altLang="en-US" i="1" dirty="0"/>
              <a:t>b</a:t>
            </a:r>
            <a:r>
              <a:rPr lang="en-US" altLang="en-US" dirty="0"/>
              <a:t>), where a perpendicular from </a:t>
            </a:r>
            <a:r>
              <a:rPr lang="en-US" altLang="en-US" i="1" dirty="0"/>
              <a:t>P</a:t>
            </a:r>
            <a:r>
              <a:rPr lang="en-US" altLang="en-US" dirty="0"/>
              <a:t> to the </a:t>
            </a:r>
            <a:r>
              <a:rPr lang="en-US" altLang="en-US" i="1" dirty="0"/>
              <a:t>x</a:t>
            </a:r>
            <a:r>
              <a:rPr lang="en-US" altLang="en-US" dirty="0"/>
              <a:t>-axis intersects at a point with coordinate </a:t>
            </a:r>
            <a:r>
              <a:rPr lang="en-US" altLang="en-US" i="1" dirty="0"/>
              <a:t>a</a:t>
            </a:r>
            <a:r>
              <a:rPr lang="en-US" altLang="en-US" dirty="0"/>
              <a:t> and a perpendicular from </a:t>
            </a:r>
            <a:r>
              <a:rPr lang="en-US" altLang="en-US" i="1" dirty="0"/>
              <a:t>P</a:t>
            </a:r>
            <a:r>
              <a:rPr lang="en-US" altLang="en-US" dirty="0"/>
              <a:t> to the </a:t>
            </a:r>
            <a:r>
              <a:rPr lang="en-US" altLang="en-US" i="1" dirty="0"/>
              <a:t>y</a:t>
            </a:r>
            <a:r>
              <a:rPr lang="en-US" altLang="en-US" dirty="0"/>
              <a:t>-axis intersects at a point with coordinate </a:t>
            </a:r>
            <a:r>
              <a:rPr lang="en-US" altLang="en-US" i="1" dirty="0"/>
              <a:t>b</a:t>
            </a:r>
            <a:r>
              <a:rPr lang="en-US" altLang="en-US" dirty="0"/>
              <a:t>;</a:t>
            </a:r>
            <a:endParaRPr lang="en-US" dirty="0"/>
          </a:p>
        </p:txBody>
      </p:sp>
      <p:sp>
        <p:nvSpPr>
          <p:cNvPr id="6" name="Content Placeholder 5"/>
          <p:cNvSpPr>
            <a:spLocks noGrp="1"/>
          </p:cNvSpPr>
          <p:nvPr>
            <p:ph idx="13"/>
          </p:nvPr>
        </p:nvSpPr>
        <p:spPr>
          <a:xfrm>
            <a:off x="457200" y="3733800"/>
            <a:ext cx="3810000" cy="444435"/>
          </a:xfrm>
        </p:spPr>
        <p:txBody>
          <a:bodyPr/>
          <a:lstStyle/>
          <a:p>
            <a:pPr marL="0" indent="0">
              <a:buNone/>
            </a:pPr>
            <a:r>
              <a:rPr lang="en-US" altLang="en-US" dirty="0"/>
              <a:t>the point is identified as</a:t>
            </a:r>
            <a:endParaRPr lang="en-US" dirty="0"/>
          </a:p>
        </p:txBody>
      </p:sp>
      <p:graphicFrame>
        <p:nvGraphicFramePr>
          <p:cNvPr id="8" name="Object 7" descr="P (a, b)."/>
          <p:cNvGraphicFramePr>
            <a:graphicFrameLocks noChangeAspect="1"/>
          </p:cNvGraphicFramePr>
          <p:nvPr>
            <p:extLst>
              <p:ext uri="{D42A27DB-BD31-4B8C-83A1-F6EECF244321}">
                <p14:modId xmlns:p14="http://schemas.microsoft.com/office/powerpoint/2010/main" val="824039025"/>
              </p:ext>
            </p:extLst>
          </p:nvPr>
        </p:nvGraphicFramePr>
        <p:xfrm>
          <a:off x="4280360" y="3771337"/>
          <a:ext cx="1151031" cy="445563"/>
        </p:xfrm>
        <a:graphic>
          <a:graphicData uri="http://schemas.openxmlformats.org/presentationml/2006/ole">
            <mc:AlternateContent xmlns:mc="http://schemas.openxmlformats.org/markup-compatibility/2006">
              <mc:Choice xmlns:v="urn:schemas-microsoft-com:vml" Requires="v">
                <p:oleObj spid="_x0000_s1228" name="Equation" r:id="rId3" imgW="787320" imgH="304560" progId="Equation.DSMT4">
                  <p:embed/>
                </p:oleObj>
              </mc:Choice>
              <mc:Fallback>
                <p:oleObj name="Equation" r:id="rId3" imgW="787320" imgH="304560" progId="Equation.DSMT4">
                  <p:embed/>
                  <p:pic>
                    <p:nvPicPr>
                      <p:cNvPr id="0" name=""/>
                      <p:cNvPicPr/>
                      <p:nvPr/>
                    </p:nvPicPr>
                    <p:blipFill>
                      <a:blip r:embed="rId4"/>
                      <a:stretch>
                        <a:fillRect/>
                      </a:stretch>
                    </p:blipFill>
                    <p:spPr>
                      <a:xfrm>
                        <a:off x="4280360" y="3771337"/>
                        <a:ext cx="1151031" cy="445563"/>
                      </a:xfrm>
                      <a:prstGeom prst="rect">
                        <a:avLst/>
                      </a:prstGeom>
                    </p:spPr>
                  </p:pic>
                </p:oleObj>
              </mc:Fallback>
            </mc:AlternateContent>
          </a:graphicData>
        </a:graphic>
      </p:graphicFrame>
    </p:spTree>
    <p:extLst>
      <p:ext uri="{BB962C8B-B14F-4D97-AF65-F5344CB8AC3E}">
        <p14:creationId xmlns:p14="http://schemas.microsoft.com/office/powerpoint/2010/main" val="171558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1097280"/>
          </a:xfrm>
        </p:spPr>
        <p:txBody>
          <a:bodyPr/>
          <a:lstStyle/>
          <a:p>
            <a:r>
              <a:rPr lang="en-US" altLang="en-US" dirty="0"/>
              <a:t>Equations of Vertical and Horizontal Lines </a:t>
            </a:r>
            <a:r>
              <a:rPr lang="en-US" altLang="en-US" sz="2000" b="0" dirty="0"/>
              <a:t>(1 of 2)</a:t>
            </a:r>
            <a:endParaRPr lang="en-US" sz="2000" b="0" dirty="0"/>
          </a:p>
        </p:txBody>
      </p:sp>
      <p:sp>
        <p:nvSpPr>
          <p:cNvPr id="6" name="Content Placeholder 5"/>
          <p:cNvSpPr>
            <a:spLocks noGrp="1"/>
          </p:cNvSpPr>
          <p:nvPr>
            <p:ph idx="1"/>
          </p:nvPr>
        </p:nvSpPr>
        <p:spPr>
          <a:xfrm>
            <a:off x="457200" y="1600200"/>
            <a:ext cx="8229600" cy="1295399"/>
          </a:xfrm>
        </p:spPr>
        <p:txBody>
          <a:bodyPr/>
          <a:lstStyle/>
          <a:p>
            <a:pPr marL="0" indent="0">
              <a:buNone/>
            </a:pPr>
            <a:r>
              <a:rPr lang="en-US" altLang="en-US" dirty="0"/>
              <a:t>Every point on the </a:t>
            </a:r>
            <a:r>
              <a:rPr lang="en-US" altLang="en-US" i="1" dirty="0"/>
              <a:t>x</a:t>
            </a:r>
            <a:r>
              <a:rPr lang="en-US" altLang="en-US" dirty="0"/>
              <a:t>-axis has a </a:t>
            </a:r>
            <a:r>
              <a:rPr lang="en-US" altLang="en-US" i="1" dirty="0"/>
              <a:t>y</a:t>
            </a:r>
            <a:r>
              <a:rPr lang="en-US" altLang="en-US" dirty="0"/>
              <a:t>-coordinate of zero. Thus, the </a:t>
            </a:r>
            <a:r>
              <a:rPr lang="en-US" altLang="en-US" i="1" dirty="0"/>
              <a:t>x</a:t>
            </a:r>
            <a:r>
              <a:rPr lang="en-US" altLang="en-US" dirty="0"/>
              <a:t>-axis can be described as the set of all points (</a:t>
            </a:r>
            <a:r>
              <a:rPr lang="en-US" altLang="en-US" i="1" dirty="0"/>
              <a:t>x</a:t>
            </a:r>
            <a:r>
              <a:rPr lang="en-US" altLang="en-US" dirty="0"/>
              <a:t>, </a:t>
            </a:r>
            <a:r>
              <a:rPr lang="en-US" altLang="en-US" i="1" dirty="0"/>
              <a:t>y</a:t>
            </a:r>
            <a:r>
              <a:rPr lang="en-US" altLang="en-US" dirty="0"/>
              <a:t>) such that </a:t>
            </a:r>
            <a:r>
              <a:rPr lang="en-US" altLang="en-US" i="1" dirty="0"/>
              <a:t>y</a:t>
            </a:r>
            <a:r>
              <a:rPr lang="en-US" altLang="en-US" dirty="0"/>
              <a:t> = 0.</a:t>
            </a:r>
          </a:p>
        </p:txBody>
      </p:sp>
      <p:sp>
        <p:nvSpPr>
          <p:cNvPr id="7" name="Content Placeholder 6"/>
          <p:cNvSpPr>
            <a:spLocks noGrp="1"/>
          </p:cNvSpPr>
          <p:nvPr>
            <p:ph idx="13"/>
          </p:nvPr>
        </p:nvSpPr>
        <p:spPr>
          <a:xfrm>
            <a:off x="457200" y="3109466"/>
            <a:ext cx="4805082" cy="471934"/>
          </a:xfrm>
        </p:spPr>
        <p:txBody>
          <a:bodyPr/>
          <a:lstStyle/>
          <a:p>
            <a:pPr marL="0" indent="0">
              <a:buNone/>
            </a:pPr>
            <a:r>
              <a:rPr lang="en-US" altLang="en-US" dirty="0"/>
              <a:t>The </a:t>
            </a:r>
            <a:r>
              <a:rPr lang="en-US" altLang="en-US" i="1" dirty="0"/>
              <a:t>x</a:t>
            </a:r>
            <a:r>
              <a:rPr lang="en-US" altLang="en-US" dirty="0"/>
              <a:t>-axis has equation </a:t>
            </a:r>
            <a:r>
              <a:rPr lang="en-US" altLang="en-US" i="1" dirty="0"/>
              <a:t>y</a:t>
            </a:r>
            <a:r>
              <a:rPr lang="en-US" altLang="en-US" dirty="0"/>
              <a:t> = 0.</a:t>
            </a:r>
            <a:endParaRPr lang="en-US" dirty="0"/>
          </a:p>
        </p:txBody>
      </p:sp>
      <p:sp>
        <p:nvSpPr>
          <p:cNvPr id="8" name="Content Placeholder 7"/>
          <p:cNvSpPr>
            <a:spLocks noGrp="1"/>
          </p:cNvSpPr>
          <p:nvPr>
            <p:ph idx="14"/>
          </p:nvPr>
        </p:nvSpPr>
        <p:spPr>
          <a:xfrm>
            <a:off x="457200" y="3743747"/>
            <a:ext cx="8229600" cy="1645668"/>
          </a:xfrm>
        </p:spPr>
        <p:txBody>
          <a:bodyPr/>
          <a:lstStyle/>
          <a:p>
            <a:pPr marL="0" indent="0">
              <a:buNone/>
            </a:pPr>
            <a:r>
              <a:rPr lang="en-US" altLang="en-US" dirty="0"/>
              <a:t>Every point on the </a:t>
            </a:r>
            <a:r>
              <a:rPr lang="en-US" altLang="en-US" i="1" dirty="0"/>
              <a:t>y</a:t>
            </a:r>
            <a:r>
              <a:rPr lang="en-US" altLang="en-US" dirty="0"/>
              <a:t>-axis has a </a:t>
            </a:r>
            <a:r>
              <a:rPr lang="en-US" altLang="en-US" i="1" dirty="0"/>
              <a:t>x</a:t>
            </a:r>
            <a:r>
              <a:rPr lang="en-US" altLang="en-US" dirty="0"/>
              <a:t>-coordinate of zero. Thus, the </a:t>
            </a:r>
            <a:r>
              <a:rPr lang="en-US" altLang="en-US" i="1" dirty="0"/>
              <a:t>y</a:t>
            </a:r>
            <a:r>
              <a:rPr lang="en-US" altLang="en-US" dirty="0"/>
              <a:t>-axis can be described as the set of all points (</a:t>
            </a:r>
            <a:r>
              <a:rPr lang="en-US" altLang="en-US" i="1" dirty="0"/>
              <a:t>x</a:t>
            </a:r>
            <a:r>
              <a:rPr lang="en-US" altLang="en-US" dirty="0"/>
              <a:t>, </a:t>
            </a:r>
            <a:r>
              <a:rPr lang="en-US" altLang="en-US" i="1" dirty="0"/>
              <a:t>y</a:t>
            </a:r>
            <a:r>
              <a:rPr lang="en-US" altLang="en-US" dirty="0"/>
              <a:t>) such that </a:t>
            </a:r>
            <a:r>
              <a:rPr lang="en-US" altLang="en-US" i="1" dirty="0"/>
              <a:t>x</a:t>
            </a:r>
            <a:r>
              <a:rPr lang="en-US" altLang="en-US" dirty="0"/>
              <a:t> = 0 and </a:t>
            </a:r>
            <a:r>
              <a:rPr lang="en-US" altLang="en-US" i="1" dirty="0"/>
              <a:t>y</a:t>
            </a:r>
            <a:r>
              <a:rPr lang="en-US" altLang="en-US" dirty="0"/>
              <a:t> is an arbitrary real number.</a:t>
            </a:r>
            <a:endParaRPr lang="en-US" dirty="0"/>
          </a:p>
        </p:txBody>
      </p:sp>
      <p:sp>
        <p:nvSpPr>
          <p:cNvPr id="9" name="Content Placeholder 8"/>
          <p:cNvSpPr>
            <a:spLocks noGrp="1"/>
          </p:cNvSpPr>
          <p:nvPr>
            <p:ph idx="15"/>
          </p:nvPr>
        </p:nvSpPr>
        <p:spPr>
          <a:xfrm>
            <a:off x="452718" y="5714996"/>
            <a:ext cx="4805082" cy="381000"/>
          </a:xfrm>
        </p:spPr>
        <p:txBody>
          <a:bodyPr/>
          <a:lstStyle/>
          <a:p>
            <a:pPr marL="0" indent="0">
              <a:buNone/>
            </a:pPr>
            <a:r>
              <a:rPr lang="en-US" altLang="en-US" dirty="0"/>
              <a:t>The </a:t>
            </a:r>
            <a:r>
              <a:rPr lang="en-US" altLang="en-US" i="1" dirty="0"/>
              <a:t>y</a:t>
            </a:r>
            <a:r>
              <a:rPr lang="en-US" altLang="en-US" dirty="0"/>
              <a:t>-axis has equation </a:t>
            </a:r>
            <a:r>
              <a:rPr lang="en-US" altLang="en-US" i="1" dirty="0"/>
              <a:t>x</a:t>
            </a:r>
            <a:r>
              <a:rPr lang="en-US" altLang="en-US" dirty="0"/>
              <a:t> = 0.</a:t>
            </a:r>
            <a:endParaRPr lang="en-US" dirty="0"/>
          </a:p>
        </p:txBody>
      </p:sp>
    </p:spTree>
    <p:extLst>
      <p:ext uri="{BB962C8B-B14F-4D97-AF65-F5344CB8AC3E}">
        <p14:creationId xmlns:p14="http://schemas.microsoft.com/office/powerpoint/2010/main" val="115168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Example 16 </a:t>
            </a:r>
            <a:r>
              <a:rPr lang="en-US" altLang="en-US" sz="2000" b="0" dirty="0">
                <a:solidFill>
                  <a:schemeClr val="bg2"/>
                </a:solidFill>
              </a:rPr>
              <a:t>(1 of 2)</a:t>
            </a:r>
            <a:endParaRPr lang="en-US" sz="2000" b="0" dirty="0">
              <a:solidFill>
                <a:schemeClr val="bg2"/>
              </a:solidFill>
            </a:endParaRPr>
          </a:p>
        </p:txBody>
      </p:sp>
      <p:sp>
        <p:nvSpPr>
          <p:cNvPr id="8" name="Content Placeholder 7"/>
          <p:cNvSpPr>
            <a:spLocks noGrp="1"/>
          </p:cNvSpPr>
          <p:nvPr>
            <p:ph idx="1"/>
          </p:nvPr>
        </p:nvSpPr>
        <p:spPr>
          <a:xfrm>
            <a:off x="457200" y="1600201"/>
            <a:ext cx="6705600" cy="457199"/>
          </a:xfrm>
        </p:spPr>
        <p:txBody>
          <a:bodyPr/>
          <a:lstStyle/>
          <a:p>
            <a:pPr marL="0" indent="0">
              <a:buNone/>
            </a:pPr>
            <a:r>
              <a:rPr lang="en-US" altLang="en-US" dirty="0"/>
              <a:t>Sketch the graph for each of the following:</a:t>
            </a:r>
          </a:p>
        </p:txBody>
      </p:sp>
      <p:sp>
        <p:nvSpPr>
          <p:cNvPr id="9" name="Content Placeholder 8"/>
          <p:cNvSpPr>
            <a:spLocks noGrp="1"/>
          </p:cNvSpPr>
          <p:nvPr>
            <p:ph idx="13"/>
          </p:nvPr>
        </p:nvSpPr>
        <p:spPr>
          <a:xfrm>
            <a:off x="457200" y="2285662"/>
            <a:ext cx="1219200" cy="398589"/>
          </a:xfrm>
        </p:spPr>
        <p:txBody>
          <a:bodyPr/>
          <a:lstStyle/>
          <a:p>
            <a:pPr marL="0" indent="0">
              <a:buNone/>
            </a:pPr>
            <a:r>
              <a:rPr lang="en-US" altLang="en-US" dirty="0"/>
              <a:t>a. </a:t>
            </a:r>
            <a:r>
              <a:rPr lang="en-US" altLang="en-US" i="1" dirty="0"/>
              <a:t>x</a:t>
            </a:r>
            <a:r>
              <a:rPr lang="en-US" altLang="en-US" dirty="0"/>
              <a:t> = 2</a:t>
            </a:r>
          </a:p>
        </p:txBody>
      </p:sp>
      <p:pic>
        <p:nvPicPr>
          <p:cNvPr id="11" name="Picture 5" descr="A graph of a vertical line rising through 2 on the x ax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00400"/>
            <a:ext cx="32448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9"/>
          <p:cNvSpPr>
            <a:spLocks noGrp="1"/>
          </p:cNvSpPr>
          <p:nvPr>
            <p:ph idx="14"/>
          </p:nvPr>
        </p:nvSpPr>
        <p:spPr>
          <a:xfrm>
            <a:off x="5562600" y="2285662"/>
            <a:ext cx="1219200" cy="457200"/>
          </a:xfrm>
        </p:spPr>
        <p:txBody>
          <a:bodyPr/>
          <a:lstStyle/>
          <a:p>
            <a:pPr marL="0" indent="0">
              <a:buNone/>
            </a:pPr>
            <a:r>
              <a:rPr lang="en-US" altLang="en-US" dirty="0"/>
              <a:t>b. </a:t>
            </a:r>
            <a:r>
              <a:rPr lang="en-US" altLang="en-US" i="1" dirty="0"/>
              <a:t>y</a:t>
            </a:r>
            <a:r>
              <a:rPr lang="en-US" altLang="en-US" dirty="0"/>
              <a:t> = 3</a:t>
            </a:r>
            <a:endParaRPr lang="en-US" dirty="0"/>
          </a:p>
        </p:txBody>
      </p:sp>
      <p:pic>
        <p:nvPicPr>
          <p:cNvPr id="12" name="Picture 7" descr="A graph of a horizontal line extending through 3 on the y ax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200400"/>
            <a:ext cx="3227387"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81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ltLang="en-US" dirty="0">
                <a:solidFill>
                  <a:schemeClr val="bg2"/>
                </a:solidFill>
              </a:rPr>
              <a:t>Example 16 </a:t>
            </a:r>
            <a:r>
              <a:rPr lang="en-US" altLang="en-US" sz="2000" b="0" dirty="0">
                <a:solidFill>
                  <a:schemeClr val="bg2"/>
                </a:solidFill>
              </a:rPr>
              <a:t>(2 of 2)</a:t>
            </a:r>
            <a:endParaRPr lang="en-US" dirty="0"/>
          </a:p>
        </p:txBody>
      </p:sp>
      <p:sp>
        <p:nvSpPr>
          <p:cNvPr id="10" name="Content Placeholder 9"/>
          <p:cNvSpPr>
            <a:spLocks noGrp="1"/>
          </p:cNvSpPr>
          <p:nvPr>
            <p:ph idx="1"/>
          </p:nvPr>
        </p:nvSpPr>
        <p:spPr>
          <a:xfrm>
            <a:off x="457200" y="1600201"/>
            <a:ext cx="4724400" cy="457200"/>
          </a:xfrm>
        </p:spPr>
        <p:txBody>
          <a:bodyPr/>
          <a:lstStyle/>
          <a:p>
            <a:pPr marL="0" indent="0">
              <a:buNone/>
            </a:pPr>
            <a:r>
              <a:rPr lang="en-US" altLang="en-US" dirty="0"/>
              <a:t>c. {(</a:t>
            </a:r>
            <a:r>
              <a:rPr lang="en-US" altLang="en-US" i="1" dirty="0"/>
              <a:t>x, y</a:t>
            </a:r>
            <a:r>
              <a:rPr lang="en-US" altLang="en-US" dirty="0"/>
              <a:t>)| </a:t>
            </a:r>
            <a:r>
              <a:rPr lang="en-US" altLang="en-US" i="1" dirty="0"/>
              <a:t>x</a:t>
            </a:r>
            <a:r>
              <a:rPr lang="en-US" altLang="en-US" dirty="0"/>
              <a:t> &lt; 2 and </a:t>
            </a:r>
            <a:r>
              <a:rPr lang="en-US" altLang="en-US" i="1" dirty="0"/>
              <a:t>y</a:t>
            </a:r>
            <a:r>
              <a:rPr lang="en-US" altLang="en-US" dirty="0"/>
              <a:t> = 3}</a:t>
            </a:r>
          </a:p>
        </p:txBody>
      </p:sp>
      <p:pic>
        <p:nvPicPr>
          <p:cNvPr id="11" name="Picture 8" descr="A graph of a ray moving horizontally right from an open circle at (2,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069" y="2667000"/>
            <a:ext cx="3217862"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567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altLang="en-US" dirty="0"/>
              <a:t>Equations of Vertical and Horizontal Lines </a:t>
            </a:r>
            <a:r>
              <a:rPr lang="en-US" altLang="en-US" sz="2000" b="0" dirty="0"/>
              <a:t>(2 of 2)</a:t>
            </a:r>
            <a:endParaRPr lang="en-US" dirty="0"/>
          </a:p>
        </p:txBody>
      </p:sp>
      <p:sp>
        <p:nvSpPr>
          <p:cNvPr id="3" name="Content Placeholder 2"/>
          <p:cNvSpPr>
            <a:spLocks noGrp="1"/>
          </p:cNvSpPr>
          <p:nvPr>
            <p:ph idx="1"/>
          </p:nvPr>
        </p:nvSpPr>
        <p:spPr>
          <a:xfrm>
            <a:off x="457200" y="1600201"/>
            <a:ext cx="8229600" cy="1295399"/>
          </a:xfrm>
        </p:spPr>
        <p:txBody>
          <a:bodyPr/>
          <a:lstStyle/>
          <a:p>
            <a:pPr marL="0" indent="0">
              <a:buNone/>
            </a:pPr>
            <a:r>
              <a:rPr lang="en-US" altLang="en-US" dirty="0"/>
              <a:t>In general, the graph of the equation </a:t>
            </a:r>
            <a:r>
              <a:rPr lang="en-US" altLang="en-US" i="1" dirty="0"/>
              <a:t>x</a:t>
            </a:r>
            <a:r>
              <a:rPr lang="en-US" altLang="en-US" dirty="0"/>
              <a:t> = </a:t>
            </a:r>
            <a:r>
              <a:rPr lang="en-US" altLang="en-US" i="1" dirty="0"/>
              <a:t>a</a:t>
            </a:r>
            <a:r>
              <a:rPr lang="en-US" altLang="en-US" dirty="0"/>
              <a:t>, where </a:t>
            </a:r>
            <a:r>
              <a:rPr lang="en-US" altLang="en-US" i="1" dirty="0"/>
              <a:t>a</a:t>
            </a:r>
            <a:r>
              <a:rPr lang="en-US" altLang="en-US" dirty="0"/>
              <a:t> is some real number, is the line perpendicular to the </a:t>
            </a:r>
            <a:r>
              <a:rPr lang="en-US" altLang="en-US" i="1" dirty="0"/>
              <a:t>x</a:t>
            </a:r>
            <a:r>
              <a:rPr lang="en-US" altLang="en-US" dirty="0"/>
              <a:t>-axis through the point with coordinates (</a:t>
            </a:r>
            <a:r>
              <a:rPr lang="en-US" altLang="en-US" i="1" dirty="0"/>
              <a:t>a</a:t>
            </a:r>
            <a:r>
              <a:rPr lang="en-US" altLang="en-US" dirty="0"/>
              <a:t>, 0).</a:t>
            </a:r>
          </a:p>
        </p:txBody>
      </p:sp>
      <p:sp>
        <p:nvSpPr>
          <p:cNvPr id="4" name="Content Placeholder 3"/>
          <p:cNvSpPr>
            <a:spLocks noGrp="1"/>
          </p:cNvSpPr>
          <p:nvPr>
            <p:ph idx="13"/>
          </p:nvPr>
        </p:nvSpPr>
        <p:spPr>
          <a:xfrm>
            <a:off x="457200" y="3200404"/>
            <a:ext cx="8229600" cy="1295400"/>
          </a:xfrm>
        </p:spPr>
        <p:txBody>
          <a:bodyPr/>
          <a:lstStyle/>
          <a:p>
            <a:pPr marL="0" indent="0">
              <a:buNone/>
            </a:pPr>
            <a:r>
              <a:rPr lang="en-US" altLang="en-US" dirty="0"/>
              <a:t>Similarly, the graph of the equation </a:t>
            </a:r>
            <a:r>
              <a:rPr lang="en-US" altLang="en-US" i="1" dirty="0"/>
              <a:t>y = b </a:t>
            </a:r>
            <a:r>
              <a:rPr lang="en-US" altLang="en-US" dirty="0"/>
              <a:t>is the line perpendicular to the </a:t>
            </a:r>
            <a:r>
              <a:rPr lang="en-US" altLang="en-US" i="1" dirty="0"/>
              <a:t>y</a:t>
            </a:r>
            <a:r>
              <a:rPr lang="en-US" altLang="en-US" dirty="0"/>
              <a:t>-axis through the point with coordinates (0, </a:t>
            </a:r>
            <a:r>
              <a:rPr lang="en-US" altLang="en-US" i="1" dirty="0"/>
              <a:t>b</a:t>
            </a:r>
            <a:r>
              <a:rPr lang="en-US" altLang="en-US" dirty="0"/>
              <a:t>).</a:t>
            </a:r>
          </a:p>
        </p:txBody>
      </p:sp>
    </p:spTree>
    <p:extLst>
      <p:ext uri="{BB962C8B-B14F-4D97-AF65-F5344CB8AC3E}">
        <p14:creationId xmlns:p14="http://schemas.microsoft.com/office/powerpoint/2010/main" val="250759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6875fc982845fbe69f2dbcbc1fffed4133dd5"/>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9852</TotalTime>
  <Words>1648</Words>
  <Application>Microsoft Office PowerPoint</Application>
  <PresentationFormat>On-screen Show (4:3)</PresentationFormat>
  <Paragraphs>180</Paragraphs>
  <Slides>38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4" baseType="lpstr">
      <vt:lpstr>Arial</vt:lpstr>
      <vt:lpstr>Times New Roman</vt:lpstr>
      <vt:lpstr>Verdana</vt:lpstr>
      <vt:lpstr>Wingdings</vt:lpstr>
      <vt:lpstr>508 Lecture</vt:lpstr>
      <vt:lpstr>Equation</vt:lpstr>
      <vt:lpstr>A Problem Solving Approach to Mathematics for Elementary School Teachers</vt:lpstr>
      <vt:lpstr>Section 8-4 Equations in a Cartesian Coordinate System</vt:lpstr>
      <vt:lpstr>Cartesian Coordinate System (1 of 3)</vt:lpstr>
      <vt:lpstr>Cartesian Coordinate System (2 of 3)</vt:lpstr>
      <vt:lpstr>Cartesian Coordinate System (3 of 3)</vt:lpstr>
      <vt:lpstr>Equations of Vertical and Horizontal Lines (1 of 2)</vt:lpstr>
      <vt:lpstr>Example 16 (1 of 2)</vt:lpstr>
      <vt:lpstr>Example 16 (2 of 2)</vt:lpstr>
      <vt:lpstr>Equations of Vertical and Horizontal Lines (2 of 2)</vt:lpstr>
      <vt:lpstr>Equations of Lines (1 of 4)</vt:lpstr>
      <vt:lpstr>Slope</vt:lpstr>
      <vt:lpstr>Example 17</vt:lpstr>
      <vt:lpstr>Equations of Lines (2 of 4)</vt:lpstr>
      <vt:lpstr>Equations of Lines (3 of 4)</vt:lpstr>
      <vt:lpstr>Equations of Lines (4 of 4)</vt:lpstr>
      <vt:lpstr>Example 18 (1 of 2)</vt:lpstr>
      <vt:lpstr>Example 18 (2 of 2)</vt:lpstr>
      <vt:lpstr>Linear Equations</vt:lpstr>
      <vt:lpstr>Determining Slope</vt:lpstr>
      <vt:lpstr>Example 19</vt:lpstr>
      <vt:lpstr>Example 21</vt:lpstr>
      <vt:lpstr>Systems of Linear Equations</vt:lpstr>
      <vt:lpstr>Example 22 (1 of 3)</vt:lpstr>
      <vt:lpstr>Example 22 (2 of 3)</vt:lpstr>
      <vt:lpstr>Example 22 (3 of 3)</vt:lpstr>
      <vt:lpstr>Substitution Method</vt:lpstr>
      <vt:lpstr>Example 23 (1 of 3)</vt:lpstr>
      <vt:lpstr>Example 23 (2 of 3)</vt:lpstr>
      <vt:lpstr>Example 23 (3 of 3)</vt:lpstr>
      <vt:lpstr>Elimination Method (1 of 2)</vt:lpstr>
      <vt:lpstr>Elimination Method (2 of 2)</vt:lpstr>
      <vt:lpstr>Example Using The Elimination Method (1 of 3)</vt:lpstr>
      <vt:lpstr>Elimination Method (4 of 5)</vt:lpstr>
      <vt:lpstr>Elimination Method (5 of 5)</vt:lpstr>
      <vt:lpstr>Solutions to Systems of Linear Equations</vt:lpstr>
      <vt:lpstr>Example 24 (1 of 3)</vt:lpstr>
      <vt:lpstr>Example 24 (2 of 3)</vt:lpstr>
      <vt:lpstr>Example 24 (3 of 3)</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Problem Solving Approach to Mathematics for Elementary School Teachers, Thirteenth Edition, Chapter 8, Algebraic Thinking</dc:title>
  <dc:subject>Math</dc:subject>
  <dc:creator>Billstein/Boschmans/Libeskind/Lott</dc:creator>
  <cp:keywords>A Problem Solving Approach to Mathematics</cp:keywords>
  <cp:lastModifiedBy>Praveena, Subramanian</cp:lastModifiedBy>
  <cp:revision>2399</cp:revision>
  <dcterms:created xsi:type="dcterms:W3CDTF">2014-07-14T20:04:21Z</dcterms:created>
  <dcterms:modified xsi:type="dcterms:W3CDTF">2019-06-14T07:40:39Z</dcterms:modified>
</cp:coreProperties>
</file>