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94" r:id="rId2"/>
    <p:sldId id="396" r:id="rId3"/>
    <p:sldId id="397" r:id="rId4"/>
    <p:sldId id="398" r:id="rId5"/>
    <p:sldId id="399" r:id="rId6"/>
    <p:sldId id="400" r:id="rId7"/>
    <p:sldId id="401" r:id="rId8"/>
    <p:sldId id="402"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16" r:id="rId23"/>
    <p:sldId id="417" r:id="rId24"/>
    <p:sldId id="418" r:id="rId25"/>
    <p:sldId id="419" r:id="rId26"/>
    <p:sldId id="420" r:id="rId27"/>
    <p:sldId id="421" r:id="rId28"/>
    <p:sldId id="422" r:id="rId29"/>
    <p:sldId id="423" r:id="rId30"/>
    <p:sldId id="424" r:id="rId31"/>
    <p:sldId id="425"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1" autoAdjust="0"/>
  </p:normalViewPr>
  <p:slideViewPr>
    <p:cSldViewPr>
      <p:cViewPr varScale="1">
        <p:scale>
          <a:sx n="77" d="100"/>
          <a:sy n="77" d="100"/>
        </p:scale>
        <p:origin x="90" y="504"/>
      </p:cViewPr>
      <p:guideLst>
        <p:guide orient="horz" pos="1008"/>
        <p:guide pos="288"/>
      </p:guideLst>
    </p:cSldViewPr>
  </p:slideViewPr>
  <p:outlineViewPr>
    <p:cViewPr>
      <p:scale>
        <a:sx n="33" d="100"/>
        <a:sy n="33" d="100"/>
      </p:scale>
      <p:origin x="0" y="-187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4" Type="http://schemas.openxmlformats.org/officeDocument/2006/relationships/image" Target="../media/image6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5" Type="http://schemas.openxmlformats.org/officeDocument/2006/relationships/image" Target="../media/image76.wmf"/><Relationship Id="rId4" Type="http://schemas.openxmlformats.org/officeDocument/2006/relationships/image" Target="../media/image75.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10" Type="http://schemas.openxmlformats.org/officeDocument/2006/relationships/image" Target="../media/image86.wmf"/><Relationship Id="rId4" Type="http://schemas.openxmlformats.org/officeDocument/2006/relationships/image" Target="../media/image80.wmf"/><Relationship Id="rId9" Type="http://schemas.openxmlformats.org/officeDocument/2006/relationships/image" Target="../media/image8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6/14/2019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6/14/2019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913933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latin typeface="+mj-lt"/>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
        <p:nvSpPr>
          <p:cNvPr id="14" name="TextBox 13"/>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9729" y="2256526"/>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291285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34789" y="3564694"/>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34789" y="42255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2718" y="4859550"/>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2718" y="5548475"/>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615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23501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8" name="Content Placeholder 2"/>
          <p:cNvSpPr>
            <a:spLocks noGrp="1"/>
          </p:cNvSpPr>
          <p:nvPr>
            <p:ph idx="23"/>
          </p:nvPr>
        </p:nvSpPr>
        <p:spPr>
          <a:xfrm>
            <a:off x="461682" y="519362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1" name="Content Placeholder 2"/>
          <p:cNvSpPr>
            <a:spLocks noGrp="1"/>
          </p:cNvSpPr>
          <p:nvPr>
            <p:ph idx="24"/>
          </p:nvPr>
        </p:nvSpPr>
        <p:spPr>
          <a:xfrm>
            <a:off x="457200" y="553449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2" name="Content Placeholder 2"/>
          <p:cNvSpPr>
            <a:spLocks noGrp="1"/>
          </p:cNvSpPr>
          <p:nvPr>
            <p:ph idx="25"/>
          </p:nvPr>
        </p:nvSpPr>
        <p:spPr>
          <a:xfrm>
            <a:off x="443753" y="5864927"/>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060294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6" name="Picture 1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2014, 2010, 2007</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1" name="TextBox 10"/>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2017, 2013, 2009</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1219200" y="6529254"/>
            <a:ext cx="5867400" cy="187537"/>
          </a:xfrm>
        </p:spPr>
        <p:txBody>
          <a:bodyPr/>
          <a:lstStyle>
            <a:lvl1pPr marL="0" indent="0" algn="r">
              <a:buNone/>
              <a:defRPr sz="800" baseline="0"/>
            </a:lvl1pPr>
          </a:lstStyle>
          <a:p>
            <a:pPr lvl="0"/>
            <a:r>
              <a:rPr lang="en-US" dirty="0"/>
              <a:t>Click to add copyright line</a:t>
            </a:r>
            <a:endParaRPr lang="en-IN" dirty="0"/>
          </a:p>
        </p:txBody>
      </p:sp>
      <p:sp>
        <p:nvSpPr>
          <p:cNvPr id="12" name="TextBox 11"/>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lvl1pPr>
              <a:defRPr>
                <a:latin typeface="+mj-lt"/>
              </a:defRPr>
            </a:lvl1pPr>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800"/>
            </a:lvl1pPr>
            <a:lvl2pPr marL="569913" indent="-285750">
              <a:buClr>
                <a:srgbClr val="007FA3"/>
              </a:buClr>
              <a:defRPr sz="2800"/>
            </a:lvl2pPr>
            <a:lvl3pPr>
              <a:buClr>
                <a:srgbClr val="007FA3"/>
              </a:buClr>
              <a:defRPr sz="2800"/>
            </a:lvl3pPr>
            <a:lvl4pPr>
              <a:buClr>
                <a:srgbClr val="007FA3"/>
              </a:buClr>
              <a:defRPr sz="2800"/>
            </a:lvl4pPr>
            <a:lvl5pPr>
              <a:buClr>
                <a:srgbClr val="007FA3"/>
              </a:buClr>
              <a:defRPr sz="2800"/>
            </a:lvl5pPr>
            <a:lvl6pPr>
              <a:buClr>
                <a:srgbClr val="007FA3"/>
              </a:buClr>
              <a:defRPr sz="2800"/>
            </a:lvl6pPr>
            <a:lvl7pPr>
              <a:buClr>
                <a:srgbClr val="007FA3"/>
              </a:buClr>
              <a:defRPr sz="2800"/>
            </a:lvl7pPr>
            <a:lvl8pPr>
              <a:buClr>
                <a:srgbClr val="007FA3"/>
              </a:buClr>
              <a:defRPr sz="2800"/>
            </a:lvl8pPr>
            <a:lvl9pPr>
              <a:buClr>
                <a:srgbClr val="007FA3"/>
              </a:buClr>
              <a:defRPr sz="2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66447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905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657600"/>
            <a:ext cx="8229600" cy="2209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75426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10661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800600"/>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139821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2718" y="276045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409171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2718" y="515550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11188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2617355"/>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4509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3567952"/>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57200" y="52891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96931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6/14/2019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68" r:id="rId4"/>
    <p:sldLayoutId id="2147483650" r:id="rId5"/>
    <p:sldLayoutId id="2147483661" r:id="rId6"/>
    <p:sldLayoutId id="2147483662" r:id="rId7"/>
    <p:sldLayoutId id="2147483663" r:id="rId8"/>
    <p:sldLayoutId id="2147483664" r:id="rId9"/>
    <p:sldLayoutId id="2147483665" r:id="rId10"/>
    <p:sldLayoutId id="2147483666" r:id="rId11"/>
    <p:sldLayoutId id="2147483667" r:id="rId12"/>
    <p:sldLayoutId id="2147483658" r:id="rId13"/>
    <p:sldLayoutId id="2147483660" r:id="rId14"/>
    <p:sldLayoutId id="2147483651" r:id="rId15"/>
    <p:sldLayoutId id="2147483654" r:id="rId16"/>
    <p:sldLayoutId id="2147483655" r:id="rId17"/>
  </p:sldLayoutIdLst>
  <p:txStyles>
    <p:titleStyle>
      <a:lvl1pPr algn="l" defTabSz="914400" rtl="0" eaLnBrk="1" latinLnBrk="0" hangingPunct="1">
        <a:lnSpc>
          <a:spcPct val="100000"/>
        </a:lnSpc>
        <a:spcBef>
          <a:spcPct val="0"/>
        </a:spcBef>
        <a:buNone/>
        <a:defRPr sz="36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8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image" Target="../media/image21.wmf"/><Relationship Id="rId5" Type="http://schemas.openxmlformats.org/officeDocument/2006/relationships/oleObject" Target="../embeddings/oleObject14.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5.wmf"/><Relationship Id="rId5" Type="http://schemas.openxmlformats.org/officeDocument/2006/relationships/oleObject" Target="../embeddings/oleObject18.bin"/><Relationship Id="rId4" Type="http://schemas.openxmlformats.org/officeDocument/2006/relationships/image" Target="../media/image2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8.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20.bin"/><Relationship Id="rId4" Type="http://schemas.openxmlformats.org/officeDocument/2006/relationships/image" Target="../media/image26.wmf"/></Relationships>
</file>

<file path=ppt/slides/_rels/slide1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29.wmf"/><Relationship Id="rId2" Type="http://schemas.openxmlformats.org/officeDocument/2006/relationships/slideLayout" Target="../slideLayouts/slideLayout8.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32.png"/><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35.png"/><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36.png"/><Relationship Id="rId5" Type="http://schemas.openxmlformats.org/officeDocument/2006/relationships/image" Target="../media/image33.wmf"/><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0.xml"/><Relationship Id="rId1" Type="http://schemas.openxmlformats.org/officeDocument/2006/relationships/vmlDrawing" Target="../drawings/vmlDrawing9.vml"/><Relationship Id="rId6" Type="http://schemas.openxmlformats.org/officeDocument/2006/relationships/image" Target="../media/image39.wmf"/><Relationship Id="rId5" Type="http://schemas.openxmlformats.org/officeDocument/2006/relationships/oleObject" Target="../embeddings/oleObject25.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9.xml"/><Relationship Id="rId1" Type="http://schemas.openxmlformats.org/officeDocument/2006/relationships/vmlDrawing" Target="../drawings/vmlDrawing10.vml"/><Relationship Id="rId6" Type="http://schemas.openxmlformats.org/officeDocument/2006/relationships/image" Target="../media/image43.wmf"/><Relationship Id="rId5" Type="http://schemas.openxmlformats.org/officeDocument/2006/relationships/oleObject" Target="../embeddings/oleObject29.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3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10.xml"/><Relationship Id="rId1" Type="http://schemas.openxmlformats.org/officeDocument/2006/relationships/vmlDrawing" Target="../drawings/vmlDrawing11.vml"/><Relationship Id="rId6" Type="http://schemas.openxmlformats.org/officeDocument/2006/relationships/image" Target="../media/image49.wmf"/><Relationship Id="rId5" Type="http://schemas.openxmlformats.org/officeDocument/2006/relationships/oleObject" Target="../embeddings/oleObject33.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35.bin"/></Relationships>
</file>

<file path=ppt/slides/_rels/slide24.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10.xml"/><Relationship Id="rId1" Type="http://schemas.openxmlformats.org/officeDocument/2006/relationships/vmlDrawing" Target="../drawings/vmlDrawing12.vml"/><Relationship Id="rId6" Type="http://schemas.openxmlformats.org/officeDocument/2006/relationships/image" Target="../media/image53.wmf"/><Relationship Id="rId5" Type="http://schemas.openxmlformats.org/officeDocument/2006/relationships/oleObject" Target="../embeddings/oleObject37.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39.bin"/></Relationships>
</file>

<file path=ppt/slides/_rels/slide25.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8.xml"/><Relationship Id="rId1" Type="http://schemas.openxmlformats.org/officeDocument/2006/relationships/vmlDrawing" Target="../drawings/vmlDrawing13.vml"/><Relationship Id="rId6" Type="http://schemas.openxmlformats.org/officeDocument/2006/relationships/image" Target="../media/image57.wmf"/><Relationship Id="rId5" Type="http://schemas.openxmlformats.org/officeDocument/2006/relationships/oleObject" Target="../embeddings/oleObject41.bin"/><Relationship Id="rId4" Type="http://schemas.openxmlformats.org/officeDocument/2006/relationships/image" Target="../media/image56.wmf"/></Relationships>
</file>

<file path=ppt/slides/_rels/slide26.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8.xml"/><Relationship Id="rId1" Type="http://schemas.openxmlformats.org/officeDocument/2006/relationships/vmlDrawing" Target="../drawings/vmlDrawing14.vml"/><Relationship Id="rId6" Type="http://schemas.openxmlformats.org/officeDocument/2006/relationships/image" Target="../media/image60.wmf"/><Relationship Id="rId5" Type="http://schemas.openxmlformats.org/officeDocument/2006/relationships/oleObject" Target="../embeddings/oleObject44.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46.bin"/></Relationships>
</file>

<file path=ppt/slides/_rels/slide27.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slideLayout" Target="../slideLayouts/slideLayout8.xml"/><Relationship Id="rId1" Type="http://schemas.openxmlformats.org/officeDocument/2006/relationships/vmlDrawing" Target="../drawings/vmlDrawing15.vml"/><Relationship Id="rId6" Type="http://schemas.openxmlformats.org/officeDocument/2006/relationships/image" Target="../media/image64.wmf"/><Relationship Id="rId5" Type="http://schemas.openxmlformats.org/officeDocument/2006/relationships/oleObject" Target="../embeddings/oleObject48.bin"/><Relationship Id="rId4" Type="http://schemas.openxmlformats.org/officeDocument/2006/relationships/image" Target="../media/image63.wmf"/></Relationships>
</file>

<file path=ppt/slides/_rels/slide28.x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oleObject" Target="../embeddings/oleObject50.bin"/><Relationship Id="rId7"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67.wmf"/><Relationship Id="rId5" Type="http://schemas.openxmlformats.org/officeDocument/2006/relationships/oleObject" Target="../embeddings/oleObject51.bin"/><Relationship Id="rId4" Type="http://schemas.openxmlformats.org/officeDocument/2006/relationships/image" Target="../media/image66.wmf"/></Relationships>
</file>

<file path=ppt/slides/_rels/slide29.xml.rels><?xml version="1.0" encoding="UTF-8" standalone="yes"?>
<Relationships xmlns="http://schemas.openxmlformats.org/package/2006/relationships"><Relationship Id="rId3" Type="http://schemas.openxmlformats.org/officeDocument/2006/relationships/image" Target="../media/image71.png"/><Relationship Id="rId7" Type="http://schemas.openxmlformats.org/officeDocument/2006/relationships/image" Target="../media/image70.wmf"/><Relationship Id="rId2" Type="http://schemas.openxmlformats.org/officeDocument/2006/relationships/slideLayout" Target="../slideLayouts/slideLayout10.xml"/><Relationship Id="rId1" Type="http://schemas.openxmlformats.org/officeDocument/2006/relationships/vmlDrawing" Target="../drawings/vmlDrawing17.vml"/><Relationship Id="rId6" Type="http://schemas.openxmlformats.org/officeDocument/2006/relationships/oleObject" Target="../embeddings/oleObject54.bin"/><Relationship Id="rId5" Type="http://schemas.openxmlformats.org/officeDocument/2006/relationships/image" Target="../media/image69.wmf"/><Relationship Id="rId4" Type="http://schemas.openxmlformats.org/officeDocument/2006/relationships/oleObject" Target="../embeddings/oleObject5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76.wmf"/><Relationship Id="rId2" Type="http://schemas.openxmlformats.org/officeDocument/2006/relationships/slideLayout" Target="../slideLayouts/slideLayout9.xml"/><Relationship Id="rId1" Type="http://schemas.openxmlformats.org/officeDocument/2006/relationships/vmlDrawing" Target="../drawings/vmlDrawing18.vml"/><Relationship Id="rId6" Type="http://schemas.openxmlformats.org/officeDocument/2006/relationships/image" Target="../media/image73.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75.wmf"/><Relationship Id="rId4" Type="http://schemas.openxmlformats.org/officeDocument/2006/relationships/image" Target="../media/image72.wmf"/><Relationship Id="rId9" Type="http://schemas.openxmlformats.org/officeDocument/2006/relationships/oleObject" Target="../embeddings/oleObject58.bin"/></Relationships>
</file>

<file path=ppt/slides/_rels/slide31.x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oleObject" Target="../embeddings/oleObject65.bin"/><Relationship Id="rId18" Type="http://schemas.openxmlformats.org/officeDocument/2006/relationships/image" Target="../media/image84.wmf"/><Relationship Id="rId3" Type="http://schemas.openxmlformats.org/officeDocument/2006/relationships/oleObject" Target="../embeddings/oleObject60.bin"/><Relationship Id="rId21" Type="http://schemas.openxmlformats.org/officeDocument/2006/relationships/oleObject" Target="../embeddings/oleObject69.bin"/><Relationship Id="rId7" Type="http://schemas.openxmlformats.org/officeDocument/2006/relationships/oleObject" Target="../embeddings/oleObject62.bin"/><Relationship Id="rId12" Type="http://schemas.openxmlformats.org/officeDocument/2006/relationships/image" Target="../media/image81.wmf"/><Relationship Id="rId17" Type="http://schemas.openxmlformats.org/officeDocument/2006/relationships/oleObject" Target="../embeddings/oleObject67.bin"/><Relationship Id="rId2" Type="http://schemas.openxmlformats.org/officeDocument/2006/relationships/slideLayout" Target="../slideLayouts/slideLayout6.xml"/><Relationship Id="rId16" Type="http://schemas.openxmlformats.org/officeDocument/2006/relationships/image" Target="../media/image83.wmf"/><Relationship Id="rId20" Type="http://schemas.openxmlformats.org/officeDocument/2006/relationships/image" Target="../media/image85.wmf"/><Relationship Id="rId1" Type="http://schemas.openxmlformats.org/officeDocument/2006/relationships/vmlDrawing" Target="../drawings/vmlDrawing19.vml"/><Relationship Id="rId6" Type="http://schemas.openxmlformats.org/officeDocument/2006/relationships/image" Target="../media/image78.wmf"/><Relationship Id="rId11" Type="http://schemas.openxmlformats.org/officeDocument/2006/relationships/oleObject" Target="../embeddings/oleObject64.bin"/><Relationship Id="rId5" Type="http://schemas.openxmlformats.org/officeDocument/2006/relationships/oleObject" Target="../embeddings/oleObject61.bin"/><Relationship Id="rId15" Type="http://schemas.openxmlformats.org/officeDocument/2006/relationships/oleObject" Target="../embeddings/oleObject66.bin"/><Relationship Id="rId10" Type="http://schemas.openxmlformats.org/officeDocument/2006/relationships/image" Target="../media/image80.wmf"/><Relationship Id="rId19" Type="http://schemas.openxmlformats.org/officeDocument/2006/relationships/oleObject" Target="../embeddings/oleObject68.bin"/><Relationship Id="rId4" Type="http://schemas.openxmlformats.org/officeDocument/2006/relationships/image" Target="../media/image77.wmf"/><Relationship Id="rId9" Type="http://schemas.openxmlformats.org/officeDocument/2006/relationships/oleObject" Target="../embeddings/oleObject63.bin"/><Relationship Id="rId14" Type="http://schemas.openxmlformats.org/officeDocument/2006/relationships/image" Target="../media/image82.wmf"/><Relationship Id="rId22" Type="http://schemas.openxmlformats.org/officeDocument/2006/relationships/image" Target="../media/image86.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7.bin"/><Relationship Id="rId18" Type="http://schemas.openxmlformats.org/officeDocument/2006/relationships/image" Target="../media/image12.wmf"/><Relationship Id="rId3" Type="http://schemas.openxmlformats.org/officeDocument/2006/relationships/image" Target="../media/image14.png"/><Relationship Id="rId7" Type="http://schemas.openxmlformats.org/officeDocument/2006/relationships/oleObject" Target="../embeddings/oleObject4.bin"/><Relationship Id="rId12" Type="http://schemas.openxmlformats.org/officeDocument/2006/relationships/image" Target="../media/image9.wmf"/><Relationship Id="rId17" Type="http://schemas.openxmlformats.org/officeDocument/2006/relationships/oleObject" Target="../embeddings/oleObject9.bin"/><Relationship Id="rId2" Type="http://schemas.openxmlformats.org/officeDocument/2006/relationships/slideLayout" Target="../slideLayouts/slideLayout5.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6.bin"/><Relationship Id="rId5" Type="http://schemas.openxmlformats.org/officeDocument/2006/relationships/oleObject" Target="../embeddings/oleObject3.bin"/><Relationship Id="rId15" Type="http://schemas.openxmlformats.org/officeDocument/2006/relationships/oleObject" Target="../embeddings/oleObject8.bin"/><Relationship Id="rId10" Type="http://schemas.openxmlformats.org/officeDocument/2006/relationships/image" Target="../media/image8.wmf"/><Relationship Id="rId19" Type="http://schemas.openxmlformats.org/officeDocument/2006/relationships/oleObject" Target="../embeddings/oleObject10.bin"/><Relationship Id="rId4" Type="http://schemas.openxmlformats.org/officeDocument/2006/relationships/image" Target="../media/image15.png"/><Relationship Id="rId9" Type="http://schemas.openxmlformats.org/officeDocument/2006/relationships/oleObject" Target="../embeddings/oleObject5.bin"/><Relationship Id="rId1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3983"/>
          </a:xfrm>
        </p:spPr>
        <p:txBody>
          <a:bodyPr anchor="t"/>
          <a:lstStyle/>
          <a:p>
            <a:r>
              <a:rPr lang="en-US" sz="3000" dirty="0"/>
              <a:t>A Problem Solving Approach to Mathematics for Elementary School Teachers</a:t>
            </a:r>
            <a:endParaRPr lang="en-IN" sz="3000" dirty="0"/>
          </a:p>
        </p:txBody>
      </p:sp>
      <p:sp>
        <p:nvSpPr>
          <p:cNvPr id="3" name="Text Placeholder 2"/>
          <p:cNvSpPr>
            <a:spLocks noGrp="1"/>
          </p:cNvSpPr>
          <p:nvPr>
            <p:ph type="body" sz="quarter" idx="13"/>
          </p:nvPr>
        </p:nvSpPr>
        <p:spPr>
          <a:xfrm>
            <a:off x="457200" y="1225878"/>
            <a:ext cx="8229600" cy="325104"/>
          </a:xfrm>
        </p:spPr>
        <p:txBody>
          <a:bodyPr/>
          <a:lstStyle/>
          <a:p>
            <a:r>
              <a:rPr lang="en-IN" dirty="0"/>
              <a:t>Thirteenth Edition</a:t>
            </a:r>
          </a:p>
        </p:txBody>
      </p:sp>
      <p:sp>
        <p:nvSpPr>
          <p:cNvPr id="4" name="Text Placeholder 3"/>
          <p:cNvSpPr>
            <a:spLocks noGrp="1"/>
          </p:cNvSpPr>
          <p:nvPr>
            <p:ph type="body" sz="quarter" idx="14"/>
          </p:nvPr>
        </p:nvSpPr>
        <p:spPr>
          <a:xfrm>
            <a:off x="4876800" y="2438400"/>
            <a:ext cx="3657600" cy="762000"/>
          </a:xfrm>
        </p:spPr>
        <p:txBody>
          <a:bodyPr/>
          <a:lstStyle/>
          <a:p>
            <a:pPr algn="ctr"/>
            <a:r>
              <a:rPr lang="en-IN" sz="4000" b="1" dirty="0">
                <a:latin typeface="+mj-lt"/>
              </a:rPr>
              <a:t>Chapter 8</a:t>
            </a:r>
            <a:endParaRPr lang="en-IN" sz="4000" dirty="0">
              <a:latin typeface="+mj-lt"/>
            </a:endParaRPr>
          </a:p>
        </p:txBody>
      </p:sp>
      <p:sp>
        <p:nvSpPr>
          <p:cNvPr id="5" name="Text Placeholder 4"/>
          <p:cNvSpPr>
            <a:spLocks noGrp="1"/>
          </p:cNvSpPr>
          <p:nvPr>
            <p:ph type="body" sz="quarter" idx="15"/>
          </p:nvPr>
        </p:nvSpPr>
        <p:spPr>
          <a:xfrm>
            <a:off x="4892842" y="3265407"/>
            <a:ext cx="3641558" cy="1687593"/>
          </a:xfrm>
        </p:spPr>
        <p:txBody>
          <a:bodyPr/>
          <a:lstStyle/>
          <a:p>
            <a:pPr algn="ctr"/>
            <a:r>
              <a:rPr lang="en-US" altLang="en-US" sz="3600" dirty="0"/>
              <a:t>Algebraic Thinking</a:t>
            </a:r>
          </a:p>
        </p:txBody>
      </p:sp>
      <p:pic>
        <p:nvPicPr>
          <p:cNvPr id="9" name="Picture 8" descr="Front Cover: A Problem Solving Approach to Mathematics for Elementary School Teachers Thirteenth Edition by Billstein, Boschmans, Libeskind and Lott.">
            <a:extLst>
              <a:ext uri="{FF2B5EF4-FFF2-40B4-BE49-F238E27FC236}">
                <a16:creationId xmlns:a16="http://schemas.microsoft.com/office/drawing/2014/main" id="{112798E5-D16F-4DDD-A7EF-43DF272A06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580400"/>
            <a:ext cx="3704240" cy="4628367"/>
          </a:xfrm>
          <a:prstGeom prst="rect">
            <a:avLst/>
          </a:prstGeom>
          <a:ln w="9525">
            <a:solidFill>
              <a:schemeClr val="tx1"/>
            </a:solidFill>
          </a:ln>
        </p:spPr>
      </p:pic>
      <p:sp>
        <p:nvSpPr>
          <p:cNvPr id="11" name="Text Placeholder 3"/>
          <p:cNvSpPr>
            <a:spLocks noGrp="1"/>
          </p:cNvSpPr>
          <p:nvPr>
            <p:ph type="body" sz="quarter" idx="14"/>
          </p:nvPr>
        </p:nvSpPr>
        <p:spPr>
          <a:xfrm>
            <a:off x="1714500" y="6474542"/>
            <a:ext cx="5941298" cy="152400"/>
          </a:xfrm>
        </p:spPr>
        <p:txBody>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0205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Functions</a:t>
            </a:r>
            <a:endParaRPr lang="en-US" dirty="0">
              <a:solidFill>
                <a:schemeClr val="bg2"/>
              </a:solidFill>
            </a:endParaRPr>
          </a:p>
        </p:txBody>
      </p:sp>
      <p:sp>
        <p:nvSpPr>
          <p:cNvPr id="4" name="Content Placeholder 3"/>
          <p:cNvSpPr>
            <a:spLocks noGrp="1"/>
          </p:cNvSpPr>
          <p:nvPr>
            <p:ph idx="1"/>
          </p:nvPr>
        </p:nvSpPr>
        <p:spPr>
          <a:xfrm>
            <a:off x="457200" y="1600200"/>
            <a:ext cx="5029200" cy="1981200"/>
          </a:xfrm>
        </p:spPr>
        <p:txBody>
          <a:bodyPr/>
          <a:lstStyle/>
          <a:p>
            <a:pPr marL="0" indent="0">
              <a:buNone/>
            </a:pPr>
            <a:r>
              <a:rPr lang="en-US" altLang="en-US" sz="2600" dirty="0"/>
              <a:t>Is this input-output machine a function machine? For any natural-number input </a:t>
            </a:r>
            <a:r>
              <a:rPr lang="en-US" altLang="en-US" sz="2600" i="1" dirty="0"/>
              <a:t>x</a:t>
            </a:r>
            <a:r>
              <a:rPr lang="en-US" altLang="en-US" sz="2600" dirty="0"/>
              <a:t>, the machine outputs a number that is less than </a:t>
            </a:r>
            <a:r>
              <a:rPr lang="en-US" altLang="en-US" sz="2600" i="1" dirty="0"/>
              <a:t>x</a:t>
            </a:r>
            <a:r>
              <a:rPr lang="en-US" altLang="en-US" sz="2600" dirty="0"/>
              <a:t>.</a:t>
            </a:r>
          </a:p>
        </p:txBody>
      </p:sp>
      <p:pic>
        <p:nvPicPr>
          <p:cNvPr id="7" name="Picture 16" descr="An input x, is given to a machine for which the output is less than the input, producing an output f of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2037" y="1325562"/>
            <a:ext cx="2544763" cy="22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3"/>
          </p:nvPr>
        </p:nvSpPr>
        <p:spPr>
          <a:xfrm>
            <a:off x="444910" y="3671967"/>
            <a:ext cx="8229600" cy="1617789"/>
          </a:xfrm>
        </p:spPr>
        <p:txBody>
          <a:bodyPr/>
          <a:lstStyle/>
          <a:p>
            <a:pPr marL="0" indent="0">
              <a:buNone/>
            </a:pPr>
            <a:r>
              <a:rPr lang="en-US" altLang="en-US" sz="2600" dirty="0"/>
              <a:t>No. For example, if you input the number 10, the machine may output 9, since 9 is less than 10. If you input 10 again, the machine may output 3, since 3 is less than 10.</a:t>
            </a:r>
          </a:p>
        </p:txBody>
      </p:sp>
      <p:sp>
        <p:nvSpPr>
          <p:cNvPr id="6" name="Content Placeholder 5"/>
          <p:cNvSpPr>
            <a:spLocks noGrp="1"/>
          </p:cNvSpPr>
          <p:nvPr>
            <p:ph idx="14"/>
          </p:nvPr>
        </p:nvSpPr>
        <p:spPr>
          <a:xfrm>
            <a:off x="457200" y="5428647"/>
            <a:ext cx="8229600" cy="914400"/>
          </a:xfrm>
        </p:spPr>
        <p:txBody>
          <a:bodyPr/>
          <a:lstStyle/>
          <a:p>
            <a:pPr marL="0" indent="0">
              <a:buNone/>
            </a:pPr>
            <a:r>
              <a:rPr lang="en-US" altLang="en-US" sz="2600" dirty="0"/>
              <a:t>This is not a function machine because the same input may give different outputs.</a:t>
            </a:r>
          </a:p>
        </p:txBody>
      </p:sp>
    </p:spTree>
    <p:extLst>
      <p:ext uri="{BB962C8B-B14F-4D97-AF65-F5344CB8AC3E}">
        <p14:creationId xmlns:p14="http://schemas.microsoft.com/office/powerpoint/2010/main" val="422879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solidFill>
                  <a:schemeClr val="bg2"/>
                </a:solidFill>
              </a:rPr>
              <a:t>Example 9 </a:t>
            </a:r>
            <a:r>
              <a:rPr lang="en-US" sz="2000" b="0" kern="1200" dirty="0">
                <a:solidFill>
                  <a:srgbClr val="007FA3"/>
                </a:solidFill>
                <a:effectLst/>
                <a:latin typeface="+mj-lt"/>
                <a:ea typeface="+mj-ea"/>
                <a:cs typeface="Times New Roman" panose="02020603050405020304" pitchFamily="18" charset="0"/>
              </a:rPr>
              <a:t>(1 of 3)</a:t>
            </a:r>
            <a:endParaRPr lang="en-US" sz="2000" dirty="0">
              <a:solidFill>
                <a:schemeClr val="bg2"/>
              </a:solidFill>
            </a:endParaRPr>
          </a:p>
        </p:txBody>
      </p:sp>
      <p:sp>
        <p:nvSpPr>
          <p:cNvPr id="7" name="Content Placeholder 6"/>
          <p:cNvSpPr>
            <a:spLocks noGrp="1"/>
          </p:cNvSpPr>
          <p:nvPr>
            <p:ph idx="1"/>
          </p:nvPr>
        </p:nvSpPr>
        <p:spPr>
          <a:xfrm>
            <a:off x="457200" y="1600200"/>
            <a:ext cx="8001000" cy="1264159"/>
          </a:xfrm>
        </p:spPr>
        <p:txBody>
          <a:bodyPr/>
          <a:lstStyle/>
          <a:p>
            <a:pPr marL="0" indent="0">
              <a:buNone/>
            </a:pPr>
            <a:r>
              <a:rPr lang="en-US" altLang="en-US" dirty="0"/>
              <a:t>A bicycle manufacturer incurs a daily fixed cost of $1400 for overhead expenses and a cost of $500 per bike manufactured. a. Find the cost</a:t>
            </a:r>
            <a:endParaRPr lang="en-US" dirty="0"/>
          </a:p>
        </p:txBody>
      </p:sp>
      <p:graphicFrame>
        <p:nvGraphicFramePr>
          <p:cNvPr id="18" name="Object 17" descr="C of x"/>
          <p:cNvGraphicFramePr>
            <a:graphicFrameLocks noChangeAspect="1"/>
          </p:cNvGraphicFramePr>
          <p:nvPr>
            <p:extLst>
              <p:ext uri="{D42A27DB-BD31-4B8C-83A1-F6EECF244321}">
                <p14:modId xmlns:p14="http://schemas.microsoft.com/office/powerpoint/2010/main" val="2921996088"/>
              </p:ext>
            </p:extLst>
          </p:nvPr>
        </p:nvGraphicFramePr>
        <p:xfrm>
          <a:off x="437380" y="2904048"/>
          <a:ext cx="787667" cy="466770"/>
        </p:xfrm>
        <a:graphic>
          <a:graphicData uri="http://schemas.openxmlformats.org/presentationml/2006/ole">
            <mc:AlternateContent xmlns:mc="http://schemas.openxmlformats.org/markup-compatibility/2006">
              <mc:Choice xmlns:v="urn:schemas-microsoft-com:vml" Requires="v">
                <p:oleObj spid="_x0000_s3872" name="Equation" r:id="rId3" imgW="342720" imgH="203040" progId="Equation.DSMT4">
                  <p:embed/>
                </p:oleObj>
              </mc:Choice>
              <mc:Fallback>
                <p:oleObj name="Equation" r:id="rId3" imgW="342720" imgH="203040" progId="Equation.DSMT4">
                  <p:embed/>
                  <p:pic>
                    <p:nvPicPr>
                      <p:cNvPr id="0" name=""/>
                      <p:cNvPicPr/>
                      <p:nvPr/>
                    </p:nvPicPr>
                    <p:blipFill>
                      <a:blip r:embed="rId4"/>
                      <a:stretch>
                        <a:fillRect/>
                      </a:stretch>
                    </p:blipFill>
                    <p:spPr>
                      <a:xfrm>
                        <a:off x="437380" y="2904048"/>
                        <a:ext cx="787667" cy="466770"/>
                      </a:xfrm>
                      <a:prstGeom prst="rect">
                        <a:avLst/>
                      </a:prstGeom>
                    </p:spPr>
                  </p:pic>
                </p:oleObj>
              </mc:Fallback>
            </mc:AlternateContent>
          </a:graphicData>
        </a:graphic>
      </p:graphicFrame>
      <p:sp>
        <p:nvSpPr>
          <p:cNvPr id="8" name="Content Placeholder 7"/>
          <p:cNvSpPr>
            <a:spLocks noGrp="1"/>
          </p:cNvSpPr>
          <p:nvPr>
            <p:ph idx="13"/>
          </p:nvPr>
        </p:nvSpPr>
        <p:spPr>
          <a:xfrm>
            <a:off x="1291043" y="2903154"/>
            <a:ext cx="5442861" cy="422802"/>
          </a:xfrm>
        </p:spPr>
        <p:txBody>
          <a:bodyPr/>
          <a:lstStyle/>
          <a:p>
            <a:pPr marL="0" indent="0">
              <a:buNone/>
            </a:pPr>
            <a:r>
              <a:rPr lang="en-US" altLang="en-US" dirty="0"/>
              <a:t>of manufacturing </a:t>
            </a:r>
            <a:r>
              <a:rPr lang="en-US" altLang="en-US" i="1" dirty="0"/>
              <a:t>x</a:t>
            </a:r>
            <a:r>
              <a:rPr lang="en-US" altLang="en-US" dirty="0"/>
              <a:t> bikes in a day.</a:t>
            </a:r>
          </a:p>
        </p:txBody>
      </p:sp>
      <p:sp>
        <p:nvSpPr>
          <p:cNvPr id="9" name="Content Placeholder 8"/>
          <p:cNvSpPr>
            <a:spLocks noGrp="1"/>
          </p:cNvSpPr>
          <p:nvPr>
            <p:ph idx="14"/>
          </p:nvPr>
        </p:nvSpPr>
        <p:spPr>
          <a:xfrm>
            <a:off x="457200" y="3587756"/>
            <a:ext cx="7772400" cy="480622"/>
          </a:xfrm>
        </p:spPr>
        <p:txBody>
          <a:bodyPr/>
          <a:lstStyle/>
          <a:p>
            <a:pPr marL="0" indent="0">
              <a:buNone/>
            </a:pPr>
            <a:r>
              <a:rPr lang="en-US" altLang="en-US" dirty="0"/>
              <a:t>Since the cost of producing a single bike is $500,</a:t>
            </a:r>
            <a:endParaRPr lang="en-US" dirty="0"/>
          </a:p>
        </p:txBody>
      </p:sp>
      <p:sp>
        <p:nvSpPr>
          <p:cNvPr id="19" name="Content Placeholder 18"/>
          <p:cNvSpPr>
            <a:spLocks noGrp="1"/>
          </p:cNvSpPr>
          <p:nvPr>
            <p:ph idx="20"/>
          </p:nvPr>
        </p:nvSpPr>
        <p:spPr>
          <a:xfrm>
            <a:off x="432662" y="4049353"/>
            <a:ext cx="4912018" cy="491162"/>
          </a:xfrm>
        </p:spPr>
        <p:txBody>
          <a:bodyPr/>
          <a:lstStyle/>
          <a:p>
            <a:pPr marL="0" indent="0">
              <a:buNone/>
            </a:pPr>
            <a:r>
              <a:rPr lang="en-US" altLang="en-US" dirty="0"/>
              <a:t>the cost of producing </a:t>
            </a:r>
            <a:r>
              <a:rPr lang="en-US" altLang="en-US" i="1" dirty="0"/>
              <a:t>x</a:t>
            </a:r>
            <a:r>
              <a:rPr lang="en-US" altLang="en-US" dirty="0"/>
              <a:t> bikes is</a:t>
            </a:r>
            <a:endParaRPr lang="en-US" dirty="0"/>
          </a:p>
        </p:txBody>
      </p:sp>
      <p:graphicFrame>
        <p:nvGraphicFramePr>
          <p:cNvPr id="22" name="Object 21" descr="500 x"/>
          <p:cNvGraphicFramePr>
            <a:graphicFrameLocks noChangeAspect="1"/>
          </p:cNvGraphicFramePr>
          <p:nvPr>
            <p:extLst>
              <p:ext uri="{D42A27DB-BD31-4B8C-83A1-F6EECF244321}">
                <p14:modId xmlns:p14="http://schemas.microsoft.com/office/powerpoint/2010/main" val="1656141342"/>
              </p:ext>
            </p:extLst>
          </p:nvPr>
        </p:nvGraphicFramePr>
        <p:xfrm>
          <a:off x="5346202" y="4057650"/>
          <a:ext cx="877887" cy="439738"/>
        </p:xfrm>
        <a:graphic>
          <a:graphicData uri="http://schemas.openxmlformats.org/presentationml/2006/ole">
            <mc:AlternateContent xmlns:mc="http://schemas.openxmlformats.org/markup-compatibility/2006">
              <mc:Choice xmlns:v="urn:schemas-microsoft-com:vml" Requires="v">
                <p:oleObj spid="_x0000_s3873" name="Equation" r:id="rId5" imgW="355320" imgH="177480" progId="Equation.DSMT4">
                  <p:embed/>
                </p:oleObj>
              </mc:Choice>
              <mc:Fallback>
                <p:oleObj name="Equation" r:id="rId5" imgW="355320" imgH="177480" progId="Equation.DSMT4">
                  <p:embed/>
                  <p:pic>
                    <p:nvPicPr>
                      <p:cNvPr id="0" name=""/>
                      <p:cNvPicPr/>
                      <p:nvPr/>
                    </p:nvPicPr>
                    <p:blipFill>
                      <a:blip r:embed="rId6"/>
                      <a:stretch>
                        <a:fillRect/>
                      </a:stretch>
                    </p:blipFill>
                    <p:spPr>
                      <a:xfrm>
                        <a:off x="5346202" y="4057650"/>
                        <a:ext cx="877887" cy="439738"/>
                      </a:xfrm>
                      <a:prstGeom prst="rect">
                        <a:avLst/>
                      </a:prstGeom>
                    </p:spPr>
                  </p:pic>
                </p:oleObj>
              </mc:Fallback>
            </mc:AlternateContent>
          </a:graphicData>
        </a:graphic>
      </p:graphicFrame>
      <p:sp>
        <p:nvSpPr>
          <p:cNvPr id="10" name="Content Placeholder 9"/>
          <p:cNvSpPr>
            <a:spLocks noGrp="1"/>
          </p:cNvSpPr>
          <p:nvPr>
            <p:ph idx="15"/>
          </p:nvPr>
        </p:nvSpPr>
        <p:spPr>
          <a:xfrm>
            <a:off x="6237515" y="4073062"/>
            <a:ext cx="1295400" cy="468202"/>
          </a:xfrm>
        </p:spPr>
        <p:txBody>
          <a:bodyPr/>
          <a:lstStyle/>
          <a:p>
            <a:pPr marL="0" indent="0">
              <a:buNone/>
            </a:pPr>
            <a:r>
              <a:rPr lang="en-US" altLang="en-US" dirty="0"/>
              <a:t>dollars.</a:t>
            </a:r>
            <a:endParaRPr lang="en-US" dirty="0"/>
          </a:p>
        </p:txBody>
      </p:sp>
      <p:sp>
        <p:nvSpPr>
          <p:cNvPr id="11" name="Content Placeholder 10"/>
          <p:cNvSpPr>
            <a:spLocks noGrp="1"/>
          </p:cNvSpPr>
          <p:nvPr>
            <p:ph idx="16"/>
          </p:nvPr>
        </p:nvSpPr>
        <p:spPr>
          <a:xfrm>
            <a:off x="429033" y="4546305"/>
            <a:ext cx="7800567" cy="415909"/>
          </a:xfrm>
        </p:spPr>
        <p:txBody>
          <a:bodyPr/>
          <a:lstStyle/>
          <a:p>
            <a:pPr marL="0" indent="0">
              <a:buNone/>
            </a:pPr>
            <a:r>
              <a:rPr lang="en-US" altLang="en-US" dirty="0"/>
              <a:t>Because of the fixed cost of $1400 per day, the</a:t>
            </a:r>
            <a:endParaRPr lang="en-US" dirty="0"/>
          </a:p>
        </p:txBody>
      </p:sp>
      <p:sp>
        <p:nvSpPr>
          <p:cNvPr id="12" name="Content Placeholder 11"/>
          <p:cNvSpPr>
            <a:spLocks noGrp="1"/>
          </p:cNvSpPr>
          <p:nvPr>
            <p:ph idx="17"/>
          </p:nvPr>
        </p:nvSpPr>
        <p:spPr>
          <a:xfrm>
            <a:off x="429239" y="5023927"/>
            <a:ext cx="1600200" cy="470779"/>
          </a:xfrm>
        </p:spPr>
        <p:txBody>
          <a:bodyPr/>
          <a:lstStyle/>
          <a:p>
            <a:pPr marL="0" indent="0">
              <a:buNone/>
            </a:pPr>
            <a:r>
              <a:rPr lang="en-US" altLang="en-US" dirty="0"/>
              <a:t>total cost,</a:t>
            </a:r>
            <a:endParaRPr lang="en-US" dirty="0"/>
          </a:p>
        </p:txBody>
      </p:sp>
      <p:graphicFrame>
        <p:nvGraphicFramePr>
          <p:cNvPr id="23" name="Object 22" descr="C of x"/>
          <p:cNvGraphicFramePr>
            <a:graphicFrameLocks noChangeAspect="1"/>
          </p:cNvGraphicFramePr>
          <p:nvPr>
            <p:extLst>
              <p:ext uri="{D42A27DB-BD31-4B8C-83A1-F6EECF244321}">
                <p14:modId xmlns:p14="http://schemas.microsoft.com/office/powerpoint/2010/main" val="2359090777"/>
              </p:ext>
            </p:extLst>
          </p:nvPr>
        </p:nvGraphicFramePr>
        <p:xfrm>
          <a:off x="1981200" y="5026286"/>
          <a:ext cx="814946" cy="482934"/>
        </p:xfrm>
        <a:graphic>
          <a:graphicData uri="http://schemas.openxmlformats.org/presentationml/2006/ole">
            <mc:AlternateContent xmlns:mc="http://schemas.openxmlformats.org/markup-compatibility/2006">
              <mc:Choice xmlns:v="urn:schemas-microsoft-com:vml" Requires="v">
                <p:oleObj spid="_x0000_s3874" name="Equation" r:id="rId7" imgW="342720" imgH="203040" progId="Equation.DSMT4">
                  <p:embed/>
                </p:oleObj>
              </mc:Choice>
              <mc:Fallback>
                <p:oleObj name="Equation" r:id="rId7" imgW="342720" imgH="203040" progId="Equation.DSMT4">
                  <p:embed/>
                  <p:pic>
                    <p:nvPicPr>
                      <p:cNvPr id="0" name=""/>
                      <p:cNvPicPr/>
                      <p:nvPr/>
                    </p:nvPicPr>
                    <p:blipFill>
                      <a:blip r:embed="rId8"/>
                      <a:stretch>
                        <a:fillRect/>
                      </a:stretch>
                    </p:blipFill>
                    <p:spPr>
                      <a:xfrm>
                        <a:off x="1981200" y="5026286"/>
                        <a:ext cx="814946" cy="482934"/>
                      </a:xfrm>
                      <a:prstGeom prst="rect">
                        <a:avLst/>
                      </a:prstGeom>
                    </p:spPr>
                  </p:pic>
                </p:oleObj>
              </mc:Fallback>
            </mc:AlternateContent>
          </a:graphicData>
        </a:graphic>
      </p:graphicFrame>
      <p:sp>
        <p:nvSpPr>
          <p:cNvPr id="13" name="Content Placeholder 12"/>
          <p:cNvSpPr>
            <a:spLocks noGrp="1"/>
          </p:cNvSpPr>
          <p:nvPr>
            <p:ph idx="18"/>
          </p:nvPr>
        </p:nvSpPr>
        <p:spPr>
          <a:xfrm>
            <a:off x="2844213" y="5024236"/>
            <a:ext cx="5602514" cy="448074"/>
          </a:xfrm>
        </p:spPr>
        <p:txBody>
          <a:bodyPr/>
          <a:lstStyle/>
          <a:p>
            <a:pPr marL="0" indent="0">
              <a:buNone/>
            </a:pPr>
            <a:r>
              <a:rPr lang="en-US" altLang="en-US" dirty="0"/>
              <a:t>in dollars, of producing </a:t>
            </a:r>
            <a:r>
              <a:rPr lang="en-US" altLang="en-US" i="1" dirty="0"/>
              <a:t>x</a:t>
            </a:r>
            <a:r>
              <a:rPr lang="en-US" altLang="en-US" dirty="0"/>
              <a:t> bikes in a</a:t>
            </a:r>
            <a:endParaRPr lang="en-US" dirty="0"/>
          </a:p>
        </p:txBody>
      </p:sp>
      <p:sp>
        <p:nvSpPr>
          <p:cNvPr id="14" name="Content Placeholder 13"/>
          <p:cNvSpPr>
            <a:spLocks noGrp="1"/>
          </p:cNvSpPr>
          <p:nvPr>
            <p:ph idx="19"/>
          </p:nvPr>
        </p:nvSpPr>
        <p:spPr>
          <a:xfrm>
            <a:off x="429981" y="5480506"/>
            <a:ext cx="1995635" cy="478468"/>
          </a:xfrm>
        </p:spPr>
        <p:txBody>
          <a:bodyPr/>
          <a:lstStyle/>
          <a:p>
            <a:pPr marL="0" indent="0">
              <a:buNone/>
            </a:pPr>
            <a:r>
              <a:rPr lang="en-US" altLang="en-US" dirty="0"/>
              <a:t>given day is</a:t>
            </a:r>
            <a:endParaRPr lang="en-US" dirty="0"/>
          </a:p>
        </p:txBody>
      </p:sp>
      <p:graphicFrame>
        <p:nvGraphicFramePr>
          <p:cNvPr id="24" name="Object 23" descr="C of x = 500 x + 1400."/>
          <p:cNvGraphicFramePr>
            <a:graphicFrameLocks noChangeAspect="1"/>
          </p:cNvGraphicFramePr>
          <p:nvPr>
            <p:extLst>
              <p:ext uri="{D42A27DB-BD31-4B8C-83A1-F6EECF244321}">
                <p14:modId xmlns:p14="http://schemas.microsoft.com/office/powerpoint/2010/main" val="1839545401"/>
              </p:ext>
            </p:extLst>
          </p:nvPr>
        </p:nvGraphicFramePr>
        <p:xfrm>
          <a:off x="2391891" y="5502928"/>
          <a:ext cx="3018309" cy="482934"/>
        </p:xfrm>
        <a:graphic>
          <a:graphicData uri="http://schemas.openxmlformats.org/presentationml/2006/ole">
            <mc:AlternateContent xmlns:mc="http://schemas.openxmlformats.org/markup-compatibility/2006">
              <mc:Choice xmlns:v="urn:schemas-microsoft-com:vml" Requires="v">
                <p:oleObj spid="_x0000_s3875" name="Equation" r:id="rId9" imgW="1269720" imgH="203040" progId="Equation.DSMT4">
                  <p:embed/>
                </p:oleObj>
              </mc:Choice>
              <mc:Fallback>
                <p:oleObj name="Equation" r:id="rId9" imgW="1269720" imgH="203040" progId="Equation.DSMT4">
                  <p:embed/>
                  <p:pic>
                    <p:nvPicPr>
                      <p:cNvPr id="0" name=""/>
                      <p:cNvPicPr/>
                      <p:nvPr/>
                    </p:nvPicPr>
                    <p:blipFill>
                      <a:blip r:embed="rId10"/>
                      <a:stretch>
                        <a:fillRect/>
                      </a:stretch>
                    </p:blipFill>
                    <p:spPr>
                      <a:xfrm>
                        <a:off x="2391891" y="5502928"/>
                        <a:ext cx="3018309" cy="482934"/>
                      </a:xfrm>
                      <a:prstGeom prst="rect">
                        <a:avLst/>
                      </a:prstGeom>
                    </p:spPr>
                  </p:pic>
                </p:oleObj>
              </mc:Fallback>
            </mc:AlternateContent>
          </a:graphicData>
        </a:graphic>
      </p:graphicFrame>
    </p:spTree>
    <p:extLst>
      <p:ext uri="{BB962C8B-B14F-4D97-AF65-F5344CB8AC3E}">
        <p14:creationId xmlns:p14="http://schemas.microsoft.com/office/powerpoint/2010/main" val="285306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9" grpId="0" build="p"/>
      <p:bldP spid="10" grpId="0" build="p"/>
      <p:bldP spid="11" grpId="0" build="p"/>
      <p:bldP spid="12" grpId="0" build="p"/>
      <p:bldP spid="13" grpId="0" build="p"/>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a:t>
            </a:r>
            <a:r>
              <a:rPr lang="en-US" altLang="en-US" baseline="0" dirty="0">
                <a:solidFill>
                  <a:schemeClr val="bg2"/>
                </a:solidFill>
              </a:rPr>
              <a:t> 9 </a:t>
            </a:r>
            <a:r>
              <a:rPr lang="en-US" sz="2000" b="0" kern="1200" dirty="0">
                <a:solidFill>
                  <a:srgbClr val="007FA3"/>
                </a:solidFill>
                <a:effectLst/>
                <a:latin typeface="+mj-lt"/>
                <a:ea typeface="+mj-ea"/>
                <a:cs typeface="Times New Roman" panose="02020603050405020304" pitchFamily="18" charset="0"/>
              </a:rPr>
              <a:t>(2 of 3)</a:t>
            </a:r>
            <a:endParaRPr lang="en-US" sz="2000" dirty="0">
              <a:solidFill>
                <a:schemeClr val="bg2"/>
              </a:solidFill>
            </a:endParaRPr>
          </a:p>
        </p:txBody>
      </p:sp>
      <p:sp>
        <p:nvSpPr>
          <p:cNvPr id="3" name="Content Placeholder 2"/>
          <p:cNvSpPr>
            <a:spLocks noGrp="1"/>
          </p:cNvSpPr>
          <p:nvPr>
            <p:ph idx="1"/>
          </p:nvPr>
        </p:nvSpPr>
        <p:spPr>
          <a:xfrm>
            <a:off x="457200" y="1600201"/>
            <a:ext cx="8229600" cy="903836"/>
          </a:xfrm>
        </p:spPr>
        <p:txBody>
          <a:bodyPr/>
          <a:lstStyle/>
          <a:p>
            <a:pPr marL="0" indent="0">
              <a:buNone/>
            </a:pPr>
            <a:r>
              <a:rPr lang="en-US" altLang="en-US" dirty="0"/>
              <a:t>b. If the manufacturer sells each bike for $700, and the profit (or loss) in producing and selling </a:t>
            </a:r>
            <a:r>
              <a:rPr lang="en-US" altLang="en-US" i="1" dirty="0"/>
              <a:t>x</a:t>
            </a:r>
            <a:r>
              <a:rPr lang="en-US" altLang="en-US" dirty="0"/>
              <a:t> bikes</a:t>
            </a:r>
            <a:endParaRPr lang="en-US" dirty="0"/>
          </a:p>
        </p:txBody>
      </p:sp>
      <p:sp>
        <p:nvSpPr>
          <p:cNvPr id="4" name="Content Placeholder 3"/>
          <p:cNvSpPr>
            <a:spLocks noGrp="1"/>
          </p:cNvSpPr>
          <p:nvPr>
            <p:ph idx="13"/>
          </p:nvPr>
        </p:nvSpPr>
        <p:spPr>
          <a:xfrm>
            <a:off x="457200" y="2481942"/>
            <a:ext cx="1752600" cy="474789"/>
          </a:xfrm>
        </p:spPr>
        <p:txBody>
          <a:bodyPr/>
          <a:lstStyle/>
          <a:p>
            <a:pPr marL="0" indent="0">
              <a:buNone/>
            </a:pPr>
            <a:r>
              <a:rPr lang="en-US" altLang="en-US" dirty="0"/>
              <a:t>in a day is</a:t>
            </a:r>
            <a:endParaRPr lang="en-US" dirty="0"/>
          </a:p>
        </p:txBody>
      </p:sp>
      <p:graphicFrame>
        <p:nvGraphicFramePr>
          <p:cNvPr id="6" name="Object 5" descr="P of x, find P of x"/>
          <p:cNvGraphicFramePr>
            <a:graphicFrameLocks noChangeAspect="1"/>
          </p:cNvGraphicFramePr>
          <p:nvPr>
            <p:extLst>
              <p:ext uri="{D42A27DB-BD31-4B8C-83A1-F6EECF244321}">
                <p14:modId xmlns:p14="http://schemas.microsoft.com/office/powerpoint/2010/main" val="3028489927"/>
              </p:ext>
            </p:extLst>
          </p:nvPr>
        </p:nvGraphicFramePr>
        <p:xfrm>
          <a:off x="2159582" y="2506056"/>
          <a:ext cx="2360851" cy="478152"/>
        </p:xfrm>
        <a:graphic>
          <a:graphicData uri="http://schemas.openxmlformats.org/presentationml/2006/ole">
            <mc:AlternateContent xmlns:mc="http://schemas.openxmlformats.org/markup-compatibility/2006">
              <mc:Choice xmlns:v="urn:schemas-microsoft-com:vml" Requires="v">
                <p:oleObj spid="_x0000_s4494" name="Equation" r:id="rId3" imgW="1002960" imgH="203040" progId="Equation.DSMT4">
                  <p:embed/>
                </p:oleObj>
              </mc:Choice>
              <mc:Fallback>
                <p:oleObj name="Equation" r:id="rId3" imgW="1002960" imgH="203040" progId="Equation.DSMT4">
                  <p:embed/>
                  <p:pic>
                    <p:nvPicPr>
                      <p:cNvPr id="0" name=""/>
                      <p:cNvPicPr/>
                      <p:nvPr/>
                    </p:nvPicPr>
                    <p:blipFill>
                      <a:blip r:embed="rId4"/>
                      <a:stretch>
                        <a:fillRect/>
                      </a:stretch>
                    </p:blipFill>
                    <p:spPr>
                      <a:xfrm>
                        <a:off x="2159582" y="2506056"/>
                        <a:ext cx="2360851" cy="478152"/>
                      </a:xfrm>
                      <a:prstGeom prst="rect">
                        <a:avLst/>
                      </a:prstGeom>
                    </p:spPr>
                  </p:pic>
                </p:oleObj>
              </mc:Fallback>
            </mc:AlternateContent>
          </a:graphicData>
        </a:graphic>
      </p:graphicFrame>
      <p:sp>
        <p:nvSpPr>
          <p:cNvPr id="5" name="Content Placeholder 4"/>
          <p:cNvSpPr>
            <a:spLocks noGrp="1"/>
          </p:cNvSpPr>
          <p:nvPr>
            <p:ph idx="14"/>
          </p:nvPr>
        </p:nvSpPr>
        <p:spPr>
          <a:xfrm>
            <a:off x="4595948" y="2510289"/>
            <a:ext cx="2057400" cy="474132"/>
          </a:xfrm>
        </p:spPr>
        <p:txBody>
          <a:bodyPr/>
          <a:lstStyle/>
          <a:p>
            <a:pPr marL="0" indent="0">
              <a:buNone/>
            </a:pPr>
            <a:r>
              <a:rPr lang="en-US" altLang="en-US" dirty="0"/>
              <a:t>in terms of </a:t>
            </a:r>
            <a:r>
              <a:rPr lang="en-US" altLang="en-US" i="1" dirty="0"/>
              <a:t>x</a:t>
            </a:r>
            <a:r>
              <a:rPr lang="en-US" altLang="en-US" dirty="0"/>
              <a:t>.</a:t>
            </a:r>
            <a:endParaRPr lang="en-US" altLang="en-US" i="1" dirty="0"/>
          </a:p>
        </p:txBody>
      </p:sp>
      <p:graphicFrame>
        <p:nvGraphicFramePr>
          <p:cNvPr id="7" name="Object 6" descr="P of x = 700 x minus left parenthesis 500 x + 1400 right parenthesis = 200 x minus 1400"/>
          <p:cNvGraphicFramePr>
            <a:graphicFrameLocks noChangeAspect="1"/>
          </p:cNvGraphicFramePr>
          <p:nvPr>
            <p:extLst>
              <p:ext uri="{D42A27DB-BD31-4B8C-83A1-F6EECF244321}">
                <p14:modId xmlns:p14="http://schemas.microsoft.com/office/powerpoint/2010/main" val="429083567"/>
              </p:ext>
            </p:extLst>
          </p:nvPr>
        </p:nvGraphicFramePr>
        <p:xfrm>
          <a:off x="2389762" y="3468693"/>
          <a:ext cx="4364476" cy="1068817"/>
        </p:xfrm>
        <a:graphic>
          <a:graphicData uri="http://schemas.openxmlformats.org/presentationml/2006/ole">
            <mc:AlternateContent xmlns:mc="http://schemas.openxmlformats.org/markup-compatibility/2006">
              <mc:Choice xmlns:v="urn:schemas-microsoft-com:vml" Requires="v">
                <p:oleObj spid="_x0000_s4495" name="Equation" r:id="rId5" imgW="1765080" imgH="431640" progId="Equation.DSMT4">
                  <p:embed/>
                </p:oleObj>
              </mc:Choice>
              <mc:Fallback>
                <p:oleObj name="Equation" r:id="rId5" imgW="1765080" imgH="431640" progId="Equation.DSMT4">
                  <p:embed/>
                  <p:pic>
                    <p:nvPicPr>
                      <p:cNvPr id="0" name=""/>
                      <p:cNvPicPr/>
                      <p:nvPr/>
                    </p:nvPicPr>
                    <p:blipFill>
                      <a:blip r:embed="rId6"/>
                      <a:stretch>
                        <a:fillRect/>
                      </a:stretch>
                    </p:blipFill>
                    <p:spPr>
                      <a:xfrm>
                        <a:off x="2389762" y="3468693"/>
                        <a:ext cx="4364476" cy="1068817"/>
                      </a:xfrm>
                      <a:prstGeom prst="rect">
                        <a:avLst/>
                      </a:prstGeom>
                    </p:spPr>
                  </p:pic>
                </p:oleObj>
              </mc:Fallback>
            </mc:AlternateContent>
          </a:graphicData>
        </a:graphic>
      </p:graphicFrame>
    </p:spTree>
    <p:extLst>
      <p:ext uri="{BB962C8B-B14F-4D97-AF65-F5344CB8AC3E}">
        <p14:creationId xmlns:p14="http://schemas.microsoft.com/office/powerpoint/2010/main" val="315927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solidFill>
                  <a:schemeClr val="bg2"/>
                </a:solidFill>
              </a:rPr>
              <a:t>Example</a:t>
            </a:r>
            <a:r>
              <a:rPr lang="en-US" altLang="en-US" baseline="0" dirty="0">
                <a:solidFill>
                  <a:schemeClr val="bg2"/>
                </a:solidFill>
              </a:rPr>
              <a:t> 9 </a:t>
            </a:r>
            <a:r>
              <a:rPr lang="en-US" sz="2000" b="0" kern="1200" dirty="0">
                <a:solidFill>
                  <a:srgbClr val="007FA3"/>
                </a:solidFill>
                <a:effectLst/>
                <a:latin typeface="+mj-lt"/>
                <a:ea typeface="+mj-ea"/>
                <a:cs typeface="Times New Roman" panose="02020603050405020304" pitchFamily="18" charset="0"/>
              </a:rPr>
              <a:t>(3 of 3)</a:t>
            </a:r>
            <a:endParaRPr lang="en-US" sz="2000" dirty="0">
              <a:solidFill>
                <a:schemeClr val="bg2"/>
              </a:solidFill>
            </a:endParaRPr>
          </a:p>
        </p:txBody>
      </p:sp>
      <p:sp>
        <p:nvSpPr>
          <p:cNvPr id="7" name="Content Placeholder 6"/>
          <p:cNvSpPr>
            <a:spLocks noGrp="1"/>
          </p:cNvSpPr>
          <p:nvPr>
            <p:ph idx="1"/>
          </p:nvPr>
        </p:nvSpPr>
        <p:spPr>
          <a:xfrm>
            <a:off x="457200" y="1600201"/>
            <a:ext cx="8229600" cy="1676399"/>
          </a:xfrm>
        </p:spPr>
        <p:txBody>
          <a:bodyPr/>
          <a:lstStyle/>
          <a:p>
            <a:pPr marL="0" indent="0">
              <a:buNone/>
            </a:pPr>
            <a:r>
              <a:rPr lang="en-US" altLang="en-US" dirty="0"/>
              <a:t>c. Find the break-even point, that is, the number of bikes, </a:t>
            </a:r>
            <a:r>
              <a:rPr lang="en-US" altLang="en-US" i="1" dirty="0"/>
              <a:t>x</a:t>
            </a:r>
            <a:r>
              <a:rPr lang="en-US" altLang="en-US" dirty="0"/>
              <a:t>, produced and sold at which break-even occurs (to break even means to make neither a profit nor a loss).</a:t>
            </a:r>
          </a:p>
        </p:txBody>
      </p:sp>
      <p:sp>
        <p:nvSpPr>
          <p:cNvPr id="8" name="Content Placeholder 7"/>
          <p:cNvSpPr>
            <a:spLocks noGrp="1"/>
          </p:cNvSpPr>
          <p:nvPr>
            <p:ph idx="13"/>
          </p:nvPr>
        </p:nvSpPr>
        <p:spPr>
          <a:xfrm>
            <a:off x="452718" y="3447488"/>
            <a:ext cx="8229600" cy="437376"/>
          </a:xfrm>
        </p:spPr>
        <p:txBody>
          <a:bodyPr/>
          <a:lstStyle/>
          <a:p>
            <a:pPr marL="0" indent="0">
              <a:buNone/>
            </a:pPr>
            <a:r>
              <a:rPr lang="en-US" altLang="en-US" dirty="0"/>
              <a:t>We need to find the number of bikes </a:t>
            </a:r>
            <a:r>
              <a:rPr lang="en-US" altLang="en-US" i="1" dirty="0"/>
              <a:t>x</a:t>
            </a:r>
            <a:r>
              <a:rPr lang="en-US" altLang="en-US" dirty="0"/>
              <a:t> to be</a:t>
            </a:r>
            <a:endParaRPr lang="en-US" dirty="0"/>
          </a:p>
        </p:txBody>
      </p:sp>
      <p:sp>
        <p:nvSpPr>
          <p:cNvPr id="9" name="Content Placeholder 8"/>
          <p:cNvSpPr>
            <a:spLocks noGrp="1"/>
          </p:cNvSpPr>
          <p:nvPr>
            <p:ph idx="14"/>
          </p:nvPr>
        </p:nvSpPr>
        <p:spPr>
          <a:xfrm>
            <a:off x="452718" y="3903024"/>
            <a:ext cx="2823882" cy="480290"/>
          </a:xfrm>
        </p:spPr>
        <p:txBody>
          <a:bodyPr/>
          <a:lstStyle/>
          <a:p>
            <a:pPr marL="0" indent="0">
              <a:buNone/>
            </a:pPr>
            <a:r>
              <a:rPr lang="en-US" altLang="en-US" dirty="0"/>
              <a:t>produced so that</a:t>
            </a:r>
            <a:endParaRPr lang="en-US" dirty="0"/>
          </a:p>
        </p:txBody>
      </p:sp>
      <p:graphicFrame>
        <p:nvGraphicFramePr>
          <p:cNvPr id="11" name="Object 10" descr="P of x = 0."/>
          <p:cNvGraphicFramePr>
            <a:graphicFrameLocks noChangeAspect="1"/>
          </p:cNvGraphicFramePr>
          <p:nvPr>
            <p:extLst>
              <p:ext uri="{D42A27DB-BD31-4B8C-83A1-F6EECF244321}">
                <p14:modId xmlns:p14="http://schemas.microsoft.com/office/powerpoint/2010/main" val="666753436"/>
              </p:ext>
            </p:extLst>
          </p:nvPr>
        </p:nvGraphicFramePr>
        <p:xfrm>
          <a:off x="3215413" y="3913711"/>
          <a:ext cx="1432787" cy="487763"/>
        </p:xfrm>
        <a:graphic>
          <a:graphicData uri="http://schemas.openxmlformats.org/presentationml/2006/ole">
            <mc:AlternateContent xmlns:mc="http://schemas.openxmlformats.org/markup-compatibility/2006">
              <mc:Choice xmlns:v="urn:schemas-microsoft-com:vml" Requires="v">
                <p:oleObj spid="_x0000_s5514" name="Equation" r:id="rId3" imgW="596880" imgH="203040" progId="Equation.DSMT4">
                  <p:embed/>
                </p:oleObj>
              </mc:Choice>
              <mc:Fallback>
                <p:oleObj name="Equation" r:id="rId3" imgW="596880" imgH="203040" progId="Equation.DSMT4">
                  <p:embed/>
                  <p:pic>
                    <p:nvPicPr>
                      <p:cNvPr id="0" name=""/>
                      <p:cNvPicPr/>
                      <p:nvPr/>
                    </p:nvPicPr>
                    <p:blipFill>
                      <a:blip r:embed="rId4"/>
                      <a:stretch>
                        <a:fillRect/>
                      </a:stretch>
                    </p:blipFill>
                    <p:spPr>
                      <a:xfrm>
                        <a:off x="3215413" y="3913711"/>
                        <a:ext cx="1432787" cy="487763"/>
                      </a:xfrm>
                      <a:prstGeom prst="rect">
                        <a:avLst/>
                      </a:prstGeom>
                    </p:spPr>
                  </p:pic>
                </p:oleObj>
              </mc:Fallback>
            </mc:AlternateContent>
          </a:graphicData>
        </a:graphic>
      </p:graphicFrame>
      <p:graphicFrame>
        <p:nvGraphicFramePr>
          <p:cNvPr id="12" name="Object 11" descr="P of x = 200 x minus 1400 = 0 implies that 200 x = 1400 implies x = 7"/>
          <p:cNvGraphicFramePr>
            <a:graphicFrameLocks noChangeAspect="1"/>
          </p:cNvGraphicFramePr>
          <p:nvPr>
            <p:extLst>
              <p:ext uri="{D42A27DB-BD31-4B8C-83A1-F6EECF244321}">
                <p14:modId xmlns:p14="http://schemas.microsoft.com/office/powerpoint/2010/main" val="575653996"/>
              </p:ext>
            </p:extLst>
          </p:nvPr>
        </p:nvGraphicFramePr>
        <p:xfrm>
          <a:off x="914400" y="4697984"/>
          <a:ext cx="7561428" cy="512644"/>
        </p:xfrm>
        <a:graphic>
          <a:graphicData uri="http://schemas.openxmlformats.org/presentationml/2006/ole">
            <mc:AlternateContent xmlns:mc="http://schemas.openxmlformats.org/markup-compatibility/2006">
              <mc:Choice xmlns:v="urn:schemas-microsoft-com:vml" Requires="v">
                <p:oleObj spid="_x0000_s5515" name="Equation" r:id="rId5" imgW="2997000" imgH="203040" progId="Equation.DSMT4">
                  <p:embed/>
                </p:oleObj>
              </mc:Choice>
              <mc:Fallback>
                <p:oleObj name="Equation" r:id="rId5" imgW="2997000" imgH="203040" progId="Equation.DSMT4">
                  <p:embed/>
                  <p:pic>
                    <p:nvPicPr>
                      <p:cNvPr id="0" name=""/>
                      <p:cNvPicPr/>
                      <p:nvPr/>
                    </p:nvPicPr>
                    <p:blipFill>
                      <a:blip r:embed="rId6"/>
                      <a:stretch>
                        <a:fillRect/>
                      </a:stretch>
                    </p:blipFill>
                    <p:spPr>
                      <a:xfrm>
                        <a:off x="914400" y="4697984"/>
                        <a:ext cx="7561428" cy="512644"/>
                      </a:xfrm>
                      <a:prstGeom prst="rect">
                        <a:avLst/>
                      </a:prstGeom>
                    </p:spPr>
                  </p:pic>
                </p:oleObj>
              </mc:Fallback>
            </mc:AlternateContent>
          </a:graphicData>
        </a:graphic>
      </p:graphicFrame>
      <p:sp>
        <p:nvSpPr>
          <p:cNvPr id="10" name="Content Placeholder 9"/>
          <p:cNvSpPr>
            <a:spLocks noGrp="1"/>
          </p:cNvSpPr>
          <p:nvPr>
            <p:ph idx="15"/>
          </p:nvPr>
        </p:nvSpPr>
        <p:spPr>
          <a:xfrm>
            <a:off x="452718" y="5374944"/>
            <a:ext cx="8229600" cy="838200"/>
          </a:xfrm>
        </p:spPr>
        <p:txBody>
          <a:bodyPr/>
          <a:lstStyle/>
          <a:p>
            <a:pPr marL="0" indent="0">
              <a:buNone/>
            </a:pPr>
            <a:r>
              <a:rPr lang="en-US" altLang="en-US" dirty="0"/>
              <a:t>The manufacturer needs to produce and sell 7 bikes to break even.</a:t>
            </a:r>
          </a:p>
        </p:txBody>
      </p:sp>
    </p:spTree>
    <p:extLst>
      <p:ext uri="{BB962C8B-B14F-4D97-AF65-F5344CB8AC3E}">
        <p14:creationId xmlns:p14="http://schemas.microsoft.com/office/powerpoint/2010/main" val="154888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Functions as Arrow Diagrams</a:t>
            </a:r>
            <a:endParaRPr lang="en-US" dirty="0">
              <a:solidFill>
                <a:schemeClr val="bg2"/>
              </a:solidFill>
            </a:endParaRPr>
          </a:p>
        </p:txBody>
      </p:sp>
      <p:sp>
        <p:nvSpPr>
          <p:cNvPr id="3" name="Content Placeholder 2"/>
          <p:cNvSpPr>
            <a:spLocks noGrp="1"/>
          </p:cNvSpPr>
          <p:nvPr>
            <p:ph idx="1"/>
          </p:nvPr>
        </p:nvSpPr>
        <p:spPr>
          <a:xfrm>
            <a:off x="457200" y="1600201"/>
            <a:ext cx="8229600" cy="914399"/>
          </a:xfrm>
        </p:spPr>
        <p:txBody>
          <a:bodyPr/>
          <a:lstStyle/>
          <a:p>
            <a:pPr marL="0" indent="0">
              <a:buNone/>
            </a:pPr>
            <a:r>
              <a:rPr lang="en-US" altLang="en-US" dirty="0"/>
              <a:t>Arrow diagrams can be used to determine whether a correspondence represents a function.</a:t>
            </a:r>
            <a:endParaRPr lang="en-US" altLang="en-US" baseline="40000" dirty="0"/>
          </a:p>
        </p:txBody>
      </p:sp>
      <p:pic>
        <p:nvPicPr>
          <p:cNvPr id="6" name="Picture 10" descr="The domain A has values 0, 1, 2, 3. Each domain value of A corresponds to a function in range B."/>
          <p:cNvPicPr>
            <a:picLocks noChangeAspect="1" noChangeArrowheads="1"/>
          </p:cNvPicPr>
          <p:nvPr/>
        </p:nvPicPr>
        <p:blipFill rotWithShape="1">
          <a:blip r:embed="rId2">
            <a:extLst>
              <a:ext uri="{28A0092B-C50C-407E-A947-70E740481C1C}">
                <a14:useLocalDpi xmlns:a14="http://schemas.microsoft.com/office/drawing/2010/main" val="0"/>
              </a:ext>
            </a:extLst>
          </a:blip>
          <a:srcRect r="61459"/>
          <a:stretch/>
        </p:blipFill>
        <p:spPr bwMode="auto">
          <a:xfrm>
            <a:off x="1219200" y="2792640"/>
            <a:ext cx="249078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3"/>
          </p:nvPr>
        </p:nvSpPr>
        <p:spPr>
          <a:xfrm>
            <a:off x="1035959" y="5427127"/>
            <a:ext cx="2895600" cy="492041"/>
          </a:xfrm>
        </p:spPr>
        <p:txBody>
          <a:bodyPr/>
          <a:lstStyle/>
          <a:p>
            <a:pPr marL="0" indent="0">
              <a:buNone/>
            </a:pPr>
            <a:r>
              <a:rPr lang="en-US" altLang="en-US" dirty="0"/>
              <a:t>This is a function.</a:t>
            </a:r>
          </a:p>
        </p:txBody>
      </p:sp>
      <p:pic>
        <p:nvPicPr>
          <p:cNvPr id="7" name="Picture 10" descr="The domain A has values 0, 1, 2, 3 and range B has the values 1, 4, 7, 10. Domain values of A corresponds to values of range B. The correspondence from A to B, are as follows 0 to 1, 1 to 4, 2 to 4, 3 to 4 and 10. In range B the value 7 does not correspond to any value from A."/>
          <p:cNvPicPr>
            <a:picLocks noChangeAspect="1" noChangeArrowheads="1"/>
          </p:cNvPicPr>
          <p:nvPr/>
        </p:nvPicPr>
        <p:blipFill rotWithShape="1">
          <a:blip r:embed="rId2">
            <a:extLst>
              <a:ext uri="{28A0092B-C50C-407E-A947-70E740481C1C}">
                <a14:useLocalDpi xmlns:a14="http://schemas.microsoft.com/office/drawing/2010/main" val="0"/>
              </a:ext>
            </a:extLst>
          </a:blip>
          <a:srcRect l="47777" r="12134"/>
          <a:stretch/>
        </p:blipFill>
        <p:spPr bwMode="auto">
          <a:xfrm>
            <a:off x="4724400" y="2828925"/>
            <a:ext cx="2590801"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4"/>
          </p:nvPr>
        </p:nvSpPr>
        <p:spPr>
          <a:xfrm>
            <a:off x="4495800" y="5461968"/>
            <a:ext cx="3505200" cy="457200"/>
          </a:xfrm>
        </p:spPr>
        <p:txBody>
          <a:bodyPr/>
          <a:lstStyle/>
          <a:p>
            <a:pPr marL="0" indent="0">
              <a:buNone/>
            </a:pPr>
            <a:r>
              <a:rPr lang="en-US" altLang="en-US" dirty="0"/>
              <a:t>This is not a function.</a:t>
            </a:r>
          </a:p>
        </p:txBody>
      </p:sp>
    </p:spTree>
    <p:extLst>
      <p:ext uri="{BB962C8B-B14F-4D97-AF65-F5344CB8AC3E}">
        <p14:creationId xmlns:p14="http://schemas.microsoft.com/office/powerpoint/2010/main" val="69216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10 </a:t>
            </a:r>
            <a:r>
              <a:rPr lang="en-US" sz="2000" b="0" kern="1200" dirty="0">
                <a:solidFill>
                  <a:srgbClr val="007FA3"/>
                </a:solidFill>
                <a:effectLst/>
                <a:latin typeface="+mj-lt"/>
                <a:ea typeface="+mj-ea"/>
                <a:cs typeface="Times New Roman" panose="02020603050405020304" pitchFamily="18" charset="0"/>
              </a:rPr>
              <a:t>(1 of 2)</a:t>
            </a:r>
            <a:endParaRPr lang="en-US" sz="2000" dirty="0">
              <a:solidFill>
                <a:schemeClr val="bg2"/>
              </a:solidFill>
            </a:endParaRPr>
          </a:p>
        </p:txBody>
      </p:sp>
      <p:sp>
        <p:nvSpPr>
          <p:cNvPr id="3" name="Content Placeholder 2"/>
          <p:cNvSpPr>
            <a:spLocks noGrp="1"/>
          </p:cNvSpPr>
          <p:nvPr>
            <p:ph idx="1"/>
          </p:nvPr>
        </p:nvSpPr>
        <p:spPr>
          <a:xfrm>
            <a:off x="457200" y="1600200"/>
            <a:ext cx="8229600" cy="1283381"/>
          </a:xfrm>
        </p:spPr>
        <p:txBody>
          <a:bodyPr/>
          <a:lstStyle/>
          <a:p>
            <a:pPr marL="0" indent="0">
              <a:buNone/>
            </a:pPr>
            <a:r>
              <a:rPr lang="en-US" altLang="en-US" dirty="0"/>
              <a:t>Which, if any, of the figures exhibit a function from </a:t>
            </a:r>
            <a:r>
              <a:rPr lang="en-US" altLang="en-US" i="1" dirty="0"/>
              <a:t>A</a:t>
            </a:r>
            <a:r>
              <a:rPr lang="en-US" altLang="en-US" dirty="0"/>
              <a:t> to </a:t>
            </a:r>
            <a:r>
              <a:rPr lang="en-US" altLang="en-US" i="1" dirty="0"/>
              <a:t>B</a:t>
            </a:r>
            <a:r>
              <a:rPr lang="en-US" altLang="en-US" dirty="0"/>
              <a:t>? If a correspondence is a function from </a:t>
            </a:r>
            <a:r>
              <a:rPr lang="en-US" altLang="en-US" i="1" dirty="0"/>
              <a:t>A</a:t>
            </a:r>
            <a:r>
              <a:rPr lang="en-US" altLang="en-US" dirty="0"/>
              <a:t> to </a:t>
            </a:r>
            <a:r>
              <a:rPr lang="en-US" altLang="en-US" i="1" dirty="0"/>
              <a:t>B</a:t>
            </a:r>
            <a:r>
              <a:rPr lang="en-US" altLang="en-US" dirty="0"/>
              <a:t>, find the range of the function.</a:t>
            </a:r>
          </a:p>
        </p:txBody>
      </p:sp>
      <p:pic>
        <p:nvPicPr>
          <p:cNvPr id="10" name="Picture 4" descr="The domain A has values 1, 2, 3 and range B has the values 2, 4. Domain values of A corresponds to values of range B. The correspondence from A to B, are as follows, 1 to 2 and 4, 2 to 4, and 3 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040" y="3124200"/>
            <a:ext cx="2395538" cy="22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idx="13"/>
          </p:nvPr>
        </p:nvSpPr>
        <p:spPr>
          <a:xfrm>
            <a:off x="457200" y="5620656"/>
            <a:ext cx="2290482" cy="439949"/>
          </a:xfrm>
        </p:spPr>
        <p:txBody>
          <a:bodyPr/>
          <a:lstStyle/>
          <a:p>
            <a:pPr marL="0" indent="0">
              <a:buNone/>
            </a:pPr>
            <a:r>
              <a:rPr lang="en-US" altLang="en-US" dirty="0"/>
              <a:t>Not a function</a:t>
            </a:r>
          </a:p>
        </p:txBody>
      </p:sp>
      <p:pic>
        <p:nvPicPr>
          <p:cNvPr id="11" name="Picture 6" descr="The domain A has values a, b, c and range B has the values 1, 2. Domain values of A corresponds to values of range B. The correspondence from A to B, are as follows a to 1, c to 2. The value b, in the range A does not correspond to any value in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8204" y="3230563"/>
            <a:ext cx="2403475"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idx="14"/>
          </p:nvPr>
        </p:nvSpPr>
        <p:spPr>
          <a:xfrm>
            <a:off x="3316514" y="5640391"/>
            <a:ext cx="2366682" cy="480290"/>
          </a:xfrm>
        </p:spPr>
        <p:txBody>
          <a:bodyPr/>
          <a:lstStyle/>
          <a:p>
            <a:pPr marL="0" indent="0">
              <a:buNone/>
            </a:pPr>
            <a:r>
              <a:rPr lang="en-US" altLang="en-US" dirty="0"/>
              <a:t>Not a function</a:t>
            </a:r>
          </a:p>
        </p:txBody>
      </p:sp>
      <p:pic>
        <p:nvPicPr>
          <p:cNvPr id="12" name="Picture 7" descr="The domain A has values x, y, z and range B has the values a, b, c, d. Domain values of A corresponds to range B. The correspondence from A to B, are as follows x to a, y to c, z to b. The value d, in the range B does not correspond to any value in 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4925" y="3249837"/>
            <a:ext cx="2403475"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7"/>
          <p:cNvSpPr>
            <a:spLocks noGrp="1"/>
          </p:cNvSpPr>
          <p:nvPr>
            <p:ph idx="15"/>
          </p:nvPr>
        </p:nvSpPr>
        <p:spPr>
          <a:xfrm>
            <a:off x="6172200" y="5486400"/>
            <a:ext cx="2722516" cy="354230"/>
          </a:xfrm>
        </p:spPr>
        <p:txBody>
          <a:bodyPr/>
          <a:lstStyle/>
          <a:p>
            <a:pPr marL="0" indent="0">
              <a:buNone/>
            </a:pPr>
            <a:r>
              <a:rPr lang="en-US" altLang="en-US" dirty="0"/>
              <a:t>Function Range:</a:t>
            </a:r>
            <a:endParaRPr lang="en-US" dirty="0"/>
          </a:p>
        </p:txBody>
      </p:sp>
      <p:graphicFrame>
        <p:nvGraphicFramePr>
          <p:cNvPr id="9" name="Object 8" descr="left brace a, b, c right brace"/>
          <p:cNvGraphicFramePr>
            <a:graphicFrameLocks noChangeAspect="1"/>
          </p:cNvGraphicFramePr>
          <p:nvPr>
            <p:extLst>
              <p:ext uri="{D42A27DB-BD31-4B8C-83A1-F6EECF244321}">
                <p14:modId xmlns:p14="http://schemas.microsoft.com/office/powerpoint/2010/main" val="4118872716"/>
              </p:ext>
            </p:extLst>
          </p:nvPr>
        </p:nvGraphicFramePr>
        <p:xfrm>
          <a:off x="6149926" y="5927718"/>
          <a:ext cx="1353093" cy="555120"/>
        </p:xfrm>
        <a:graphic>
          <a:graphicData uri="http://schemas.openxmlformats.org/presentationml/2006/ole">
            <mc:AlternateContent xmlns:mc="http://schemas.openxmlformats.org/markup-compatibility/2006">
              <mc:Choice xmlns:v="urn:schemas-microsoft-com:vml" Requires="v">
                <p:oleObj spid="_x0000_s6336" name="Equation" r:id="rId6" imgW="495000" imgH="203040" progId="Equation.DSMT4">
                  <p:embed/>
                </p:oleObj>
              </mc:Choice>
              <mc:Fallback>
                <p:oleObj name="Equation" r:id="rId6" imgW="495000" imgH="203040" progId="Equation.DSMT4">
                  <p:embed/>
                  <p:pic>
                    <p:nvPicPr>
                      <p:cNvPr id="0" name=""/>
                      <p:cNvPicPr/>
                      <p:nvPr/>
                    </p:nvPicPr>
                    <p:blipFill>
                      <a:blip r:embed="rId7"/>
                      <a:stretch>
                        <a:fillRect/>
                      </a:stretch>
                    </p:blipFill>
                    <p:spPr>
                      <a:xfrm>
                        <a:off x="6149926" y="5927718"/>
                        <a:ext cx="1353093" cy="555120"/>
                      </a:xfrm>
                      <a:prstGeom prst="rect">
                        <a:avLst/>
                      </a:prstGeom>
                    </p:spPr>
                  </p:pic>
                </p:oleObj>
              </mc:Fallback>
            </mc:AlternateContent>
          </a:graphicData>
        </a:graphic>
      </p:graphicFrame>
    </p:spTree>
    <p:extLst>
      <p:ext uri="{BB962C8B-B14F-4D97-AF65-F5344CB8AC3E}">
        <p14:creationId xmlns:p14="http://schemas.microsoft.com/office/powerpoint/2010/main" val="142109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solidFill>
                  <a:schemeClr val="bg2"/>
                </a:solidFill>
              </a:rPr>
              <a:t>Example</a:t>
            </a:r>
            <a:r>
              <a:rPr lang="en-US" altLang="en-US" baseline="0" dirty="0">
                <a:solidFill>
                  <a:schemeClr val="bg2"/>
                </a:solidFill>
              </a:rPr>
              <a:t> 10 </a:t>
            </a:r>
            <a:r>
              <a:rPr lang="en-US" sz="2000" b="0" kern="1200" dirty="0">
                <a:solidFill>
                  <a:srgbClr val="007FA3"/>
                </a:solidFill>
                <a:effectLst/>
                <a:latin typeface="+mj-lt"/>
                <a:ea typeface="+mj-ea"/>
                <a:cs typeface="Times New Roman" panose="02020603050405020304" pitchFamily="18" charset="0"/>
              </a:rPr>
              <a:t>(2 of 2)</a:t>
            </a:r>
            <a:endParaRPr lang="en-US" sz="2000" dirty="0">
              <a:solidFill>
                <a:schemeClr val="bg2"/>
              </a:solidFill>
            </a:endParaRPr>
          </a:p>
        </p:txBody>
      </p:sp>
      <p:pic>
        <p:nvPicPr>
          <p:cNvPr id="11" name="Picture 11" descr="The domain A has functions John, Mike, Joan, Sue and range B has functions Brown, Smith, Doe. Domain functions of A corresponds to functions of range B. The correspondence from A to B, are as follows John to Brown, Mike to Smith, Joan to Brown, Sue to Do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925" y="1783214"/>
            <a:ext cx="2403475"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idx="1"/>
          </p:nvPr>
        </p:nvSpPr>
        <p:spPr>
          <a:xfrm>
            <a:off x="457200" y="4191000"/>
            <a:ext cx="2667000" cy="436637"/>
          </a:xfrm>
        </p:spPr>
        <p:txBody>
          <a:bodyPr/>
          <a:lstStyle/>
          <a:p>
            <a:pPr marL="0" indent="0">
              <a:buNone/>
            </a:pPr>
            <a:r>
              <a:rPr lang="en-US" altLang="en-US" dirty="0"/>
              <a:t>Function Range:</a:t>
            </a:r>
            <a:endParaRPr lang="en-US" dirty="0"/>
          </a:p>
        </p:txBody>
      </p:sp>
      <p:graphicFrame>
        <p:nvGraphicFramePr>
          <p:cNvPr id="9" name="Object 8" descr="left brace Brown, Smith, Doe right brace"/>
          <p:cNvGraphicFramePr>
            <a:graphicFrameLocks noChangeAspect="1"/>
          </p:cNvGraphicFramePr>
          <p:nvPr>
            <p:extLst>
              <p:ext uri="{D42A27DB-BD31-4B8C-83A1-F6EECF244321}">
                <p14:modId xmlns:p14="http://schemas.microsoft.com/office/powerpoint/2010/main" val="2785350375"/>
              </p:ext>
            </p:extLst>
          </p:nvPr>
        </p:nvGraphicFramePr>
        <p:xfrm>
          <a:off x="457200" y="4671598"/>
          <a:ext cx="3391655" cy="627447"/>
        </p:xfrm>
        <a:graphic>
          <a:graphicData uri="http://schemas.openxmlformats.org/presentationml/2006/ole">
            <mc:AlternateContent xmlns:mc="http://schemas.openxmlformats.org/markup-compatibility/2006">
              <mc:Choice xmlns:v="urn:schemas-microsoft-com:vml" Requires="v">
                <p:oleObj spid="_x0000_s7546" name="Equation" r:id="rId4" imgW="1371600" imgH="253800" progId="Equation.DSMT4">
                  <p:embed/>
                </p:oleObj>
              </mc:Choice>
              <mc:Fallback>
                <p:oleObj name="Equation" r:id="rId4" imgW="1371600" imgH="253800" progId="Equation.DSMT4">
                  <p:embed/>
                  <p:pic>
                    <p:nvPicPr>
                      <p:cNvPr id="0" name=""/>
                      <p:cNvPicPr/>
                      <p:nvPr/>
                    </p:nvPicPr>
                    <p:blipFill>
                      <a:blip r:embed="rId5"/>
                      <a:stretch>
                        <a:fillRect/>
                      </a:stretch>
                    </p:blipFill>
                    <p:spPr>
                      <a:xfrm>
                        <a:off x="457200" y="4671598"/>
                        <a:ext cx="3391655" cy="627447"/>
                      </a:xfrm>
                      <a:prstGeom prst="rect">
                        <a:avLst/>
                      </a:prstGeom>
                    </p:spPr>
                  </p:pic>
                </p:oleObj>
              </mc:Fallback>
            </mc:AlternateContent>
          </a:graphicData>
        </a:graphic>
      </p:graphicFrame>
      <p:pic>
        <p:nvPicPr>
          <p:cNvPr id="12" name="Picture 12" descr="The domain A has values 0, 1, 2, 3 and range B has the values 1, 4, 7, 10. Domain values of A corresponds to values of range B. The correspondence from A to B, are as follows 0 to 1, 1 to 4, 2 to 7, 3 to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4363" y="1830839"/>
            <a:ext cx="2403475"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7"/>
          <p:cNvSpPr>
            <a:spLocks noGrp="1"/>
          </p:cNvSpPr>
          <p:nvPr>
            <p:ph idx="13"/>
          </p:nvPr>
        </p:nvSpPr>
        <p:spPr>
          <a:xfrm>
            <a:off x="5334000" y="4267199"/>
            <a:ext cx="2763838" cy="404399"/>
          </a:xfrm>
        </p:spPr>
        <p:txBody>
          <a:bodyPr/>
          <a:lstStyle/>
          <a:p>
            <a:pPr marL="0" indent="0">
              <a:buNone/>
            </a:pPr>
            <a:r>
              <a:rPr lang="en-US" altLang="en-US" dirty="0"/>
              <a:t>Function Range:</a:t>
            </a:r>
            <a:endParaRPr lang="en-US" dirty="0"/>
          </a:p>
        </p:txBody>
      </p:sp>
      <p:graphicFrame>
        <p:nvGraphicFramePr>
          <p:cNvPr id="10" name="Object 9" descr="left brace 1, 4, 7, 10 right brace"/>
          <p:cNvGraphicFramePr>
            <a:graphicFrameLocks noChangeAspect="1"/>
          </p:cNvGraphicFramePr>
          <p:nvPr>
            <p:extLst>
              <p:ext uri="{D42A27DB-BD31-4B8C-83A1-F6EECF244321}">
                <p14:modId xmlns:p14="http://schemas.microsoft.com/office/powerpoint/2010/main" val="293929446"/>
              </p:ext>
            </p:extLst>
          </p:nvPr>
        </p:nvGraphicFramePr>
        <p:xfrm>
          <a:off x="5334000" y="4720456"/>
          <a:ext cx="1871635" cy="634455"/>
        </p:xfrm>
        <a:graphic>
          <a:graphicData uri="http://schemas.openxmlformats.org/presentationml/2006/ole">
            <mc:AlternateContent xmlns:mc="http://schemas.openxmlformats.org/markup-compatibility/2006">
              <mc:Choice xmlns:v="urn:schemas-microsoft-com:vml" Requires="v">
                <p:oleObj spid="_x0000_s7547" name="Equation" r:id="rId7" imgW="749160" imgH="253800" progId="Equation.DSMT4">
                  <p:embed/>
                </p:oleObj>
              </mc:Choice>
              <mc:Fallback>
                <p:oleObj name="Equation" r:id="rId7" imgW="749160" imgH="253800" progId="Equation.DSMT4">
                  <p:embed/>
                  <p:pic>
                    <p:nvPicPr>
                      <p:cNvPr id="0" name=""/>
                      <p:cNvPicPr/>
                      <p:nvPr/>
                    </p:nvPicPr>
                    <p:blipFill>
                      <a:blip r:embed="rId8"/>
                      <a:stretch>
                        <a:fillRect/>
                      </a:stretch>
                    </p:blipFill>
                    <p:spPr>
                      <a:xfrm>
                        <a:off x="5334000" y="4720456"/>
                        <a:ext cx="1871635" cy="634455"/>
                      </a:xfrm>
                      <a:prstGeom prst="rect">
                        <a:avLst/>
                      </a:prstGeom>
                    </p:spPr>
                  </p:pic>
                </p:oleObj>
              </mc:Fallback>
            </mc:AlternateContent>
          </a:graphicData>
        </a:graphic>
      </p:graphicFrame>
    </p:spTree>
    <p:extLst>
      <p:ext uri="{BB962C8B-B14F-4D97-AF65-F5344CB8AC3E}">
        <p14:creationId xmlns:p14="http://schemas.microsoft.com/office/powerpoint/2010/main" val="126680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Functions as Tables and Ordered Pairs</a:t>
            </a:r>
            <a:endParaRPr lang="en-US" dirty="0">
              <a:solidFill>
                <a:schemeClr val="bg2"/>
              </a:solidFill>
            </a:endParaRPr>
          </a:p>
        </p:txBody>
      </p:sp>
      <p:sp>
        <p:nvSpPr>
          <p:cNvPr id="6" name="Content Placeholder 5"/>
          <p:cNvSpPr>
            <a:spLocks noGrp="1"/>
          </p:cNvSpPr>
          <p:nvPr>
            <p:ph idx="1"/>
          </p:nvPr>
        </p:nvSpPr>
        <p:spPr>
          <a:xfrm>
            <a:off x="457200" y="1600201"/>
            <a:ext cx="8229600" cy="1219199"/>
          </a:xfrm>
        </p:spPr>
        <p:txBody>
          <a:bodyPr/>
          <a:lstStyle/>
          <a:p>
            <a:pPr marL="0" indent="0">
              <a:buNone/>
            </a:pPr>
            <a:r>
              <a:rPr lang="en-US" altLang="en-US" sz="2600" dirty="0"/>
              <a:t>The L &amp; B Lawn Service distributes the following fee schedule to their customers. It gives the price for mowing large lots given the number of acres in the lot.</a:t>
            </a:r>
            <a:endParaRPr lang="en-US" altLang="en-US" sz="2600" b="1" dirty="0"/>
          </a:p>
        </p:txBody>
      </p:sp>
      <p:pic>
        <p:nvPicPr>
          <p:cNvPr id="21" name="Picture 20" descr="An example of a table versus ordered pairs. A table has 5 rows and 2 columns. The columns have the following headings from left to right. number of acres, total price. The row entries are as follows. Row 1. number of acres, 1. total price, $50. Row 2. number of acres, 2. total price, $85. Row 3. number of acres, 3. total price, $120. Row 4. number of acres, 4. total price, $155. Row 5. number of acres, 5. total price, $190. The ordered pairs, based on adjacent values in the table, are listed as follows. left brace (1, $50), (2, $85), (3, $120), (4, $155), (5, $190)."/>
          <p:cNvPicPr>
            <a:picLocks noChangeAspect="1"/>
          </p:cNvPicPr>
          <p:nvPr/>
        </p:nvPicPr>
        <p:blipFill>
          <a:blip r:embed="rId2"/>
          <a:stretch>
            <a:fillRect/>
          </a:stretch>
        </p:blipFill>
        <p:spPr>
          <a:xfrm>
            <a:off x="685463" y="2971800"/>
            <a:ext cx="7773074" cy="3298222"/>
          </a:xfrm>
          <a:prstGeom prst="rect">
            <a:avLst/>
          </a:prstGeom>
        </p:spPr>
      </p:pic>
    </p:spTree>
    <p:extLst>
      <p:ext uri="{BB962C8B-B14F-4D97-AF65-F5344CB8AC3E}">
        <p14:creationId xmlns:p14="http://schemas.microsoft.com/office/powerpoint/2010/main" val="3878101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11 </a:t>
            </a:r>
            <a:r>
              <a:rPr lang="en-US" sz="2000" b="0" kern="1200" dirty="0">
                <a:solidFill>
                  <a:srgbClr val="007FA3"/>
                </a:solidFill>
                <a:effectLst/>
                <a:latin typeface="+mj-lt"/>
                <a:ea typeface="+mj-ea"/>
                <a:cs typeface="Times New Roman" panose="02020603050405020304" pitchFamily="18" charset="0"/>
              </a:rPr>
              <a:t>(1 of 2)</a:t>
            </a:r>
            <a:endParaRPr lang="en-US" sz="2000" dirty="0">
              <a:solidFill>
                <a:schemeClr val="bg2"/>
              </a:solidFill>
            </a:endParaRPr>
          </a:p>
        </p:txBody>
      </p:sp>
      <p:sp>
        <p:nvSpPr>
          <p:cNvPr id="11" name="Content Placeholder 10"/>
          <p:cNvSpPr>
            <a:spLocks noGrp="1"/>
          </p:cNvSpPr>
          <p:nvPr>
            <p:ph idx="1"/>
          </p:nvPr>
        </p:nvSpPr>
        <p:spPr>
          <a:xfrm>
            <a:off x="457200" y="1600201"/>
            <a:ext cx="8305800" cy="1142156"/>
          </a:xfrm>
        </p:spPr>
        <p:txBody>
          <a:bodyPr/>
          <a:lstStyle/>
          <a:p>
            <a:pPr marL="0" indent="0">
              <a:buNone/>
            </a:pPr>
            <a:r>
              <a:rPr lang="en-US" altLang="en-US" sz="2400" dirty="0"/>
              <a:t>Which of the following sets of ordered pairs represent functions? If a set represents a function, give its domain and range. If it does not, explain why.</a:t>
            </a:r>
          </a:p>
        </p:txBody>
      </p:sp>
      <p:sp>
        <p:nvSpPr>
          <p:cNvPr id="12" name="Content Placeholder 11"/>
          <p:cNvSpPr>
            <a:spLocks noGrp="1"/>
          </p:cNvSpPr>
          <p:nvPr>
            <p:ph idx="13"/>
          </p:nvPr>
        </p:nvSpPr>
        <p:spPr>
          <a:xfrm>
            <a:off x="459730" y="2808516"/>
            <a:ext cx="353876" cy="472549"/>
          </a:xfrm>
        </p:spPr>
        <p:txBody>
          <a:bodyPr/>
          <a:lstStyle/>
          <a:p>
            <a:pPr marL="0" indent="0">
              <a:buNone/>
            </a:pPr>
            <a:r>
              <a:rPr lang="en-US" sz="2400" dirty="0"/>
              <a:t>a.</a:t>
            </a:r>
          </a:p>
        </p:txBody>
      </p:sp>
      <p:graphicFrame>
        <p:nvGraphicFramePr>
          <p:cNvPr id="18" name="Object 17" descr="left brace left parenthesis 1, 2 right parenthesis, left parenthesis 1, 3 right parenthesis, left parenthesis 2, 3 right parenthesis, left parenthesis 3, 4 right parenthesis right brace"/>
          <p:cNvGraphicFramePr>
            <a:graphicFrameLocks noChangeAspect="1"/>
          </p:cNvGraphicFramePr>
          <p:nvPr>
            <p:extLst>
              <p:ext uri="{D42A27DB-BD31-4B8C-83A1-F6EECF244321}">
                <p14:modId xmlns:p14="http://schemas.microsoft.com/office/powerpoint/2010/main" val="1515059845"/>
              </p:ext>
            </p:extLst>
          </p:nvPr>
        </p:nvGraphicFramePr>
        <p:xfrm>
          <a:off x="801774" y="2768480"/>
          <a:ext cx="3956159" cy="529091"/>
        </p:xfrm>
        <a:graphic>
          <a:graphicData uri="http://schemas.openxmlformats.org/presentationml/2006/ole">
            <mc:AlternateContent xmlns:mc="http://schemas.openxmlformats.org/markup-compatibility/2006">
              <mc:Choice xmlns:v="urn:schemas-microsoft-com:vml" Requires="v">
                <p:oleObj spid="_x0000_s9958" name="Equation" r:id="rId3" imgW="1904760" imgH="253800" progId="Equation.DSMT4">
                  <p:embed/>
                </p:oleObj>
              </mc:Choice>
              <mc:Fallback>
                <p:oleObj name="Equation" r:id="rId3" imgW="1904760" imgH="253800" progId="Equation.DSMT4">
                  <p:embed/>
                  <p:pic>
                    <p:nvPicPr>
                      <p:cNvPr id="0" name=""/>
                      <p:cNvPicPr/>
                      <p:nvPr/>
                    </p:nvPicPr>
                    <p:blipFill>
                      <a:blip r:embed="rId4"/>
                      <a:stretch>
                        <a:fillRect/>
                      </a:stretch>
                    </p:blipFill>
                    <p:spPr>
                      <a:xfrm>
                        <a:off x="801774" y="2768480"/>
                        <a:ext cx="3956159" cy="529091"/>
                      </a:xfrm>
                      <a:prstGeom prst="rect">
                        <a:avLst/>
                      </a:prstGeom>
                    </p:spPr>
                  </p:pic>
                </p:oleObj>
              </mc:Fallback>
            </mc:AlternateContent>
          </a:graphicData>
        </a:graphic>
      </p:graphicFrame>
      <p:sp>
        <p:nvSpPr>
          <p:cNvPr id="13" name="Content Placeholder 12"/>
          <p:cNvSpPr>
            <a:spLocks noGrp="1"/>
          </p:cNvSpPr>
          <p:nvPr>
            <p:ph idx="14"/>
          </p:nvPr>
        </p:nvSpPr>
        <p:spPr>
          <a:xfrm>
            <a:off x="825864" y="3356067"/>
            <a:ext cx="8165736" cy="377733"/>
          </a:xfrm>
        </p:spPr>
        <p:txBody>
          <a:bodyPr/>
          <a:lstStyle/>
          <a:p>
            <a:pPr marL="0" indent="0">
              <a:buNone/>
            </a:pPr>
            <a:r>
              <a:rPr lang="en-US" altLang="en-US" sz="2400" dirty="0"/>
              <a:t>Not a function because the input 1 has two different outputs.</a:t>
            </a:r>
          </a:p>
        </p:txBody>
      </p:sp>
      <p:sp>
        <p:nvSpPr>
          <p:cNvPr id="14" name="Content Placeholder 13"/>
          <p:cNvSpPr>
            <a:spLocks noGrp="1"/>
          </p:cNvSpPr>
          <p:nvPr>
            <p:ph idx="15"/>
          </p:nvPr>
        </p:nvSpPr>
        <p:spPr>
          <a:xfrm>
            <a:off x="434790" y="4258735"/>
            <a:ext cx="352916" cy="501480"/>
          </a:xfrm>
        </p:spPr>
        <p:txBody>
          <a:bodyPr/>
          <a:lstStyle/>
          <a:p>
            <a:pPr marL="0" indent="0">
              <a:buNone/>
            </a:pPr>
            <a:r>
              <a:rPr lang="en-US" sz="2400" dirty="0"/>
              <a:t>b.</a:t>
            </a:r>
          </a:p>
        </p:txBody>
      </p:sp>
      <p:graphicFrame>
        <p:nvGraphicFramePr>
          <p:cNvPr id="19" name="Object 18" descr="left brace left parenthesis 1, 1 half right parenthesis, left parenthesis 2, 1 third right parenthesis, left parenthesis 3, 1 fourth right parenthesis, left parenthesis 4, 1 fifth right parenthesis right brace"/>
          <p:cNvGraphicFramePr>
            <a:graphicFrameLocks noChangeAspect="1"/>
          </p:cNvGraphicFramePr>
          <p:nvPr>
            <p:extLst>
              <p:ext uri="{D42A27DB-BD31-4B8C-83A1-F6EECF244321}">
                <p14:modId xmlns:p14="http://schemas.microsoft.com/office/powerpoint/2010/main" val="3356758220"/>
              </p:ext>
            </p:extLst>
          </p:nvPr>
        </p:nvGraphicFramePr>
        <p:xfrm>
          <a:off x="804548" y="4038600"/>
          <a:ext cx="4254824" cy="885396"/>
        </p:xfrm>
        <a:graphic>
          <a:graphicData uri="http://schemas.openxmlformats.org/presentationml/2006/ole">
            <mc:AlternateContent xmlns:mc="http://schemas.openxmlformats.org/markup-compatibility/2006">
              <mc:Choice xmlns:v="urn:schemas-microsoft-com:vml" Requires="v">
                <p:oleObj spid="_x0000_s9959" name="Equation" r:id="rId5" imgW="2197080" imgH="457200" progId="Equation.DSMT4">
                  <p:embed/>
                </p:oleObj>
              </mc:Choice>
              <mc:Fallback>
                <p:oleObj name="Equation" r:id="rId5" imgW="2197080" imgH="457200" progId="Equation.DSMT4">
                  <p:embed/>
                  <p:pic>
                    <p:nvPicPr>
                      <p:cNvPr id="0" name=""/>
                      <p:cNvPicPr/>
                      <p:nvPr/>
                    </p:nvPicPr>
                    <p:blipFill>
                      <a:blip r:embed="rId6"/>
                      <a:stretch>
                        <a:fillRect/>
                      </a:stretch>
                    </p:blipFill>
                    <p:spPr>
                      <a:xfrm>
                        <a:off x="804548" y="4038600"/>
                        <a:ext cx="4254824" cy="885396"/>
                      </a:xfrm>
                      <a:prstGeom prst="rect">
                        <a:avLst/>
                      </a:prstGeom>
                    </p:spPr>
                  </p:pic>
                </p:oleObj>
              </mc:Fallback>
            </mc:AlternateContent>
          </a:graphicData>
        </a:graphic>
      </p:graphicFrame>
      <p:sp>
        <p:nvSpPr>
          <p:cNvPr id="15" name="Content Placeholder 14"/>
          <p:cNvSpPr>
            <a:spLocks noGrp="1"/>
          </p:cNvSpPr>
          <p:nvPr>
            <p:ph idx="16"/>
          </p:nvPr>
        </p:nvSpPr>
        <p:spPr>
          <a:xfrm>
            <a:off x="850622" y="5010621"/>
            <a:ext cx="2537011" cy="344359"/>
          </a:xfrm>
        </p:spPr>
        <p:txBody>
          <a:bodyPr/>
          <a:lstStyle/>
          <a:p>
            <a:pPr marL="0" indent="0">
              <a:buNone/>
            </a:pPr>
            <a:r>
              <a:rPr lang="en-US" altLang="en-US" sz="2400" dirty="0"/>
              <a:t>Function. Domain:</a:t>
            </a:r>
            <a:endParaRPr lang="en-US" sz="2400" dirty="0"/>
          </a:p>
        </p:txBody>
      </p:sp>
      <p:graphicFrame>
        <p:nvGraphicFramePr>
          <p:cNvPr id="20" name="Object 19" descr="left brace 1, 2, 3, 4 right brace"/>
          <p:cNvGraphicFramePr>
            <a:graphicFrameLocks noChangeAspect="1"/>
          </p:cNvGraphicFramePr>
          <p:nvPr>
            <p:extLst>
              <p:ext uri="{D42A27DB-BD31-4B8C-83A1-F6EECF244321}">
                <p14:modId xmlns:p14="http://schemas.microsoft.com/office/powerpoint/2010/main" val="26525403"/>
              </p:ext>
            </p:extLst>
          </p:nvPr>
        </p:nvGraphicFramePr>
        <p:xfrm>
          <a:off x="3404722" y="4978255"/>
          <a:ext cx="1531260" cy="493954"/>
        </p:xfrm>
        <a:graphic>
          <a:graphicData uri="http://schemas.openxmlformats.org/presentationml/2006/ole">
            <mc:AlternateContent xmlns:mc="http://schemas.openxmlformats.org/markup-compatibility/2006">
              <mc:Choice xmlns:v="urn:schemas-microsoft-com:vml" Requires="v">
                <p:oleObj spid="_x0000_s9960" name="Equation" r:id="rId7" imgW="787320" imgH="253800" progId="Equation.DSMT4">
                  <p:embed/>
                </p:oleObj>
              </mc:Choice>
              <mc:Fallback>
                <p:oleObj name="Equation" r:id="rId7" imgW="787320" imgH="253800" progId="Equation.DSMT4">
                  <p:embed/>
                  <p:pic>
                    <p:nvPicPr>
                      <p:cNvPr id="0" name=""/>
                      <p:cNvPicPr/>
                      <p:nvPr/>
                    </p:nvPicPr>
                    <p:blipFill>
                      <a:blip r:embed="rId8"/>
                      <a:stretch>
                        <a:fillRect/>
                      </a:stretch>
                    </p:blipFill>
                    <p:spPr>
                      <a:xfrm>
                        <a:off x="3404722" y="4978255"/>
                        <a:ext cx="1531260" cy="493954"/>
                      </a:xfrm>
                      <a:prstGeom prst="rect">
                        <a:avLst/>
                      </a:prstGeom>
                    </p:spPr>
                  </p:pic>
                </p:oleObj>
              </mc:Fallback>
            </mc:AlternateContent>
          </a:graphicData>
        </a:graphic>
      </p:graphicFrame>
      <p:sp>
        <p:nvSpPr>
          <p:cNvPr id="16" name="Content Placeholder 15"/>
          <p:cNvSpPr>
            <a:spLocks noGrp="1"/>
          </p:cNvSpPr>
          <p:nvPr>
            <p:ph idx="17"/>
          </p:nvPr>
        </p:nvSpPr>
        <p:spPr>
          <a:xfrm>
            <a:off x="856674" y="5634100"/>
            <a:ext cx="1020022" cy="474449"/>
          </a:xfrm>
        </p:spPr>
        <p:txBody>
          <a:bodyPr/>
          <a:lstStyle/>
          <a:p>
            <a:pPr marL="0" indent="0">
              <a:buNone/>
            </a:pPr>
            <a:r>
              <a:rPr lang="en-US" altLang="en-US" sz="2400" dirty="0"/>
              <a:t>Range:</a:t>
            </a:r>
            <a:endParaRPr lang="en-US" sz="2400" dirty="0"/>
          </a:p>
        </p:txBody>
      </p:sp>
      <p:graphicFrame>
        <p:nvGraphicFramePr>
          <p:cNvPr id="21" name="Object 20" descr="left brace 1 half, 1 third, 1 fourth, 1 fifth right brace"/>
          <p:cNvGraphicFramePr>
            <a:graphicFrameLocks noChangeAspect="1"/>
          </p:cNvGraphicFramePr>
          <p:nvPr>
            <p:extLst>
              <p:ext uri="{D42A27DB-BD31-4B8C-83A1-F6EECF244321}">
                <p14:modId xmlns:p14="http://schemas.microsoft.com/office/powerpoint/2010/main" val="4018114049"/>
              </p:ext>
            </p:extLst>
          </p:nvPr>
        </p:nvGraphicFramePr>
        <p:xfrm>
          <a:off x="1908387" y="5494816"/>
          <a:ext cx="1705408" cy="752658"/>
        </p:xfrm>
        <a:graphic>
          <a:graphicData uri="http://schemas.openxmlformats.org/presentationml/2006/ole">
            <mc:AlternateContent xmlns:mc="http://schemas.openxmlformats.org/markup-compatibility/2006">
              <mc:Choice xmlns:v="urn:schemas-microsoft-com:vml" Requires="v">
                <p:oleObj spid="_x0000_s9961" name="Equation" r:id="rId9" imgW="977760" imgH="431640" progId="Equation.DSMT4">
                  <p:embed/>
                </p:oleObj>
              </mc:Choice>
              <mc:Fallback>
                <p:oleObj name="Equation" r:id="rId9" imgW="977760" imgH="431640" progId="Equation.DSMT4">
                  <p:embed/>
                  <p:pic>
                    <p:nvPicPr>
                      <p:cNvPr id="0" name=""/>
                      <p:cNvPicPr/>
                      <p:nvPr/>
                    </p:nvPicPr>
                    <p:blipFill>
                      <a:blip r:embed="rId10"/>
                      <a:stretch>
                        <a:fillRect/>
                      </a:stretch>
                    </p:blipFill>
                    <p:spPr>
                      <a:xfrm>
                        <a:off x="1908387" y="5494816"/>
                        <a:ext cx="1705408" cy="752658"/>
                      </a:xfrm>
                      <a:prstGeom prst="rect">
                        <a:avLst/>
                      </a:prstGeom>
                    </p:spPr>
                  </p:pic>
                </p:oleObj>
              </mc:Fallback>
            </mc:AlternateContent>
          </a:graphicData>
        </a:graphic>
      </p:graphicFrame>
    </p:spTree>
    <p:extLst>
      <p:ext uri="{BB962C8B-B14F-4D97-AF65-F5344CB8AC3E}">
        <p14:creationId xmlns:p14="http://schemas.microsoft.com/office/powerpoint/2010/main" val="274749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P spid="15" grpId="0" build="p"/>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11 </a:t>
            </a:r>
            <a:r>
              <a:rPr lang="en-US" sz="2000" b="0" kern="1200" dirty="0">
                <a:solidFill>
                  <a:srgbClr val="007FA3"/>
                </a:solidFill>
                <a:effectLst/>
                <a:latin typeface="+mj-lt"/>
                <a:ea typeface="+mj-ea"/>
                <a:cs typeface="Times New Roman" panose="02020603050405020304" pitchFamily="18" charset="0"/>
              </a:rPr>
              <a:t>(2 of 2)</a:t>
            </a:r>
            <a:endParaRPr lang="en-US" sz="2000" dirty="0">
              <a:solidFill>
                <a:schemeClr val="bg2"/>
              </a:solidFill>
            </a:endParaRPr>
          </a:p>
        </p:txBody>
      </p:sp>
      <p:sp>
        <p:nvSpPr>
          <p:cNvPr id="6" name="Content Placeholder 5"/>
          <p:cNvSpPr>
            <a:spLocks noGrp="1"/>
          </p:cNvSpPr>
          <p:nvPr>
            <p:ph idx="1"/>
          </p:nvPr>
        </p:nvSpPr>
        <p:spPr>
          <a:xfrm>
            <a:off x="457200" y="1600201"/>
            <a:ext cx="348294" cy="457199"/>
          </a:xfrm>
        </p:spPr>
        <p:txBody>
          <a:bodyPr/>
          <a:lstStyle/>
          <a:p>
            <a:pPr marL="0" indent="0">
              <a:buNone/>
            </a:pPr>
            <a:r>
              <a:rPr lang="en-US" altLang="en-US" dirty="0"/>
              <a:t>c.</a:t>
            </a:r>
            <a:endParaRPr lang="en-US" dirty="0"/>
          </a:p>
        </p:txBody>
      </p:sp>
      <p:graphicFrame>
        <p:nvGraphicFramePr>
          <p:cNvPr id="11" name="Object 10" descr="left brace left parenthesis 1, 0 right parenthesis, left parenthesis 2, 0 right parenthesis, left parenthesis 3, 0 right parenthesis, left parenthesis 4, 4 right parenthesis right brace"/>
          <p:cNvGraphicFramePr>
            <a:graphicFrameLocks noChangeAspect="1"/>
          </p:cNvGraphicFramePr>
          <p:nvPr>
            <p:extLst>
              <p:ext uri="{D42A27DB-BD31-4B8C-83A1-F6EECF244321}">
                <p14:modId xmlns:p14="http://schemas.microsoft.com/office/powerpoint/2010/main" val="1221894809"/>
              </p:ext>
            </p:extLst>
          </p:nvPr>
        </p:nvGraphicFramePr>
        <p:xfrm>
          <a:off x="797089" y="1600200"/>
          <a:ext cx="4293797" cy="569585"/>
        </p:xfrm>
        <a:graphic>
          <a:graphicData uri="http://schemas.openxmlformats.org/presentationml/2006/ole">
            <mc:AlternateContent xmlns:mc="http://schemas.openxmlformats.org/markup-compatibility/2006">
              <mc:Choice xmlns:v="urn:schemas-microsoft-com:vml" Requires="v">
                <p:oleObj spid="_x0000_s10966" name="Equation" r:id="rId3" imgW="1917360" imgH="253800" progId="Equation.DSMT4">
                  <p:embed/>
                </p:oleObj>
              </mc:Choice>
              <mc:Fallback>
                <p:oleObj name="Equation" r:id="rId3" imgW="1917360" imgH="253800" progId="Equation.DSMT4">
                  <p:embed/>
                  <p:pic>
                    <p:nvPicPr>
                      <p:cNvPr id="0" name=""/>
                      <p:cNvPicPr/>
                      <p:nvPr/>
                    </p:nvPicPr>
                    <p:blipFill>
                      <a:blip r:embed="rId4"/>
                      <a:stretch>
                        <a:fillRect/>
                      </a:stretch>
                    </p:blipFill>
                    <p:spPr>
                      <a:xfrm>
                        <a:off x="797089" y="1600200"/>
                        <a:ext cx="4293797" cy="569585"/>
                      </a:xfrm>
                      <a:prstGeom prst="rect">
                        <a:avLst/>
                      </a:prstGeom>
                    </p:spPr>
                  </p:pic>
                </p:oleObj>
              </mc:Fallback>
            </mc:AlternateContent>
          </a:graphicData>
        </a:graphic>
      </p:graphicFrame>
      <p:sp>
        <p:nvSpPr>
          <p:cNvPr id="7" name="Content Placeholder 6"/>
          <p:cNvSpPr>
            <a:spLocks noGrp="1"/>
          </p:cNvSpPr>
          <p:nvPr>
            <p:ph idx="13"/>
          </p:nvPr>
        </p:nvSpPr>
        <p:spPr>
          <a:xfrm>
            <a:off x="914400" y="2246439"/>
            <a:ext cx="3048000" cy="430645"/>
          </a:xfrm>
        </p:spPr>
        <p:txBody>
          <a:bodyPr/>
          <a:lstStyle/>
          <a:p>
            <a:pPr marL="0" indent="0">
              <a:buNone/>
            </a:pPr>
            <a:r>
              <a:rPr lang="en-US" altLang="en-US" dirty="0"/>
              <a:t>Function. Domain:</a:t>
            </a:r>
            <a:endParaRPr lang="en-US" dirty="0"/>
          </a:p>
        </p:txBody>
      </p:sp>
      <p:graphicFrame>
        <p:nvGraphicFramePr>
          <p:cNvPr id="12" name="Object 11" descr="left brace 1, 2, 3, 4 right brace"/>
          <p:cNvGraphicFramePr>
            <a:graphicFrameLocks noChangeAspect="1"/>
          </p:cNvGraphicFramePr>
          <p:nvPr>
            <p:extLst>
              <p:ext uri="{D42A27DB-BD31-4B8C-83A1-F6EECF244321}">
                <p14:modId xmlns:p14="http://schemas.microsoft.com/office/powerpoint/2010/main" val="3026515076"/>
              </p:ext>
            </p:extLst>
          </p:nvPr>
        </p:nvGraphicFramePr>
        <p:xfrm>
          <a:off x="3877237" y="2220737"/>
          <a:ext cx="1798334" cy="580106"/>
        </p:xfrm>
        <a:graphic>
          <a:graphicData uri="http://schemas.openxmlformats.org/presentationml/2006/ole">
            <mc:AlternateContent xmlns:mc="http://schemas.openxmlformats.org/markup-compatibility/2006">
              <mc:Choice xmlns:v="urn:schemas-microsoft-com:vml" Requires="v">
                <p:oleObj spid="_x0000_s10967" name="Equation" r:id="rId5" imgW="787320" imgH="253800" progId="Equation.DSMT4">
                  <p:embed/>
                </p:oleObj>
              </mc:Choice>
              <mc:Fallback>
                <p:oleObj name="Equation" r:id="rId5" imgW="787320" imgH="253800" progId="Equation.DSMT4">
                  <p:embed/>
                  <p:pic>
                    <p:nvPicPr>
                      <p:cNvPr id="0" name=""/>
                      <p:cNvPicPr/>
                      <p:nvPr/>
                    </p:nvPicPr>
                    <p:blipFill>
                      <a:blip r:embed="rId6"/>
                      <a:stretch>
                        <a:fillRect/>
                      </a:stretch>
                    </p:blipFill>
                    <p:spPr>
                      <a:xfrm>
                        <a:off x="3877237" y="2220737"/>
                        <a:ext cx="1798334" cy="580106"/>
                      </a:xfrm>
                      <a:prstGeom prst="rect">
                        <a:avLst/>
                      </a:prstGeom>
                    </p:spPr>
                  </p:pic>
                </p:oleObj>
              </mc:Fallback>
            </mc:AlternateContent>
          </a:graphicData>
        </a:graphic>
      </p:graphicFrame>
      <p:sp>
        <p:nvSpPr>
          <p:cNvPr id="9" name="Content Placeholder 8"/>
          <p:cNvSpPr>
            <a:spLocks noGrp="1"/>
          </p:cNvSpPr>
          <p:nvPr>
            <p:ph idx="15"/>
          </p:nvPr>
        </p:nvSpPr>
        <p:spPr>
          <a:xfrm>
            <a:off x="5752011" y="2275466"/>
            <a:ext cx="1219200" cy="401618"/>
          </a:xfrm>
        </p:spPr>
        <p:txBody>
          <a:bodyPr/>
          <a:lstStyle/>
          <a:p>
            <a:pPr marL="0" indent="0">
              <a:buNone/>
            </a:pPr>
            <a:r>
              <a:rPr lang="en-US" altLang="en-US" dirty="0"/>
              <a:t>Range:</a:t>
            </a:r>
            <a:endParaRPr lang="en-US" dirty="0"/>
          </a:p>
        </p:txBody>
      </p:sp>
      <p:graphicFrame>
        <p:nvGraphicFramePr>
          <p:cNvPr id="13" name="Object 12" descr="left brace 0, 4 right brace"/>
          <p:cNvGraphicFramePr>
            <a:graphicFrameLocks noChangeAspect="1"/>
          </p:cNvGraphicFramePr>
          <p:nvPr>
            <p:extLst>
              <p:ext uri="{D42A27DB-BD31-4B8C-83A1-F6EECF244321}">
                <p14:modId xmlns:p14="http://schemas.microsoft.com/office/powerpoint/2010/main" val="868918280"/>
              </p:ext>
            </p:extLst>
          </p:nvPr>
        </p:nvGraphicFramePr>
        <p:xfrm>
          <a:off x="6952493" y="2212794"/>
          <a:ext cx="1016059" cy="615795"/>
        </p:xfrm>
        <a:graphic>
          <a:graphicData uri="http://schemas.openxmlformats.org/presentationml/2006/ole">
            <mc:AlternateContent xmlns:mc="http://schemas.openxmlformats.org/markup-compatibility/2006">
              <mc:Choice xmlns:v="urn:schemas-microsoft-com:vml" Requires="v">
                <p:oleObj spid="_x0000_s10968" name="Equation" r:id="rId7" imgW="419040" imgH="253800" progId="Equation.DSMT4">
                  <p:embed/>
                </p:oleObj>
              </mc:Choice>
              <mc:Fallback>
                <p:oleObj name="Equation" r:id="rId7" imgW="419040" imgH="253800" progId="Equation.DSMT4">
                  <p:embed/>
                  <p:pic>
                    <p:nvPicPr>
                      <p:cNvPr id="0" name=""/>
                      <p:cNvPicPr/>
                      <p:nvPr/>
                    </p:nvPicPr>
                    <p:blipFill>
                      <a:blip r:embed="rId8"/>
                      <a:stretch>
                        <a:fillRect/>
                      </a:stretch>
                    </p:blipFill>
                    <p:spPr>
                      <a:xfrm>
                        <a:off x="6952493" y="2212794"/>
                        <a:ext cx="1016059" cy="615795"/>
                      </a:xfrm>
                      <a:prstGeom prst="rect">
                        <a:avLst/>
                      </a:prstGeom>
                    </p:spPr>
                  </p:pic>
                </p:oleObj>
              </mc:Fallback>
            </mc:AlternateContent>
          </a:graphicData>
        </a:graphic>
      </p:graphicFrame>
      <p:sp>
        <p:nvSpPr>
          <p:cNvPr id="8" name="Content Placeholder 7"/>
          <p:cNvSpPr>
            <a:spLocks noGrp="1"/>
          </p:cNvSpPr>
          <p:nvPr>
            <p:ph idx="14"/>
          </p:nvPr>
        </p:nvSpPr>
        <p:spPr>
          <a:xfrm>
            <a:off x="486229" y="3106136"/>
            <a:ext cx="319265" cy="502024"/>
          </a:xfrm>
        </p:spPr>
        <p:txBody>
          <a:bodyPr/>
          <a:lstStyle/>
          <a:p>
            <a:pPr marL="0" indent="0">
              <a:buNone/>
            </a:pPr>
            <a:r>
              <a:rPr lang="en-US" altLang="en-US" dirty="0"/>
              <a:t>d.</a:t>
            </a:r>
            <a:endParaRPr lang="en-US" dirty="0"/>
          </a:p>
        </p:txBody>
      </p:sp>
      <p:graphicFrame>
        <p:nvGraphicFramePr>
          <p:cNvPr id="14" name="Object 13" descr="left brace left parenthesis a, b right parenthesis pipe a is the element of N and b = 2 a right brace"/>
          <p:cNvGraphicFramePr>
            <a:graphicFrameLocks noChangeAspect="1"/>
          </p:cNvGraphicFramePr>
          <p:nvPr>
            <p:extLst>
              <p:ext uri="{D42A27DB-BD31-4B8C-83A1-F6EECF244321}">
                <p14:modId xmlns:p14="http://schemas.microsoft.com/office/powerpoint/2010/main" val="3131067233"/>
              </p:ext>
            </p:extLst>
          </p:nvPr>
        </p:nvGraphicFramePr>
        <p:xfrm>
          <a:off x="879699" y="3125686"/>
          <a:ext cx="3826745" cy="463753"/>
        </p:xfrm>
        <a:graphic>
          <a:graphicData uri="http://schemas.openxmlformats.org/presentationml/2006/ole">
            <mc:AlternateContent xmlns:mc="http://schemas.openxmlformats.org/markup-compatibility/2006">
              <mc:Choice xmlns:v="urn:schemas-microsoft-com:vml" Requires="v">
                <p:oleObj spid="_x0000_s10969" name="Equation" r:id="rId9" imgW="1676160" imgH="203040" progId="Equation.DSMT4">
                  <p:embed/>
                </p:oleObj>
              </mc:Choice>
              <mc:Fallback>
                <p:oleObj name="Equation" r:id="rId9" imgW="1676160" imgH="203040" progId="Equation.DSMT4">
                  <p:embed/>
                  <p:pic>
                    <p:nvPicPr>
                      <p:cNvPr id="0" name=""/>
                      <p:cNvPicPr/>
                      <p:nvPr/>
                    </p:nvPicPr>
                    <p:blipFill>
                      <a:blip r:embed="rId10"/>
                      <a:stretch>
                        <a:fillRect/>
                      </a:stretch>
                    </p:blipFill>
                    <p:spPr>
                      <a:xfrm>
                        <a:off x="879699" y="3125686"/>
                        <a:ext cx="3826745" cy="463753"/>
                      </a:xfrm>
                      <a:prstGeom prst="rect">
                        <a:avLst/>
                      </a:prstGeom>
                    </p:spPr>
                  </p:pic>
                </p:oleObj>
              </mc:Fallback>
            </mc:AlternateContent>
          </a:graphicData>
        </a:graphic>
      </p:graphicFrame>
      <p:sp>
        <p:nvSpPr>
          <p:cNvPr id="10" name="Content Placeholder 9"/>
          <p:cNvSpPr>
            <a:spLocks noGrp="1"/>
          </p:cNvSpPr>
          <p:nvPr>
            <p:ph idx="16"/>
          </p:nvPr>
        </p:nvSpPr>
        <p:spPr>
          <a:xfrm>
            <a:off x="875211" y="3647610"/>
            <a:ext cx="7315200" cy="937453"/>
          </a:xfrm>
        </p:spPr>
        <p:txBody>
          <a:bodyPr/>
          <a:lstStyle/>
          <a:p>
            <a:pPr marL="0" indent="0">
              <a:buNone/>
            </a:pPr>
            <a:r>
              <a:rPr lang="en-US" altLang="en-US" dirty="0"/>
              <a:t>Function. Domain: </a:t>
            </a:r>
            <a:r>
              <a:rPr lang="en-US" altLang="en-US" i="1" dirty="0"/>
              <a:t>N</a:t>
            </a:r>
            <a:r>
              <a:rPr lang="en-US" altLang="en-US" dirty="0"/>
              <a:t>. Range: </a:t>
            </a:r>
            <a:r>
              <a:rPr lang="en-US" altLang="en-US" i="1" dirty="0"/>
              <a:t>E</a:t>
            </a:r>
            <a:r>
              <a:rPr lang="en-US" altLang="en-US" dirty="0"/>
              <a:t>, the set of all even numbers.</a:t>
            </a:r>
            <a:endParaRPr lang="en-US" altLang="en-US" i="1" dirty="0"/>
          </a:p>
        </p:txBody>
      </p:sp>
    </p:spTree>
    <p:extLst>
      <p:ext uri="{BB962C8B-B14F-4D97-AF65-F5344CB8AC3E}">
        <p14:creationId xmlns:p14="http://schemas.microsoft.com/office/powerpoint/2010/main" val="18942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8" grpId="0" build="p"/>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Section 8-3 Functions</a:t>
            </a:r>
            <a:endParaRPr lang="en-US" dirty="0">
              <a:solidFill>
                <a:schemeClr val="bg2"/>
              </a:solidFill>
            </a:endParaRPr>
          </a:p>
        </p:txBody>
      </p:sp>
      <p:sp>
        <p:nvSpPr>
          <p:cNvPr id="6" name="Content Placeholder 5"/>
          <p:cNvSpPr>
            <a:spLocks noGrp="1"/>
          </p:cNvSpPr>
          <p:nvPr>
            <p:ph idx="1"/>
          </p:nvPr>
        </p:nvSpPr>
        <p:spPr>
          <a:xfrm>
            <a:off x="457200" y="1600200"/>
            <a:ext cx="8229600" cy="4525963"/>
          </a:xfrm>
        </p:spPr>
        <p:txBody>
          <a:bodyPr/>
          <a:lstStyle/>
          <a:p>
            <a:pPr marL="0" indent="0">
              <a:buNone/>
              <a:defRPr/>
            </a:pPr>
            <a:r>
              <a:rPr lang="en-US" altLang="en-US" b="1" dirty="0"/>
              <a:t>Students will be able to understand and explain</a:t>
            </a:r>
          </a:p>
          <a:p>
            <a:pPr>
              <a:defRPr/>
            </a:pPr>
            <a:r>
              <a:rPr lang="en-US" dirty="0"/>
              <a:t>The concept of a function including domain and range.</a:t>
            </a:r>
          </a:p>
          <a:p>
            <a:pPr>
              <a:defRPr/>
            </a:pPr>
            <a:r>
              <a:rPr lang="en-US" dirty="0"/>
              <a:t>Different representations of functions.</a:t>
            </a:r>
          </a:p>
          <a:p>
            <a:pPr>
              <a:defRPr/>
            </a:pPr>
            <a:r>
              <a:rPr lang="en-US" dirty="0"/>
              <a:t>Derivation of the formulas for the sum of </a:t>
            </a:r>
            <a:r>
              <a:rPr lang="en-US" i="1" dirty="0"/>
              <a:t>n</a:t>
            </a:r>
            <a:r>
              <a:rPr lang="en-US" dirty="0"/>
              <a:t> terms of arithmetic and geometric sequences.</a:t>
            </a:r>
          </a:p>
        </p:txBody>
      </p:sp>
    </p:spTree>
    <p:extLst>
      <p:ext uri="{BB962C8B-B14F-4D97-AF65-F5344CB8AC3E}">
        <p14:creationId xmlns:p14="http://schemas.microsoft.com/office/powerpoint/2010/main" val="1815939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Functions as Graphs</a:t>
            </a:r>
            <a:endParaRPr lang="en-US" dirty="0">
              <a:solidFill>
                <a:schemeClr val="bg2"/>
              </a:solidFill>
            </a:endParaRPr>
          </a:p>
        </p:txBody>
      </p:sp>
      <p:sp>
        <p:nvSpPr>
          <p:cNvPr id="6" name="Content Placeholder 5"/>
          <p:cNvSpPr>
            <a:spLocks noGrp="1"/>
          </p:cNvSpPr>
          <p:nvPr>
            <p:ph idx="1"/>
          </p:nvPr>
        </p:nvSpPr>
        <p:spPr>
          <a:xfrm>
            <a:off x="457200" y="1600201"/>
            <a:ext cx="8229600" cy="914400"/>
          </a:xfrm>
        </p:spPr>
        <p:txBody>
          <a:bodyPr/>
          <a:lstStyle/>
          <a:p>
            <a:pPr marL="0" indent="0">
              <a:buNone/>
            </a:pPr>
            <a:r>
              <a:rPr lang="en-US" altLang="en-US" dirty="0"/>
              <a:t>Graphs are probably the most commonly known ways of representing functions.</a:t>
            </a:r>
          </a:p>
        </p:txBody>
      </p:sp>
      <p:pic>
        <p:nvPicPr>
          <p:cNvPr id="11" name="Picture 10" descr="A graph titled L and B lawn services plots cost of dollars versus acres in lot. The following points are plotted in a rising diagonal pattern. (1, 50), (2, 85), (3, 120), (4, 155) and ( 5, 190)."/>
          <p:cNvPicPr>
            <a:picLocks noChangeAspect="1"/>
          </p:cNvPicPr>
          <p:nvPr/>
        </p:nvPicPr>
        <p:blipFill>
          <a:blip r:embed="rId2"/>
          <a:stretch>
            <a:fillRect/>
          </a:stretch>
        </p:blipFill>
        <p:spPr>
          <a:xfrm>
            <a:off x="2442412" y="2741036"/>
            <a:ext cx="3668223" cy="3570839"/>
          </a:xfrm>
          <a:prstGeom prst="rect">
            <a:avLst/>
          </a:prstGeom>
        </p:spPr>
      </p:pic>
    </p:spTree>
    <p:extLst>
      <p:ext uri="{BB962C8B-B14F-4D97-AF65-F5344CB8AC3E}">
        <p14:creationId xmlns:p14="http://schemas.microsoft.com/office/powerpoint/2010/main" val="2550573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solidFill>
                  <a:schemeClr val="bg2"/>
                </a:solidFill>
              </a:rPr>
              <a:t>Example 12 </a:t>
            </a:r>
            <a:r>
              <a:rPr lang="en-US" sz="2000" b="0" kern="1200" dirty="0">
                <a:solidFill>
                  <a:srgbClr val="007FA3"/>
                </a:solidFill>
                <a:effectLst/>
                <a:latin typeface="+mj-lt"/>
                <a:ea typeface="+mj-ea"/>
                <a:cs typeface="Times New Roman" panose="02020603050405020304" pitchFamily="18" charset="0"/>
              </a:rPr>
              <a:t>(1 of 2)</a:t>
            </a:r>
            <a:endParaRPr lang="en-US" sz="2000" dirty="0">
              <a:solidFill>
                <a:schemeClr val="bg2"/>
              </a:solidFill>
            </a:endParaRPr>
          </a:p>
        </p:txBody>
      </p:sp>
      <p:sp>
        <p:nvSpPr>
          <p:cNvPr id="7" name="Content Placeholder 6"/>
          <p:cNvSpPr>
            <a:spLocks noGrp="1"/>
          </p:cNvSpPr>
          <p:nvPr>
            <p:ph idx="1"/>
          </p:nvPr>
        </p:nvSpPr>
        <p:spPr>
          <a:xfrm>
            <a:off x="457200" y="1600201"/>
            <a:ext cx="8229600" cy="838199"/>
          </a:xfrm>
        </p:spPr>
        <p:txBody>
          <a:bodyPr/>
          <a:lstStyle/>
          <a:p>
            <a:pPr marL="0" indent="0">
              <a:buNone/>
            </a:pPr>
            <a:r>
              <a:rPr lang="en-US" altLang="en-US" dirty="0"/>
              <a:t>Explain why a telephone company would not set rates for telephone calls as depicted on the graph.</a:t>
            </a:r>
          </a:p>
        </p:txBody>
      </p:sp>
      <p:pic>
        <p:nvPicPr>
          <p:cNvPr id="8" name="Picture 4" descr="A graph titled, telephone call costs, plots cost of call in cents versus number of minutes. The graph has 5 horizontal lines plotted between pairs of points. The first line ranges between the points (0, 50) and (2, 50). The second line ranges between the points (1, 85) and ( 3, 85). The third line ranges between the points (3, 120) and (4, 120). The fourth line ranges between the points (4, 155) and (5, 155). The fifth line ranges between the points (5, 190) and (6, 190). all values estim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4713" y="2609850"/>
            <a:ext cx="4808537" cy="365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08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a:t>
            </a:r>
            <a:r>
              <a:rPr lang="en-US" altLang="en-US" baseline="0" dirty="0">
                <a:solidFill>
                  <a:schemeClr val="bg2"/>
                </a:solidFill>
              </a:rPr>
              <a:t> 12 </a:t>
            </a:r>
            <a:r>
              <a:rPr lang="en-US" sz="2000" b="0" kern="1200" dirty="0">
                <a:solidFill>
                  <a:srgbClr val="007FA3"/>
                </a:solidFill>
                <a:effectLst/>
                <a:latin typeface="+mj-lt"/>
                <a:ea typeface="+mj-ea"/>
                <a:cs typeface="Times New Roman" panose="02020603050405020304" pitchFamily="18" charset="0"/>
              </a:rPr>
              <a:t>(2 of 2)</a:t>
            </a:r>
            <a:endParaRPr lang="en-US" sz="2000" dirty="0">
              <a:solidFill>
                <a:schemeClr val="bg2"/>
              </a:solidFill>
            </a:endParaRPr>
          </a:p>
        </p:txBody>
      </p:sp>
      <p:sp>
        <p:nvSpPr>
          <p:cNvPr id="4" name="Content Placeholder 3"/>
          <p:cNvSpPr>
            <a:spLocks noGrp="1"/>
          </p:cNvSpPr>
          <p:nvPr>
            <p:ph idx="1"/>
          </p:nvPr>
        </p:nvSpPr>
        <p:spPr>
          <a:xfrm>
            <a:off x="457200" y="1600201"/>
            <a:ext cx="4191000" cy="914399"/>
          </a:xfrm>
        </p:spPr>
        <p:txBody>
          <a:bodyPr/>
          <a:lstStyle/>
          <a:p>
            <a:pPr marL="0" indent="0">
              <a:buNone/>
            </a:pPr>
            <a:r>
              <a:rPr lang="en-US" altLang="en-US" dirty="0"/>
              <a:t>The graph does not depict a function.</a:t>
            </a:r>
          </a:p>
        </p:txBody>
      </p:sp>
      <p:pic>
        <p:nvPicPr>
          <p:cNvPr id="6" name="Picture 4" descr="A graph titled, telephone call costs, plots cost of call in cents versus number of minutes. The graph has 5 horizontal lines plotted between pairs of points. The first line ranges between the points (0, 50) and (2, 50). The second line ranges between the points (1, 85) and ( 3, 85). The third line ranges between the points (3, 120) and (4, 120). The fourth line ranges between the points (4, 155) and (5, 155). The fifth line ranges between the points (5, 190) and (6, 190). all values estim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2662" y="1614352"/>
            <a:ext cx="4122738"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3"/>
          </p:nvPr>
        </p:nvSpPr>
        <p:spPr>
          <a:xfrm>
            <a:off x="457200" y="3104048"/>
            <a:ext cx="4191000" cy="2209800"/>
          </a:xfrm>
        </p:spPr>
        <p:txBody>
          <a:bodyPr/>
          <a:lstStyle/>
          <a:p>
            <a:pPr marL="0" indent="0">
              <a:buNone/>
            </a:pPr>
            <a:r>
              <a:rPr lang="en-US" altLang="en-US" dirty="0"/>
              <a:t>For example, a customer could be charged either $0.50 or $0.85 for a 2-min call; thus, not every input has a unique output.</a:t>
            </a:r>
          </a:p>
        </p:txBody>
      </p:sp>
    </p:spTree>
    <p:extLst>
      <p:ext uri="{BB962C8B-B14F-4D97-AF65-F5344CB8AC3E}">
        <p14:creationId xmlns:p14="http://schemas.microsoft.com/office/powerpoint/2010/main" val="181677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Sequences as Functions</a:t>
            </a:r>
            <a:endParaRPr lang="en-US" dirty="0">
              <a:solidFill>
                <a:schemeClr val="bg2"/>
              </a:solidFill>
            </a:endParaRPr>
          </a:p>
        </p:txBody>
      </p:sp>
      <p:sp>
        <p:nvSpPr>
          <p:cNvPr id="5" name="Content Placeholder 4"/>
          <p:cNvSpPr>
            <a:spLocks noGrp="1"/>
          </p:cNvSpPr>
          <p:nvPr>
            <p:ph idx="1"/>
          </p:nvPr>
        </p:nvSpPr>
        <p:spPr>
          <a:xfrm>
            <a:off x="457200" y="1600201"/>
            <a:ext cx="8229600" cy="1740316"/>
          </a:xfrm>
        </p:spPr>
        <p:txBody>
          <a:bodyPr/>
          <a:lstStyle/>
          <a:p>
            <a:pPr marL="0" indent="0">
              <a:buNone/>
            </a:pPr>
            <a:r>
              <a:rPr lang="en-US" altLang="en-US" dirty="0"/>
              <a:t>Arithmetic, geometric, and other sequences can be thought of as functions whose inputs are natural numbers and whose outputs are the terms of a particular sequence.</a:t>
            </a:r>
          </a:p>
        </p:txBody>
      </p:sp>
      <p:sp>
        <p:nvSpPr>
          <p:cNvPr id="6" name="Content Placeholder 5"/>
          <p:cNvSpPr>
            <a:spLocks noGrp="1"/>
          </p:cNvSpPr>
          <p:nvPr>
            <p:ph idx="13"/>
          </p:nvPr>
        </p:nvSpPr>
        <p:spPr>
          <a:xfrm>
            <a:off x="459729" y="3416232"/>
            <a:ext cx="6060364" cy="387931"/>
          </a:xfrm>
        </p:spPr>
        <p:txBody>
          <a:bodyPr/>
          <a:lstStyle/>
          <a:p>
            <a:pPr marL="0" indent="0">
              <a:buNone/>
            </a:pPr>
            <a:r>
              <a:rPr lang="en-US" altLang="en-US" dirty="0"/>
              <a:t>For example, the arithmetic sequence</a:t>
            </a:r>
            <a:endParaRPr lang="en-US" dirty="0"/>
          </a:p>
        </p:txBody>
      </p:sp>
      <p:graphicFrame>
        <p:nvGraphicFramePr>
          <p:cNvPr id="19" name="Object 18" descr="2, 4, 6, 8, and so on."/>
          <p:cNvGraphicFramePr>
            <a:graphicFrameLocks noChangeAspect="1"/>
          </p:cNvGraphicFramePr>
          <p:nvPr>
            <p:extLst>
              <p:ext uri="{D42A27DB-BD31-4B8C-83A1-F6EECF244321}">
                <p14:modId xmlns:p14="http://schemas.microsoft.com/office/powerpoint/2010/main" val="372672127"/>
              </p:ext>
            </p:extLst>
          </p:nvPr>
        </p:nvGraphicFramePr>
        <p:xfrm>
          <a:off x="6566713" y="3408787"/>
          <a:ext cx="2043887" cy="487197"/>
        </p:xfrm>
        <a:graphic>
          <a:graphicData uri="http://schemas.openxmlformats.org/presentationml/2006/ole">
            <mc:AlternateContent xmlns:mc="http://schemas.openxmlformats.org/markup-compatibility/2006">
              <mc:Choice xmlns:v="urn:schemas-microsoft-com:vml" Requires="v">
                <p:oleObj spid="_x0000_s11952" name="Equation" r:id="rId3" imgW="850680" imgH="203040" progId="Equation.DSMT4">
                  <p:embed/>
                </p:oleObj>
              </mc:Choice>
              <mc:Fallback>
                <p:oleObj name="Equation" r:id="rId3" imgW="850680" imgH="203040" progId="Equation.DSMT4">
                  <p:embed/>
                  <p:pic>
                    <p:nvPicPr>
                      <p:cNvPr id="0" name=""/>
                      <p:cNvPicPr/>
                      <p:nvPr/>
                    </p:nvPicPr>
                    <p:blipFill>
                      <a:blip r:embed="rId4"/>
                      <a:stretch>
                        <a:fillRect/>
                      </a:stretch>
                    </p:blipFill>
                    <p:spPr>
                      <a:xfrm>
                        <a:off x="6566713" y="3408787"/>
                        <a:ext cx="2043887" cy="487197"/>
                      </a:xfrm>
                      <a:prstGeom prst="rect">
                        <a:avLst/>
                      </a:prstGeom>
                    </p:spPr>
                  </p:pic>
                </p:oleObj>
              </mc:Fallback>
            </mc:AlternateContent>
          </a:graphicData>
        </a:graphic>
      </p:graphicFrame>
      <p:sp>
        <p:nvSpPr>
          <p:cNvPr id="16" name="Content Placeholder 15"/>
          <p:cNvSpPr>
            <a:spLocks noGrp="1"/>
          </p:cNvSpPr>
          <p:nvPr>
            <p:ph idx="16"/>
          </p:nvPr>
        </p:nvSpPr>
        <p:spPr>
          <a:xfrm>
            <a:off x="491103" y="3843415"/>
            <a:ext cx="2861698" cy="414749"/>
          </a:xfrm>
        </p:spPr>
        <p:txBody>
          <a:bodyPr/>
          <a:lstStyle/>
          <a:p>
            <a:pPr marL="0" indent="0">
              <a:buNone/>
            </a:pPr>
            <a:r>
              <a:rPr lang="en-US" altLang="en-US" dirty="0"/>
              <a:t>whose </a:t>
            </a:r>
            <a:r>
              <a:rPr lang="en-US" altLang="en-US" i="1" dirty="0"/>
              <a:t>n</a:t>
            </a:r>
            <a:r>
              <a:rPr lang="en-US" altLang="en-US" dirty="0"/>
              <a:t>th term is</a:t>
            </a:r>
            <a:endParaRPr lang="en-US" dirty="0"/>
          </a:p>
        </p:txBody>
      </p:sp>
      <p:graphicFrame>
        <p:nvGraphicFramePr>
          <p:cNvPr id="20" name="Object 19" descr="2 n,"/>
          <p:cNvGraphicFramePr>
            <a:graphicFrameLocks noChangeAspect="1"/>
          </p:cNvGraphicFramePr>
          <p:nvPr>
            <p:extLst>
              <p:ext uri="{D42A27DB-BD31-4B8C-83A1-F6EECF244321}">
                <p14:modId xmlns:p14="http://schemas.microsoft.com/office/powerpoint/2010/main" val="3197574447"/>
              </p:ext>
            </p:extLst>
          </p:nvPr>
        </p:nvGraphicFramePr>
        <p:xfrm>
          <a:off x="3352800" y="3824181"/>
          <a:ext cx="614840" cy="517770"/>
        </p:xfrm>
        <a:graphic>
          <a:graphicData uri="http://schemas.openxmlformats.org/presentationml/2006/ole">
            <mc:AlternateContent xmlns:mc="http://schemas.openxmlformats.org/markup-compatibility/2006">
              <mc:Choice xmlns:v="urn:schemas-microsoft-com:vml" Requires="v">
                <p:oleObj spid="_x0000_s11953" name="Equation" r:id="rId5" imgW="241200" imgH="203040" progId="Equation.DSMT4">
                  <p:embed/>
                </p:oleObj>
              </mc:Choice>
              <mc:Fallback>
                <p:oleObj name="Equation" r:id="rId5" imgW="241200" imgH="203040" progId="Equation.DSMT4">
                  <p:embed/>
                  <p:pic>
                    <p:nvPicPr>
                      <p:cNvPr id="0" name=""/>
                      <p:cNvPicPr/>
                      <p:nvPr/>
                    </p:nvPicPr>
                    <p:blipFill>
                      <a:blip r:embed="rId6"/>
                      <a:stretch>
                        <a:fillRect/>
                      </a:stretch>
                    </p:blipFill>
                    <p:spPr>
                      <a:xfrm>
                        <a:off x="3352800" y="3824181"/>
                        <a:ext cx="614840" cy="517770"/>
                      </a:xfrm>
                      <a:prstGeom prst="rect">
                        <a:avLst/>
                      </a:prstGeom>
                    </p:spPr>
                  </p:pic>
                </p:oleObj>
              </mc:Fallback>
            </mc:AlternateContent>
          </a:graphicData>
        </a:graphic>
      </p:graphicFrame>
      <p:sp>
        <p:nvSpPr>
          <p:cNvPr id="17" name="Content Placeholder 16"/>
          <p:cNvSpPr>
            <a:spLocks noGrp="1"/>
          </p:cNvSpPr>
          <p:nvPr>
            <p:ph idx="17"/>
          </p:nvPr>
        </p:nvSpPr>
        <p:spPr>
          <a:xfrm>
            <a:off x="4038600" y="3835398"/>
            <a:ext cx="3662082" cy="495336"/>
          </a:xfrm>
        </p:spPr>
        <p:txBody>
          <a:bodyPr/>
          <a:lstStyle/>
          <a:p>
            <a:pPr marL="0" indent="0">
              <a:buNone/>
            </a:pPr>
            <a:r>
              <a:rPr lang="en-US" altLang="en-US" dirty="0"/>
              <a:t>can be described as a</a:t>
            </a:r>
            <a:endParaRPr lang="en-US" dirty="0"/>
          </a:p>
        </p:txBody>
      </p:sp>
      <p:sp>
        <p:nvSpPr>
          <p:cNvPr id="18" name="Content Placeholder 17"/>
          <p:cNvSpPr>
            <a:spLocks noGrp="1"/>
          </p:cNvSpPr>
          <p:nvPr>
            <p:ph idx="18"/>
          </p:nvPr>
        </p:nvSpPr>
        <p:spPr>
          <a:xfrm>
            <a:off x="457200" y="4315524"/>
            <a:ext cx="8001000" cy="869907"/>
          </a:xfrm>
        </p:spPr>
        <p:txBody>
          <a:bodyPr/>
          <a:lstStyle/>
          <a:p>
            <a:pPr marL="0" indent="0">
              <a:buNone/>
            </a:pPr>
            <a:r>
              <a:rPr lang="en-US" altLang="en-US" dirty="0"/>
              <a:t>function from the set </a:t>
            </a:r>
            <a:r>
              <a:rPr lang="en-US" altLang="en-US" i="1" dirty="0"/>
              <a:t>N</a:t>
            </a:r>
            <a:r>
              <a:rPr lang="en-US" altLang="en-US" dirty="0"/>
              <a:t> (natural numbers) to the set </a:t>
            </a:r>
            <a:r>
              <a:rPr lang="en-US" altLang="en-US" i="1" dirty="0"/>
              <a:t>E</a:t>
            </a:r>
            <a:r>
              <a:rPr lang="en-US" altLang="en-US" dirty="0"/>
              <a:t> (even natural numbers) using the rule</a:t>
            </a:r>
            <a:endParaRPr lang="en-US" dirty="0"/>
          </a:p>
        </p:txBody>
      </p:sp>
      <p:graphicFrame>
        <p:nvGraphicFramePr>
          <p:cNvPr id="9" name="Object 8" descr="f of n = 2 n"/>
          <p:cNvGraphicFramePr>
            <a:graphicFrameLocks noChangeAspect="1"/>
          </p:cNvGraphicFramePr>
          <p:nvPr>
            <p:extLst>
              <p:ext uri="{D42A27DB-BD31-4B8C-83A1-F6EECF244321}">
                <p14:modId xmlns:p14="http://schemas.microsoft.com/office/powerpoint/2010/main" val="3151437455"/>
              </p:ext>
            </p:extLst>
          </p:nvPr>
        </p:nvGraphicFramePr>
        <p:xfrm>
          <a:off x="411453" y="5205966"/>
          <a:ext cx="1716559" cy="528177"/>
        </p:xfrm>
        <a:graphic>
          <a:graphicData uri="http://schemas.openxmlformats.org/presentationml/2006/ole">
            <mc:AlternateContent xmlns:mc="http://schemas.openxmlformats.org/markup-compatibility/2006">
              <mc:Choice xmlns:v="urn:schemas-microsoft-com:vml" Requires="v">
                <p:oleObj spid="_x0000_s11954" name="Equation" r:id="rId7" imgW="660240" imgH="203040" progId="Equation.DSMT4">
                  <p:embed/>
                </p:oleObj>
              </mc:Choice>
              <mc:Fallback>
                <p:oleObj name="Equation" r:id="rId7" imgW="660240" imgH="203040" progId="Equation.DSMT4">
                  <p:embed/>
                  <p:pic>
                    <p:nvPicPr>
                      <p:cNvPr id="0" name=""/>
                      <p:cNvPicPr/>
                      <p:nvPr/>
                    </p:nvPicPr>
                    <p:blipFill>
                      <a:blip r:embed="rId8"/>
                      <a:stretch>
                        <a:fillRect/>
                      </a:stretch>
                    </p:blipFill>
                    <p:spPr>
                      <a:xfrm>
                        <a:off x="411453" y="5205966"/>
                        <a:ext cx="1716559" cy="528177"/>
                      </a:xfrm>
                      <a:prstGeom prst="rect">
                        <a:avLst/>
                      </a:prstGeom>
                    </p:spPr>
                  </p:pic>
                </p:oleObj>
              </mc:Fallback>
            </mc:AlternateContent>
          </a:graphicData>
        </a:graphic>
      </p:graphicFrame>
      <p:sp>
        <p:nvSpPr>
          <p:cNvPr id="7" name="Content Placeholder 6"/>
          <p:cNvSpPr>
            <a:spLocks noGrp="1"/>
          </p:cNvSpPr>
          <p:nvPr>
            <p:ph idx="14"/>
          </p:nvPr>
        </p:nvSpPr>
        <p:spPr>
          <a:xfrm>
            <a:off x="2185963" y="5226389"/>
            <a:ext cx="5160878" cy="454000"/>
          </a:xfrm>
        </p:spPr>
        <p:txBody>
          <a:bodyPr/>
          <a:lstStyle/>
          <a:p>
            <a:pPr marL="0" indent="0">
              <a:buNone/>
            </a:pPr>
            <a:r>
              <a:rPr lang="en-US" altLang="en-US" dirty="0"/>
              <a:t>where </a:t>
            </a:r>
            <a:r>
              <a:rPr lang="en-US" altLang="en-US" i="1" dirty="0"/>
              <a:t>n</a:t>
            </a:r>
            <a:r>
              <a:rPr lang="en-US" altLang="en-US" dirty="0"/>
              <a:t> is a natural number and</a:t>
            </a:r>
            <a:endParaRPr lang="en-US" dirty="0"/>
          </a:p>
        </p:txBody>
      </p:sp>
      <p:graphicFrame>
        <p:nvGraphicFramePr>
          <p:cNvPr id="10" name="Object 9" descr="f of n"/>
          <p:cNvGraphicFramePr>
            <a:graphicFrameLocks noChangeAspect="1"/>
          </p:cNvGraphicFramePr>
          <p:nvPr>
            <p:extLst>
              <p:ext uri="{D42A27DB-BD31-4B8C-83A1-F6EECF244321}">
                <p14:modId xmlns:p14="http://schemas.microsoft.com/office/powerpoint/2010/main" val="1129106113"/>
              </p:ext>
            </p:extLst>
          </p:nvPr>
        </p:nvGraphicFramePr>
        <p:xfrm>
          <a:off x="7320714" y="5204508"/>
          <a:ext cx="839639" cy="497567"/>
        </p:xfrm>
        <a:graphic>
          <a:graphicData uri="http://schemas.openxmlformats.org/presentationml/2006/ole">
            <mc:AlternateContent xmlns:mc="http://schemas.openxmlformats.org/markup-compatibility/2006">
              <mc:Choice xmlns:v="urn:schemas-microsoft-com:vml" Requires="v">
                <p:oleObj spid="_x0000_s11955" name="Equation" r:id="rId9" imgW="342720" imgH="203040" progId="Equation.DSMT4">
                  <p:embed/>
                </p:oleObj>
              </mc:Choice>
              <mc:Fallback>
                <p:oleObj name="Equation" r:id="rId9" imgW="342720" imgH="203040" progId="Equation.DSMT4">
                  <p:embed/>
                  <p:pic>
                    <p:nvPicPr>
                      <p:cNvPr id="0" name=""/>
                      <p:cNvPicPr/>
                      <p:nvPr/>
                    </p:nvPicPr>
                    <p:blipFill>
                      <a:blip r:embed="rId10"/>
                      <a:stretch>
                        <a:fillRect/>
                      </a:stretch>
                    </p:blipFill>
                    <p:spPr>
                      <a:xfrm>
                        <a:off x="7320714" y="5204508"/>
                        <a:ext cx="839639" cy="497567"/>
                      </a:xfrm>
                      <a:prstGeom prst="rect">
                        <a:avLst/>
                      </a:prstGeom>
                    </p:spPr>
                  </p:pic>
                </p:oleObj>
              </mc:Fallback>
            </mc:AlternateContent>
          </a:graphicData>
        </a:graphic>
      </p:graphicFrame>
      <p:sp>
        <p:nvSpPr>
          <p:cNvPr id="8" name="Content Placeholder 7"/>
          <p:cNvSpPr>
            <a:spLocks noGrp="1"/>
          </p:cNvSpPr>
          <p:nvPr>
            <p:ph idx="15"/>
          </p:nvPr>
        </p:nvSpPr>
        <p:spPr>
          <a:xfrm>
            <a:off x="478971" y="5721347"/>
            <a:ext cx="5710268" cy="418198"/>
          </a:xfrm>
        </p:spPr>
        <p:txBody>
          <a:bodyPr/>
          <a:lstStyle/>
          <a:p>
            <a:pPr marL="0" indent="0">
              <a:buNone/>
            </a:pPr>
            <a:r>
              <a:rPr lang="en-US" altLang="en-US" dirty="0"/>
              <a:t>stands for the value of the </a:t>
            </a:r>
            <a:r>
              <a:rPr lang="en-US" altLang="en-US" i="1" dirty="0"/>
              <a:t>n</a:t>
            </a:r>
            <a:r>
              <a:rPr lang="en-US" altLang="en-US" dirty="0"/>
              <a:t>th term.</a:t>
            </a:r>
            <a:endParaRPr lang="en-US" dirty="0"/>
          </a:p>
        </p:txBody>
      </p:sp>
    </p:spTree>
    <p:extLst>
      <p:ext uri="{BB962C8B-B14F-4D97-AF65-F5344CB8AC3E}">
        <p14:creationId xmlns:p14="http://schemas.microsoft.com/office/powerpoint/2010/main" val="18600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6" grpId="0" build="p"/>
      <p:bldP spid="17" grpId="0" build="p"/>
      <p:bldP spid="18" grpId="0" build="p"/>
      <p:bldP spid="7"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solidFill>
                  <a:schemeClr val="bg2"/>
                </a:solidFill>
              </a:rPr>
              <a:t>Example 13</a:t>
            </a:r>
            <a:endParaRPr lang="en-US" dirty="0">
              <a:solidFill>
                <a:schemeClr val="bg2"/>
              </a:solidFill>
            </a:endParaRPr>
          </a:p>
        </p:txBody>
      </p:sp>
      <p:sp>
        <p:nvSpPr>
          <p:cNvPr id="8" name="Content Placeholder 7"/>
          <p:cNvSpPr>
            <a:spLocks noGrp="1"/>
          </p:cNvSpPr>
          <p:nvPr>
            <p:ph idx="1"/>
          </p:nvPr>
        </p:nvSpPr>
        <p:spPr>
          <a:xfrm>
            <a:off x="457200" y="1600201"/>
            <a:ext cx="293916" cy="397707"/>
          </a:xfrm>
        </p:spPr>
        <p:txBody>
          <a:bodyPr/>
          <a:lstStyle/>
          <a:p>
            <a:pPr marL="0" indent="0">
              <a:buNone/>
            </a:pPr>
            <a:r>
              <a:rPr lang="en-US" altLang="en-US" dirty="0"/>
              <a:t>If</a:t>
            </a:r>
            <a:endParaRPr lang="en-US" dirty="0"/>
          </a:p>
        </p:txBody>
      </p:sp>
      <p:graphicFrame>
        <p:nvGraphicFramePr>
          <p:cNvPr id="15" name="Object 14" descr="f of n"/>
          <p:cNvGraphicFramePr>
            <a:graphicFrameLocks noChangeAspect="1"/>
          </p:cNvGraphicFramePr>
          <p:nvPr>
            <p:extLst>
              <p:ext uri="{D42A27DB-BD31-4B8C-83A1-F6EECF244321}">
                <p14:modId xmlns:p14="http://schemas.microsoft.com/office/powerpoint/2010/main" val="1255855088"/>
              </p:ext>
            </p:extLst>
          </p:nvPr>
        </p:nvGraphicFramePr>
        <p:xfrm>
          <a:off x="751116" y="1589592"/>
          <a:ext cx="798888" cy="473418"/>
        </p:xfrm>
        <a:graphic>
          <a:graphicData uri="http://schemas.openxmlformats.org/presentationml/2006/ole">
            <mc:AlternateContent xmlns:mc="http://schemas.openxmlformats.org/markup-compatibility/2006">
              <mc:Choice xmlns:v="urn:schemas-microsoft-com:vml" Requires="v">
                <p:oleObj spid="_x0000_s12990" name="Equation" r:id="rId3" imgW="342720" imgH="203040" progId="Equation.DSMT4">
                  <p:embed/>
                </p:oleObj>
              </mc:Choice>
              <mc:Fallback>
                <p:oleObj name="Equation" r:id="rId3" imgW="342720" imgH="203040" progId="Equation.DSMT4">
                  <p:embed/>
                  <p:pic>
                    <p:nvPicPr>
                      <p:cNvPr id="0" name=""/>
                      <p:cNvPicPr/>
                      <p:nvPr/>
                    </p:nvPicPr>
                    <p:blipFill>
                      <a:blip r:embed="rId4"/>
                      <a:stretch>
                        <a:fillRect/>
                      </a:stretch>
                    </p:blipFill>
                    <p:spPr>
                      <a:xfrm>
                        <a:off x="751116" y="1589592"/>
                        <a:ext cx="798888" cy="473418"/>
                      </a:xfrm>
                      <a:prstGeom prst="rect">
                        <a:avLst/>
                      </a:prstGeom>
                    </p:spPr>
                  </p:pic>
                </p:oleObj>
              </mc:Fallback>
            </mc:AlternateContent>
          </a:graphicData>
        </a:graphic>
      </p:graphicFrame>
      <p:sp>
        <p:nvSpPr>
          <p:cNvPr id="9" name="Content Placeholder 8"/>
          <p:cNvSpPr>
            <a:spLocks noGrp="1"/>
          </p:cNvSpPr>
          <p:nvPr>
            <p:ph idx="13"/>
          </p:nvPr>
        </p:nvSpPr>
        <p:spPr>
          <a:xfrm>
            <a:off x="1586289" y="1612591"/>
            <a:ext cx="6550671" cy="396349"/>
          </a:xfrm>
        </p:spPr>
        <p:txBody>
          <a:bodyPr/>
          <a:lstStyle/>
          <a:p>
            <a:pPr marL="0" indent="0">
              <a:buNone/>
            </a:pPr>
            <a:r>
              <a:rPr lang="en-US" altLang="en-US" dirty="0"/>
              <a:t>denotes the </a:t>
            </a:r>
            <a:r>
              <a:rPr lang="en-US" altLang="en-US" i="1" dirty="0"/>
              <a:t>n</a:t>
            </a:r>
            <a:r>
              <a:rPr lang="en-US" altLang="en-US" dirty="0"/>
              <a:t>th term of a sequence, find</a:t>
            </a:r>
            <a:endParaRPr lang="en-US" dirty="0"/>
          </a:p>
        </p:txBody>
      </p:sp>
      <p:graphicFrame>
        <p:nvGraphicFramePr>
          <p:cNvPr id="16" name="Object 15" descr="f of n"/>
          <p:cNvGraphicFramePr>
            <a:graphicFrameLocks noChangeAspect="1"/>
          </p:cNvGraphicFramePr>
          <p:nvPr>
            <p:extLst>
              <p:ext uri="{D42A27DB-BD31-4B8C-83A1-F6EECF244321}">
                <p14:modId xmlns:p14="http://schemas.microsoft.com/office/powerpoint/2010/main" val="3482709884"/>
              </p:ext>
            </p:extLst>
          </p:nvPr>
        </p:nvGraphicFramePr>
        <p:xfrm>
          <a:off x="7994818" y="1620200"/>
          <a:ext cx="783147" cy="464090"/>
        </p:xfrm>
        <a:graphic>
          <a:graphicData uri="http://schemas.openxmlformats.org/presentationml/2006/ole">
            <mc:AlternateContent xmlns:mc="http://schemas.openxmlformats.org/markup-compatibility/2006">
              <mc:Choice xmlns:v="urn:schemas-microsoft-com:vml" Requires="v">
                <p:oleObj spid="_x0000_s12991" name="Equation" r:id="rId5" imgW="342720" imgH="203040" progId="Equation.DSMT4">
                  <p:embed/>
                </p:oleObj>
              </mc:Choice>
              <mc:Fallback>
                <p:oleObj name="Equation" r:id="rId5" imgW="342720" imgH="203040" progId="Equation.DSMT4">
                  <p:embed/>
                  <p:pic>
                    <p:nvPicPr>
                      <p:cNvPr id="0" name=""/>
                      <p:cNvPicPr/>
                      <p:nvPr/>
                    </p:nvPicPr>
                    <p:blipFill>
                      <a:blip r:embed="rId6"/>
                      <a:stretch>
                        <a:fillRect/>
                      </a:stretch>
                    </p:blipFill>
                    <p:spPr>
                      <a:xfrm>
                        <a:off x="7994818" y="1620200"/>
                        <a:ext cx="783147" cy="464090"/>
                      </a:xfrm>
                      <a:prstGeom prst="rect">
                        <a:avLst/>
                      </a:prstGeom>
                    </p:spPr>
                  </p:pic>
                </p:oleObj>
              </mc:Fallback>
            </mc:AlternateContent>
          </a:graphicData>
        </a:graphic>
      </p:graphicFrame>
      <p:sp>
        <p:nvSpPr>
          <p:cNvPr id="10" name="Content Placeholder 9"/>
          <p:cNvSpPr>
            <a:spLocks noGrp="1"/>
          </p:cNvSpPr>
          <p:nvPr>
            <p:ph idx="14"/>
          </p:nvPr>
        </p:nvSpPr>
        <p:spPr>
          <a:xfrm>
            <a:off x="434789" y="2048438"/>
            <a:ext cx="6024282" cy="446492"/>
          </a:xfrm>
        </p:spPr>
        <p:txBody>
          <a:bodyPr/>
          <a:lstStyle/>
          <a:p>
            <a:pPr marL="0" indent="0">
              <a:buNone/>
            </a:pPr>
            <a:r>
              <a:rPr lang="en-US" altLang="en-US" dirty="0"/>
              <a:t>in terms of </a:t>
            </a:r>
            <a:r>
              <a:rPr lang="en-US" altLang="en-US" i="1" dirty="0"/>
              <a:t>n</a:t>
            </a:r>
            <a:r>
              <a:rPr lang="en-US" altLang="en-US" dirty="0"/>
              <a:t> for each of the following.</a:t>
            </a:r>
          </a:p>
        </p:txBody>
      </p:sp>
      <p:sp>
        <p:nvSpPr>
          <p:cNvPr id="11" name="Content Placeholder 10"/>
          <p:cNvSpPr>
            <a:spLocks noGrp="1"/>
          </p:cNvSpPr>
          <p:nvPr>
            <p:ph idx="15"/>
          </p:nvPr>
        </p:nvSpPr>
        <p:spPr>
          <a:xfrm>
            <a:off x="434789" y="2732336"/>
            <a:ext cx="8229600" cy="849064"/>
          </a:xfrm>
        </p:spPr>
        <p:txBody>
          <a:bodyPr/>
          <a:lstStyle/>
          <a:p>
            <a:pPr marL="0" indent="0">
              <a:buNone/>
            </a:pPr>
            <a:r>
              <a:rPr lang="en-US" altLang="en-US" dirty="0"/>
              <a:t>a. An arithmetic sequence whose first term is 3 and whose difference is 3.</a:t>
            </a:r>
          </a:p>
        </p:txBody>
      </p:sp>
      <p:graphicFrame>
        <p:nvGraphicFramePr>
          <p:cNvPr id="17" name="Object 16" descr="f of n = 3 n,"/>
          <p:cNvGraphicFramePr>
            <a:graphicFrameLocks noChangeAspect="1"/>
          </p:cNvGraphicFramePr>
          <p:nvPr>
            <p:extLst>
              <p:ext uri="{D42A27DB-BD31-4B8C-83A1-F6EECF244321}">
                <p14:modId xmlns:p14="http://schemas.microsoft.com/office/powerpoint/2010/main" val="360297908"/>
              </p:ext>
            </p:extLst>
          </p:nvPr>
        </p:nvGraphicFramePr>
        <p:xfrm>
          <a:off x="351673" y="3778628"/>
          <a:ext cx="1597774" cy="473418"/>
        </p:xfrm>
        <a:graphic>
          <a:graphicData uri="http://schemas.openxmlformats.org/presentationml/2006/ole">
            <mc:AlternateContent xmlns:mc="http://schemas.openxmlformats.org/markup-compatibility/2006">
              <mc:Choice xmlns:v="urn:schemas-microsoft-com:vml" Requires="v">
                <p:oleObj spid="_x0000_s12992" name="Equation" r:id="rId7" imgW="685800" imgH="203040" progId="Equation.DSMT4">
                  <p:embed/>
                </p:oleObj>
              </mc:Choice>
              <mc:Fallback>
                <p:oleObj name="Equation" r:id="rId7" imgW="685800" imgH="203040" progId="Equation.DSMT4">
                  <p:embed/>
                  <p:pic>
                    <p:nvPicPr>
                      <p:cNvPr id="0" name=""/>
                      <p:cNvPicPr/>
                      <p:nvPr/>
                    </p:nvPicPr>
                    <p:blipFill>
                      <a:blip r:embed="rId8"/>
                      <a:stretch>
                        <a:fillRect/>
                      </a:stretch>
                    </p:blipFill>
                    <p:spPr>
                      <a:xfrm>
                        <a:off x="351673" y="3778628"/>
                        <a:ext cx="1597774" cy="473418"/>
                      </a:xfrm>
                      <a:prstGeom prst="rect">
                        <a:avLst/>
                      </a:prstGeom>
                    </p:spPr>
                  </p:pic>
                </p:oleObj>
              </mc:Fallback>
            </mc:AlternateContent>
          </a:graphicData>
        </a:graphic>
      </p:graphicFrame>
      <p:sp>
        <p:nvSpPr>
          <p:cNvPr id="12" name="Content Placeholder 11"/>
          <p:cNvSpPr>
            <a:spLocks noGrp="1"/>
          </p:cNvSpPr>
          <p:nvPr>
            <p:ph idx="16"/>
          </p:nvPr>
        </p:nvSpPr>
        <p:spPr>
          <a:xfrm>
            <a:off x="2057400" y="3755834"/>
            <a:ext cx="4670611" cy="408574"/>
          </a:xfrm>
        </p:spPr>
        <p:txBody>
          <a:bodyPr/>
          <a:lstStyle/>
          <a:p>
            <a:pPr marL="0" indent="0">
              <a:buNone/>
            </a:pPr>
            <a:r>
              <a:rPr lang="en-US" altLang="en-US" dirty="0"/>
              <a:t>where </a:t>
            </a:r>
            <a:r>
              <a:rPr lang="en-US" altLang="en-US" i="1" dirty="0"/>
              <a:t>n</a:t>
            </a:r>
            <a:r>
              <a:rPr lang="en-US" altLang="en-US" dirty="0"/>
              <a:t> is a natural number.</a:t>
            </a:r>
            <a:endParaRPr lang="en-US" altLang="en-US" i="1" dirty="0"/>
          </a:p>
        </p:txBody>
      </p:sp>
      <p:sp>
        <p:nvSpPr>
          <p:cNvPr id="13" name="Content Placeholder 12"/>
          <p:cNvSpPr>
            <a:spLocks noGrp="1"/>
          </p:cNvSpPr>
          <p:nvPr>
            <p:ph idx="17"/>
          </p:nvPr>
        </p:nvSpPr>
        <p:spPr>
          <a:xfrm>
            <a:off x="434789" y="4489452"/>
            <a:ext cx="8229600" cy="884459"/>
          </a:xfrm>
        </p:spPr>
        <p:txBody>
          <a:bodyPr/>
          <a:lstStyle/>
          <a:p>
            <a:pPr marL="0" indent="0">
              <a:buNone/>
            </a:pPr>
            <a:r>
              <a:rPr lang="en-US" altLang="en-US" dirty="0"/>
              <a:t>b. A geometric sequence whose first term is 3 and whose ratio is 3.</a:t>
            </a:r>
          </a:p>
        </p:txBody>
      </p:sp>
      <p:graphicFrame>
        <p:nvGraphicFramePr>
          <p:cNvPr id="18" name="Object 17" descr="f of n = 3 to the n power,"/>
          <p:cNvGraphicFramePr>
            <a:graphicFrameLocks noChangeAspect="1"/>
          </p:cNvGraphicFramePr>
          <p:nvPr>
            <p:extLst>
              <p:ext uri="{D42A27DB-BD31-4B8C-83A1-F6EECF244321}">
                <p14:modId xmlns:p14="http://schemas.microsoft.com/office/powerpoint/2010/main" val="983859754"/>
              </p:ext>
            </p:extLst>
          </p:nvPr>
        </p:nvGraphicFramePr>
        <p:xfrm>
          <a:off x="409803" y="5509850"/>
          <a:ext cx="1524000" cy="527050"/>
        </p:xfrm>
        <a:graphic>
          <a:graphicData uri="http://schemas.openxmlformats.org/presentationml/2006/ole">
            <mc:AlternateContent xmlns:mc="http://schemas.openxmlformats.org/markup-compatibility/2006">
              <mc:Choice xmlns:v="urn:schemas-microsoft-com:vml" Requires="v">
                <p:oleObj spid="_x0000_s12993" name="Equation" r:id="rId9" imgW="660240" imgH="228600" progId="Equation.DSMT4">
                  <p:embed/>
                </p:oleObj>
              </mc:Choice>
              <mc:Fallback>
                <p:oleObj name="Equation" r:id="rId9" imgW="660240" imgH="228600" progId="Equation.DSMT4">
                  <p:embed/>
                  <p:pic>
                    <p:nvPicPr>
                      <p:cNvPr id="0" name=""/>
                      <p:cNvPicPr/>
                      <p:nvPr/>
                    </p:nvPicPr>
                    <p:blipFill>
                      <a:blip r:embed="rId10"/>
                      <a:stretch>
                        <a:fillRect/>
                      </a:stretch>
                    </p:blipFill>
                    <p:spPr>
                      <a:xfrm>
                        <a:off x="409803" y="5509850"/>
                        <a:ext cx="1524000" cy="527050"/>
                      </a:xfrm>
                      <a:prstGeom prst="rect">
                        <a:avLst/>
                      </a:prstGeom>
                    </p:spPr>
                  </p:pic>
                </p:oleObj>
              </mc:Fallback>
            </mc:AlternateContent>
          </a:graphicData>
        </a:graphic>
      </p:graphicFrame>
      <p:sp>
        <p:nvSpPr>
          <p:cNvPr id="14" name="Content Placeholder 13"/>
          <p:cNvSpPr>
            <a:spLocks noGrp="1"/>
          </p:cNvSpPr>
          <p:nvPr>
            <p:ph idx="18"/>
          </p:nvPr>
        </p:nvSpPr>
        <p:spPr>
          <a:xfrm>
            <a:off x="2023248" y="5551069"/>
            <a:ext cx="4652682" cy="457200"/>
          </a:xfrm>
        </p:spPr>
        <p:txBody>
          <a:bodyPr/>
          <a:lstStyle/>
          <a:p>
            <a:pPr marL="0" indent="0">
              <a:buNone/>
            </a:pPr>
            <a:r>
              <a:rPr lang="en-US" altLang="en-US" dirty="0"/>
              <a:t>where </a:t>
            </a:r>
            <a:r>
              <a:rPr lang="en-US" altLang="en-US" i="1" dirty="0"/>
              <a:t>n</a:t>
            </a:r>
            <a:r>
              <a:rPr lang="en-US" altLang="en-US" dirty="0"/>
              <a:t> is a natural number.</a:t>
            </a:r>
            <a:endParaRPr lang="en-US" altLang="en-US" i="1" dirty="0"/>
          </a:p>
        </p:txBody>
      </p:sp>
    </p:spTree>
    <p:extLst>
      <p:ext uri="{BB962C8B-B14F-4D97-AF65-F5344CB8AC3E}">
        <p14:creationId xmlns:p14="http://schemas.microsoft.com/office/powerpoint/2010/main" val="340216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build="p"/>
      <p:bldP spid="1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Sums of Sequences as Functions </a:t>
            </a:r>
            <a:r>
              <a:rPr lang="en-US" altLang="en-US" sz="2000" b="0" dirty="0">
                <a:solidFill>
                  <a:schemeClr val="bg2"/>
                </a:solidFill>
              </a:rPr>
              <a:t>(1 of 2)</a:t>
            </a:r>
            <a:endParaRPr lang="en-US" sz="2000" b="0" dirty="0">
              <a:solidFill>
                <a:schemeClr val="bg2"/>
              </a:solidFill>
            </a:endParaRPr>
          </a:p>
        </p:txBody>
      </p:sp>
      <p:sp>
        <p:nvSpPr>
          <p:cNvPr id="10" name="Content Placeholder 9"/>
          <p:cNvSpPr>
            <a:spLocks noGrp="1"/>
          </p:cNvSpPr>
          <p:nvPr>
            <p:ph idx="1"/>
          </p:nvPr>
        </p:nvSpPr>
        <p:spPr>
          <a:xfrm>
            <a:off x="457200" y="1600201"/>
            <a:ext cx="8229600" cy="457199"/>
          </a:xfrm>
        </p:spPr>
        <p:txBody>
          <a:bodyPr/>
          <a:lstStyle/>
          <a:p>
            <a:pPr marL="0" indent="0">
              <a:buNone/>
            </a:pPr>
            <a:r>
              <a:rPr lang="en-US" altLang="en-US" dirty="0"/>
              <a:t>The sum of </a:t>
            </a:r>
            <a:r>
              <a:rPr lang="en-US" altLang="en-US" i="1" dirty="0"/>
              <a:t>n</a:t>
            </a:r>
            <a:r>
              <a:rPr lang="en-US" altLang="en-US" dirty="0"/>
              <a:t> terms of an arithmetic sequence with</a:t>
            </a:r>
            <a:endParaRPr lang="en-US" dirty="0"/>
          </a:p>
        </p:txBody>
      </p:sp>
      <p:sp>
        <p:nvSpPr>
          <p:cNvPr id="11" name="Content Placeholder 10"/>
          <p:cNvSpPr>
            <a:spLocks noGrp="1"/>
          </p:cNvSpPr>
          <p:nvPr>
            <p:ph idx="13"/>
          </p:nvPr>
        </p:nvSpPr>
        <p:spPr>
          <a:xfrm>
            <a:off x="489004" y="2057615"/>
            <a:ext cx="1452282" cy="398930"/>
          </a:xfrm>
        </p:spPr>
        <p:txBody>
          <a:bodyPr/>
          <a:lstStyle/>
          <a:p>
            <a:pPr marL="0" indent="0">
              <a:buNone/>
            </a:pPr>
            <a:r>
              <a:rPr lang="en-US" altLang="en-US" dirty="0"/>
              <a:t>first term</a:t>
            </a:r>
            <a:endParaRPr lang="en-US" dirty="0"/>
          </a:p>
        </p:txBody>
      </p:sp>
      <p:graphicFrame>
        <p:nvGraphicFramePr>
          <p:cNvPr id="14" name="Object 13" descr="a sub 1"/>
          <p:cNvGraphicFramePr>
            <a:graphicFrameLocks noChangeAspect="1"/>
          </p:cNvGraphicFramePr>
          <p:nvPr>
            <p:extLst>
              <p:ext uri="{D42A27DB-BD31-4B8C-83A1-F6EECF244321}">
                <p14:modId xmlns:p14="http://schemas.microsoft.com/office/powerpoint/2010/main" val="12543290"/>
              </p:ext>
            </p:extLst>
          </p:nvPr>
        </p:nvGraphicFramePr>
        <p:xfrm>
          <a:off x="1968468" y="1965995"/>
          <a:ext cx="418082" cy="627127"/>
        </p:xfrm>
        <a:graphic>
          <a:graphicData uri="http://schemas.openxmlformats.org/presentationml/2006/ole">
            <mc:AlternateContent xmlns:mc="http://schemas.openxmlformats.org/markup-compatibility/2006">
              <mc:Choice xmlns:v="urn:schemas-microsoft-com:vml" Requires="v">
                <p:oleObj spid="_x0000_s13826" name="Equation" r:id="rId3" imgW="152280" imgH="228600" progId="Equation.DSMT4">
                  <p:embed/>
                </p:oleObj>
              </mc:Choice>
              <mc:Fallback>
                <p:oleObj name="Equation" r:id="rId3" imgW="152280" imgH="228600" progId="Equation.DSMT4">
                  <p:embed/>
                  <p:pic>
                    <p:nvPicPr>
                      <p:cNvPr id="0" name=""/>
                      <p:cNvPicPr/>
                      <p:nvPr/>
                    </p:nvPicPr>
                    <p:blipFill>
                      <a:blip r:embed="rId4"/>
                      <a:stretch>
                        <a:fillRect/>
                      </a:stretch>
                    </p:blipFill>
                    <p:spPr>
                      <a:xfrm>
                        <a:off x="1968468" y="1965995"/>
                        <a:ext cx="418082" cy="627127"/>
                      </a:xfrm>
                      <a:prstGeom prst="rect">
                        <a:avLst/>
                      </a:prstGeom>
                    </p:spPr>
                  </p:pic>
                </p:oleObj>
              </mc:Fallback>
            </mc:AlternateContent>
          </a:graphicData>
        </a:graphic>
      </p:graphicFrame>
      <p:sp>
        <p:nvSpPr>
          <p:cNvPr id="12" name="Content Placeholder 11"/>
          <p:cNvSpPr>
            <a:spLocks noGrp="1"/>
          </p:cNvSpPr>
          <p:nvPr>
            <p:ph idx="14"/>
          </p:nvPr>
        </p:nvSpPr>
        <p:spPr>
          <a:xfrm>
            <a:off x="2508548" y="2052455"/>
            <a:ext cx="2119909" cy="404090"/>
          </a:xfrm>
        </p:spPr>
        <p:txBody>
          <a:bodyPr/>
          <a:lstStyle/>
          <a:p>
            <a:pPr marL="0" indent="0">
              <a:buNone/>
            </a:pPr>
            <a:r>
              <a:rPr lang="en-US" altLang="en-US" dirty="0"/>
              <a:t>and </a:t>
            </a:r>
            <a:r>
              <a:rPr lang="en-US" altLang="en-US" i="1" dirty="0"/>
              <a:t>n</a:t>
            </a:r>
            <a:r>
              <a:rPr lang="en-US" altLang="en-US" dirty="0"/>
              <a:t>th term</a:t>
            </a:r>
            <a:endParaRPr lang="en-US" dirty="0"/>
          </a:p>
        </p:txBody>
      </p:sp>
      <p:graphicFrame>
        <p:nvGraphicFramePr>
          <p:cNvPr id="15" name="Object 14" descr="a sub n"/>
          <p:cNvGraphicFramePr>
            <a:graphicFrameLocks noChangeAspect="1"/>
          </p:cNvGraphicFramePr>
          <p:nvPr>
            <p:extLst>
              <p:ext uri="{D42A27DB-BD31-4B8C-83A1-F6EECF244321}">
                <p14:modId xmlns:p14="http://schemas.microsoft.com/office/powerpoint/2010/main" val="166398116"/>
              </p:ext>
            </p:extLst>
          </p:nvPr>
        </p:nvGraphicFramePr>
        <p:xfrm>
          <a:off x="4589268" y="1988137"/>
          <a:ext cx="459502" cy="590782"/>
        </p:xfrm>
        <a:graphic>
          <a:graphicData uri="http://schemas.openxmlformats.org/presentationml/2006/ole">
            <mc:AlternateContent xmlns:mc="http://schemas.openxmlformats.org/markup-compatibility/2006">
              <mc:Choice xmlns:v="urn:schemas-microsoft-com:vml" Requires="v">
                <p:oleObj spid="_x0000_s13827" name="Equation" r:id="rId5" imgW="177480" imgH="228600" progId="Equation.DSMT4">
                  <p:embed/>
                </p:oleObj>
              </mc:Choice>
              <mc:Fallback>
                <p:oleObj name="Equation" r:id="rId5" imgW="177480" imgH="228600" progId="Equation.DSMT4">
                  <p:embed/>
                  <p:pic>
                    <p:nvPicPr>
                      <p:cNvPr id="0" name=""/>
                      <p:cNvPicPr/>
                      <p:nvPr/>
                    </p:nvPicPr>
                    <p:blipFill>
                      <a:blip r:embed="rId6"/>
                      <a:stretch>
                        <a:fillRect/>
                      </a:stretch>
                    </p:blipFill>
                    <p:spPr>
                      <a:xfrm>
                        <a:off x="4589268" y="1988137"/>
                        <a:ext cx="459502" cy="590782"/>
                      </a:xfrm>
                      <a:prstGeom prst="rect">
                        <a:avLst/>
                      </a:prstGeom>
                    </p:spPr>
                  </p:pic>
                </p:oleObj>
              </mc:Fallback>
            </mc:AlternateContent>
          </a:graphicData>
        </a:graphic>
      </p:graphicFrame>
      <p:sp>
        <p:nvSpPr>
          <p:cNvPr id="13" name="Content Placeholder 12"/>
          <p:cNvSpPr>
            <a:spLocks noGrp="1"/>
          </p:cNvSpPr>
          <p:nvPr>
            <p:ph idx="15"/>
          </p:nvPr>
        </p:nvSpPr>
        <p:spPr>
          <a:xfrm>
            <a:off x="5113936" y="2053766"/>
            <a:ext cx="1909482" cy="483300"/>
          </a:xfrm>
        </p:spPr>
        <p:txBody>
          <a:bodyPr/>
          <a:lstStyle/>
          <a:p>
            <a:pPr marL="0" indent="0">
              <a:buNone/>
            </a:pPr>
            <a:r>
              <a:rPr lang="en-US" altLang="en-US" dirty="0"/>
              <a:t>is given by</a:t>
            </a:r>
            <a:endParaRPr lang="en-US" dirty="0"/>
          </a:p>
        </p:txBody>
      </p:sp>
      <p:graphicFrame>
        <p:nvGraphicFramePr>
          <p:cNvPr id="16" name="Object 15" descr="left parenthesis start fraction start expression a sub 1 + a sub n end expression over 2 end fraction right parenthesis, n."/>
          <p:cNvGraphicFramePr>
            <a:graphicFrameLocks noChangeAspect="1"/>
          </p:cNvGraphicFramePr>
          <p:nvPr>
            <p:extLst>
              <p:ext uri="{D42A27DB-BD31-4B8C-83A1-F6EECF244321}">
                <p14:modId xmlns:p14="http://schemas.microsoft.com/office/powerpoint/2010/main" val="1051017165"/>
              </p:ext>
            </p:extLst>
          </p:nvPr>
        </p:nvGraphicFramePr>
        <p:xfrm>
          <a:off x="465349" y="2568603"/>
          <a:ext cx="1745829" cy="1065023"/>
        </p:xfrm>
        <a:graphic>
          <a:graphicData uri="http://schemas.openxmlformats.org/presentationml/2006/ole">
            <mc:AlternateContent xmlns:mc="http://schemas.openxmlformats.org/markup-compatibility/2006">
              <mc:Choice xmlns:v="urn:schemas-microsoft-com:vml" Requires="v">
                <p:oleObj spid="_x0000_s13828" name="Equation" r:id="rId7" imgW="749160" imgH="457200" progId="Equation.DSMT4">
                  <p:embed/>
                </p:oleObj>
              </mc:Choice>
              <mc:Fallback>
                <p:oleObj name="Equation" r:id="rId7" imgW="749160" imgH="457200" progId="Equation.DSMT4">
                  <p:embed/>
                  <p:pic>
                    <p:nvPicPr>
                      <p:cNvPr id="0" name=""/>
                      <p:cNvPicPr/>
                      <p:nvPr/>
                    </p:nvPicPr>
                    <p:blipFill>
                      <a:blip r:embed="rId8"/>
                      <a:stretch>
                        <a:fillRect/>
                      </a:stretch>
                    </p:blipFill>
                    <p:spPr>
                      <a:xfrm>
                        <a:off x="465349" y="2568603"/>
                        <a:ext cx="1745829" cy="1065023"/>
                      </a:xfrm>
                      <a:prstGeom prst="rect">
                        <a:avLst/>
                      </a:prstGeom>
                    </p:spPr>
                  </p:pic>
                </p:oleObj>
              </mc:Fallback>
            </mc:AlternateContent>
          </a:graphicData>
        </a:graphic>
      </p:graphicFrame>
    </p:spTree>
    <p:extLst>
      <p:ext uri="{BB962C8B-B14F-4D97-AF65-F5344CB8AC3E}">
        <p14:creationId xmlns:p14="http://schemas.microsoft.com/office/powerpoint/2010/main" val="404157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14</a:t>
            </a:r>
            <a:endParaRPr lang="en-US" dirty="0"/>
          </a:p>
        </p:txBody>
      </p:sp>
      <p:sp>
        <p:nvSpPr>
          <p:cNvPr id="12" name="Content Placeholder 11"/>
          <p:cNvSpPr>
            <a:spLocks noGrp="1"/>
          </p:cNvSpPr>
          <p:nvPr>
            <p:ph idx="1"/>
          </p:nvPr>
        </p:nvSpPr>
        <p:spPr>
          <a:xfrm>
            <a:off x="457200" y="1600201"/>
            <a:ext cx="8229600" cy="402559"/>
          </a:xfrm>
        </p:spPr>
        <p:txBody>
          <a:bodyPr/>
          <a:lstStyle/>
          <a:p>
            <a:pPr marL="0" indent="0">
              <a:buNone/>
            </a:pPr>
            <a:r>
              <a:rPr lang="en-US" altLang="en-US" dirty="0"/>
              <a:t>Find the sum of the first 100 terms of the following</a:t>
            </a:r>
          </a:p>
        </p:txBody>
      </p:sp>
      <p:sp>
        <p:nvSpPr>
          <p:cNvPr id="17" name="Content Placeholder 16"/>
          <p:cNvSpPr>
            <a:spLocks noGrp="1"/>
          </p:cNvSpPr>
          <p:nvPr>
            <p:ph idx="15"/>
          </p:nvPr>
        </p:nvSpPr>
        <p:spPr>
          <a:xfrm>
            <a:off x="463604" y="2055012"/>
            <a:ext cx="3376559" cy="399417"/>
          </a:xfrm>
        </p:spPr>
        <p:txBody>
          <a:bodyPr/>
          <a:lstStyle/>
          <a:p>
            <a:pPr marL="0" indent="0">
              <a:buNone/>
            </a:pPr>
            <a:r>
              <a:rPr lang="en-US" altLang="en-US" dirty="0"/>
              <a:t>arithmetic sequence:</a:t>
            </a:r>
            <a:endParaRPr lang="en-US" dirty="0"/>
          </a:p>
        </p:txBody>
      </p:sp>
      <p:graphicFrame>
        <p:nvGraphicFramePr>
          <p:cNvPr id="18" name="Object 17" descr="3, 7, 11, 15, 19, and so on"/>
          <p:cNvGraphicFramePr>
            <a:graphicFrameLocks noChangeAspect="1"/>
          </p:cNvGraphicFramePr>
          <p:nvPr>
            <p:extLst>
              <p:ext uri="{D42A27DB-BD31-4B8C-83A1-F6EECF244321}">
                <p14:modId xmlns:p14="http://schemas.microsoft.com/office/powerpoint/2010/main" val="3463207558"/>
              </p:ext>
            </p:extLst>
          </p:nvPr>
        </p:nvGraphicFramePr>
        <p:xfrm>
          <a:off x="3910013" y="2058988"/>
          <a:ext cx="2643187" cy="458787"/>
        </p:xfrm>
        <a:graphic>
          <a:graphicData uri="http://schemas.openxmlformats.org/presentationml/2006/ole">
            <mc:AlternateContent xmlns:mc="http://schemas.openxmlformats.org/markup-compatibility/2006">
              <mc:Choice xmlns:v="urn:schemas-microsoft-com:vml" Requires="v">
                <p:oleObj spid="_x0000_s14851" name="Equation" r:id="rId3" imgW="1168200" imgH="203040" progId="Equation.DSMT4">
                  <p:embed/>
                </p:oleObj>
              </mc:Choice>
              <mc:Fallback>
                <p:oleObj name="Equation" r:id="rId3" imgW="1168200" imgH="203040" progId="Equation.DSMT4">
                  <p:embed/>
                  <p:pic>
                    <p:nvPicPr>
                      <p:cNvPr id="0" name=""/>
                      <p:cNvPicPr/>
                      <p:nvPr/>
                    </p:nvPicPr>
                    <p:blipFill>
                      <a:blip r:embed="rId4"/>
                      <a:stretch>
                        <a:fillRect/>
                      </a:stretch>
                    </p:blipFill>
                    <p:spPr>
                      <a:xfrm>
                        <a:off x="3910013" y="2058988"/>
                        <a:ext cx="2643187" cy="458787"/>
                      </a:xfrm>
                      <a:prstGeom prst="rect">
                        <a:avLst/>
                      </a:prstGeom>
                    </p:spPr>
                  </p:pic>
                </p:oleObj>
              </mc:Fallback>
            </mc:AlternateContent>
          </a:graphicData>
        </a:graphic>
      </p:graphicFrame>
      <p:sp>
        <p:nvSpPr>
          <p:cNvPr id="13" name="Content Placeholder 12"/>
          <p:cNvSpPr>
            <a:spLocks noGrp="1"/>
          </p:cNvSpPr>
          <p:nvPr>
            <p:ph idx="13"/>
          </p:nvPr>
        </p:nvSpPr>
        <p:spPr>
          <a:xfrm>
            <a:off x="452719" y="3102663"/>
            <a:ext cx="2671482" cy="436653"/>
          </a:xfrm>
        </p:spPr>
        <p:txBody>
          <a:bodyPr/>
          <a:lstStyle/>
          <a:p>
            <a:pPr marL="0" indent="0">
              <a:buNone/>
            </a:pPr>
            <a:r>
              <a:rPr lang="en-US" altLang="en-US" dirty="0"/>
              <a:t>The difference is</a:t>
            </a:r>
            <a:endParaRPr lang="en-US" dirty="0"/>
          </a:p>
        </p:txBody>
      </p:sp>
      <p:graphicFrame>
        <p:nvGraphicFramePr>
          <p:cNvPr id="15" name="Object 14" descr="7 minus 3 = 4."/>
          <p:cNvGraphicFramePr>
            <a:graphicFrameLocks noChangeAspect="1"/>
          </p:cNvGraphicFramePr>
          <p:nvPr>
            <p:extLst>
              <p:ext uri="{D42A27DB-BD31-4B8C-83A1-F6EECF244321}">
                <p14:modId xmlns:p14="http://schemas.microsoft.com/office/powerpoint/2010/main" val="2671771566"/>
              </p:ext>
            </p:extLst>
          </p:nvPr>
        </p:nvGraphicFramePr>
        <p:xfrm>
          <a:off x="3292978" y="3048000"/>
          <a:ext cx="1507622" cy="439724"/>
        </p:xfrm>
        <a:graphic>
          <a:graphicData uri="http://schemas.openxmlformats.org/presentationml/2006/ole">
            <mc:AlternateContent xmlns:mc="http://schemas.openxmlformats.org/markup-compatibility/2006">
              <mc:Choice xmlns:v="urn:schemas-microsoft-com:vml" Requires="v">
                <p:oleObj spid="_x0000_s14852" name="Equation" r:id="rId5" imgW="609480" imgH="177480" progId="Equation.DSMT4">
                  <p:embed/>
                </p:oleObj>
              </mc:Choice>
              <mc:Fallback>
                <p:oleObj name="Equation" r:id="rId5" imgW="609480" imgH="177480" progId="Equation.DSMT4">
                  <p:embed/>
                  <p:pic>
                    <p:nvPicPr>
                      <p:cNvPr id="0" name=""/>
                      <p:cNvPicPr/>
                      <p:nvPr/>
                    </p:nvPicPr>
                    <p:blipFill>
                      <a:blip r:embed="rId6"/>
                      <a:stretch>
                        <a:fillRect/>
                      </a:stretch>
                    </p:blipFill>
                    <p:spPr>
                      <a:xfrm>
                        <a:off x="3292978" y="3048000"/>
                        <a:ext cx="1507622" cy="439724"/>
                      </a:xfrm>
                      <a:prstGeom prst="rect">
                        <a:avLst/>
                      </a:prstGeom>
                    </p:spPr>
                  </p:pic>
                </p:oleObj>
              </mc:Fallback>
            </mc:AlternateContent>
          </a:graphicData>
        </a:graphic>
      </p:graphicFrame>
      <p:graphicFrame>
        <p:nvGraphicFramePr>
          <p:cNvPr id="5" name="Object 4" descr="a sub 100 = 3 + (100 minus 1)4 = 399"/>
          <p:cNvGraphicFramePr>
            <a:graphicFrameLocks noChangeAspect="1"/>
          </p:cNvGraphicFramePr>
          <p:nvPr>
            <p:extLst>
              <p:ext uri="{D42A27DB-BD31-4B8C-83A1-F6EECF244321}">
                <p14:modId xmlns:p14="http://schemas.microsoft.com/office/powerpoint/2010/main" val="2972584863"/>
              </p:ext>
            </p:extLst>
          </p:nvPr>
        </p:nvGraphicFramePr>
        <p:xfrm>
          <a:off x="1138532" y="3886200"/>
          <a:ext cx="3803063" cy="603661"/>
        </p:xfrm>
        <a:graphic>
          <a:graphicData uri="http://schemas.openxmlformats.org/presentationml/2006/ole">
            <mc:AlternateContent xmlns:mc="http://schemas.openxmlformats.org/markup-compatibility/2006">
              <mc:Choice xmlns:v="urn:schemas-microsoft-com:vml" Requires="v">
                <p:oleObj spid="_x0000_s14853" name="Equation" r:id="rId7" imgW="1600200" imgH="253800" progId="Equation.DSMT4">
                  <p:embed/>
                </p:oleObj>
              </mc:Choice>
              <mc:Fallback>
                <p:oleObj name="Equation" r:id="rId7" imgW="1600200" imgH="253800" progId="Equation.DSMT4">
                  <p:embed/>
                  <p:pic>
                    <p:nvPicPr>
                      <p:cNvPr id="0" name=""/>
                      <p:cNvPicPr/>
                      <p:nvPr/>
                    </p:nvPicPr>
                    <p:blipFill>
                      <a:blip r:embed="rId8"/>
                      <a:stretch>
                        <a:fillRect/>
                      </a:stretch>
                    </p:blipFill>
                    <p:spPr>
                      <a:xfrm>
                        <a:off x="1138532" y="3886200"/>
                        <a:ext cx="3803063" cy="603661"/>
                      </a:xfrm>
                      <a:prstGeom prst="rect">
                        <a:avLst/>
                      </a:prstGeom>
                    </p:spPr>
                  </p:pic>
                </p:oleObj>
              </mc:Fallback>
            </mc:AlternateContent>
          </a:graphicData>
        </a:graphic>
      </p:graphicFrame>
      <p:graphicFrame>
        <p:nvGraphicFramePr>
          <p:cNvPr id="19" name="Object 18" descr="S sub 100 = 100 left parenthesis start fraction 3 + 399 over 2 end fraction right parenthesis = 20,000">
            <a:extLst>
              <a:ext uri="{FF2B5EF4-FFF2-40B4-BE49-F238E27FC236}">
                <a16:creationId xmlns:a16="http://schemas.microsoft.com/office/drawing/2014/main" id="{13851729-C821-41DB-8C34-66DA033A1C22}"/>
              </a:ext>
            </a:extLst>
          </p:cNvPr>
          <p:cNvGraphicFramePr>
            <a:graphicFrameLocks noChangeAspect="1"/>
          </p:cNvGraphicFramePr>
          <p:nvPr>
            <p:extLst>
              <p:ext uri="{D42A27DB-BD31-4B8C-83A1-F6EECF244321}">
                <p14:modId xmlns:p14="http://schemas.microsoft.com/office/powerpoint/2010/main" val="1391896076"/>
              </p:ext>
            </p:extLst>
          </p:nvPr>
        </p:nvGraphicFramePr>
        <p:xfrm>
          <a:off x="1168399" y="4820235"/>
          <a:ext cx="4165601" cy="939800"/>
        </p:xfrm>
        <a:graphic>
          <a:graphicData uri="http://schemas.openxmlformats.org/presentationml/2006/ole">
            <mc:AlternateContent xmlns:mc="http://schemas.openxmlformats.org/markup-compatibility/2006">
              <mc:Choice xmlns:v="urn:schemas-microsoft-com:vml" Requires="v">
                <p:oleObj spid="_x0000_s14854" name="Equation" r:id="rId9" imgW="4165560" imgH="939600" progId="Equation.DSMT4">
                  <p:embed/>
                </p:oleObj>
              </mc:Choice>
              <mc:Fallback>
                <p:oleObj name="Equation" r:id="rId9" imgW="4165560" imgH="939600" progId="Equation.DSMT4">
                  <p:embed/>
                  <p:pic>
                    <p:nvPicPr>
                      <p:cNvPr id="3" name="Object 2">
                        <a:extLst>
                          <a:ext uri="{FF2B5EF4-FFF2-40B4-BE49-F238E27FC236}">
                            <a16:creationId xmlns:a16="http://schemas.microsoft.com/office/drawing/2014/main" id="{13851729-C821-41DB-8C34-66DA033A1C22}"/>
                          </a:ext>
                        </a:extLst>
                      </p:cNvPr>
                      <p:cNvPicPr/>
                      <p:nvPr/>
                    </p:nvPicPr>
                    <p:blipFill>
                      <a:blip r:embed="rId10"/>
                      <a:stretch>
                        <a:fillRect/>
                      </a:stretch>
                    </p:blipFill>
                    <p:spPr>
                      <a:xfrm>
                        <a:off x="1168399" y="4820235"/>
                        <a:ext cx="4165601" cy="939800"/>
                      </a:xfrm>
                      <a:prstGeom prst="rect">
                        <a:avLst/>
                      </a:prstGeom>
                    </p:spPr>
                  </p:pic>
                </p:oleObj>
              </mc:Fallback>
            </mc:AlternateContent>
          </a:graphicData>
        </a:graphic>
      </p:graphicFrame>
    </p:spTree>
    <p:extLst>
      <p:ext uri="{BB962C8B-B14F-4D97-AF65-F5344CB8AC3E}">
        <p14:creationId xmlns:p14="http://schemas.microsoft.com/office/powerpoint/2010/main" val="354740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Sums of Sequences as Functions </a:t>
            </a:r>
            <a:r>
              <a:rPr lang="en-US" sz="2000" b="0" kern="1200" dirty="0">
                <a:solidFill>
                  <a:srgbClr val="007FA3"/>
                </a:solidFill>
                <a:effectLst/>
                <a:latin typeface="+mj-lt"/>
                <a:ea typeface="+mj-ea"/>
                <a:cs typeface="Times New Roman" panose="02020603050405020304" pitchFamily="18" charset="0"/>
              </a:rPr>
              <a:t>(2 of 2)</a:t>
            </a:r>
            <a:endParaRPr lang="en-US" sz="2000" dirty="0">
              <a:solidFill>
                <a:schemeClr val="bg2"/>
              </a:solidFill>
            </a:endParaRPr>
          </a:p>
        </p:txBody>
      </p:sp>
      <p:sp>
        <p:nvSpPr>
          <p:cNvPr id="6" name="Content Placeholder 5"/>
          <p:cNvSpPr>
            <a:spLocks noGrp="1"/>
          </p:cNvSpPr>
          <p:nvPr>
            <p:ph idx="1"/>
          </p:nvPr>
        </p:nvSpPr>
        <p:spPr>
          <a:xfrm>
            <a:off x="457200" y="1600201"/>
            <a:ext cx="7620000" cy="457199"/>
          </a:xfrm>
        </p:spPr>
        <p:txBody>
          <a:bodyPr/>
          <a:lstStyle/>
          <a:p>
            <a:pPr marL="0" indent="0">
              <a:buNone/>
            </a:pPr>
            <a:r>
              <a:rPr lang="en-US" altLang="en-US" dirty="0"/>
              <a:t>The sum of </a:t>
            </a:r>
            <a:r>
              <a:rPr lang="en-US" altLang="en-US" i="1" dirty="0"/>
              <a:t>n</a:t>
            </a:r>
            <a:r>
              <a:rPr lang="en-US" altLang="en-US" dirty="0"/>
              <a:t> terms of a geometric sequence</a:t>
            </a:r>
            <a:endParaRPr lang="en-US" dirty="0"/>
          </a:p>
        </p:txBody>
      </p:sp>
      <p:sp>
        <p:nvSpPr>
          <p:cNvPr id="7" name="Content Placeholder 6"/>
          <p:cNvSpPr>
            <a:spLocks noGrp="1"/>
          </p:cNvSpPr>
          <p:nvPr>
            <p:ph idx="13"/>
          </p:nvPr>
        </p:nvSpPr>
        <p:spPr>
          <a:xfrm>
            <a:off x="481747" y="2081432"/>
            <a:ext cx="3004402" cy="439949"/>
          </a:xfrm>
        </p:spPr>
        <p:txBody>
          <a:bodyPr/>
          <a:lstStyle/>
          <a:p>
            <a:pPr marL="0" indent="0">
              <a:buNone/>
            </a:pPr>
            <a:r>
              <a:rPr lang="en-US" altLang="en-US" dirty="0"/>
              <a:t>whose first term is</a:t>
            </a:r>
            <a:endParaRPr lang="en-US" dirty="0"/>
          </a:p>
        </p:txBody>
      </p:sp>
      <p:graphicFrame>
        <p:nvGraphicFramePr>
          <p:cNvPr id="10" name="Object 9" descr="a sub 1,"/>
          <p:cNvGraphicFramePr>
            <a:graphicFrameLocks noChangeAspect="1"/>
          </p:cNvGraphicFramePr>
          <p:nvPr>
            <p:extLst>
              <p:ext uri="{D42A27DB-BD31-4B8C-83A1-F6EECF244321}">
                <p14:modId xmlns:p14="http://schemas.microsoft.com/office/powerpoint/2010/main" val="1399437481"/>
              </p:ext>
            </p:extLst>
          </p:nvPr>
        </p:nvGraphicFramePr>
        <p:xfrm>
          <a:off x="3458008" y="1991198"/>
          <a:ext cx="544182" cy="612198"/>
        </p:xfrm>
        <a:graphic>
          <a:graphicData uri="http://schemas.openxmlformats.org/presentationml/2006/ole">
            <mc:AlternateContent xmlns:mc="http://schemas.openxmlformats.org/markup-compatibility/2006">
              <mc:Choice xmlns:v="urn:schemas-microsoft-com:vml" Requires="v">
                <p:oleObj spid="_x0000_s15851" name="Equation" r:id="rId3" imgW="203040" imgH="228600" progId="Equation.DSMT4">
                  <p:embed/>
                </p:oleObj>
              </mc:Choice>
              <mc:Fallback>
                <p:oleObj name="Equation" r:id="rId3" imgW="203040" imgH="228600" progId="Equation.DSMT4">
                  <p:embed/>
                  <p:pic>
                    <p:nvPicPr>
                      <p:cNvPr id="0" name=""/>
                      <p:cNvPicPr/>
                      <p:nvPr/>
                    </p:nvPicPr>
                    <p:blipFill>
                      <a:blip r:embed="rId4"/>
                      <a:stretch>
                        <a:fillRect/>
                      </a:stretch>
                    </p:blipFill>
                    <p:spPr>
                      <a:xfrm>
                        <a:off x="3458008" y="1991198"/>
                        <a:ext cx="544182" cy="612198"/>
                      </a:xfrm>
                      <a:prstGeom prst="rect">
                        <a:avLst/>
                      </a:prstGeom>
                    </p:spPr>
                  </p:pic>
                </p:oleObj>
              </mc:Fallback>
            </mc:AlternateContent>
          </a:graphicData>
        </a:graphic>
      </p:graphicFrame>
      <p:sp>
        <p:nvSpPr>
          <p:cNvPr id="8" name="Content Placeholder 7"/>
          <p:cNvSpPr>
            <a:spLocks noGrp="1"/>
          </p:cNvSpPr>
          <p:nvPr>
            <p:ph idx="14"/>
          </p:nvPr>
        </p:nvSpPr>
        <p:spPr>
          <a:xfrm>
            <a:off x="4114800" y="2119496"/>
            <a:ext cx="2366682" cy="480290"/>
          </a:xfrm>
        </p:spPr>
        <p:txBody>
          <a:bodyPr/>
          <a:lstStyle/>
          <a:p>
            <a:pPr marL="0" indent="0">
              <a:buNone/>
            </a:pPr>
            <a:r>
              <a:rPr lang="en-US" altLang="en-US" dirty="0"/>
              <a:t>whose ratio is</a:t>
            </a:r>
            <a:endParaRPr lang="en-US" dirty="0"/>
          </a:p>
        </p:txBody>
      </p:sp>
      <p:graphicFrame>
        <p:nvGraphicFramePr>
          <p:cNvPr id="11" name="Object 10" descr="r does not equal 1,"/>
          <p:cNvGraphicFramePr>
            <a:graphicFrameLocks noChangeAspect="1"/>
          </p:cNvGraphicFramePr>
          <p:nvPr>
            <p:extLst>
              <p:ext uri="{D42A27DB-BD31-4B8C-83A1-F6EECF244321}">
                <p14:modId xmlns:p14="http://schemas.microsoft.com/office/powerpoint/2010/main" val="1210333031"/>
              </p:ext>
            </p:extLst>
          </p:nvPr>
        </p:nvGraphicFramePr>
        <p:xfrm>
          <a:off x="6374692" y="2090255"/>
          <a:ext cx="929161" cy="512644"/>
        </p:xfrm>
        <a:graphic>
          <a:graphicData uri="http://schemas.openxmlformats.org/presentationml/2006/ole">
            <mc:AlternateContent xmlns:mc="http://schemas.openxmlformats.org/markup-compatibility/2006">
              <mc:Choice xmlns:v="urn:schemas-microsoft-com:vml" Requires="v">
                <p:oleObj spid="_x0000_s15852" name="Equation" r:id="rId5" imgW="368280" imgH="203040" progId="Equation.DSMT4">
                  <p:embed/>
                </p:oleObj>
              </mc:Choice>
              <mc:Fallback>
                <p:oleObj name="Equation" r:id="rId5" imgW="368280" imgH="203040" progId="Equation.DSMT4">
                  <p:embed/>
                  <p:pic>
                    <p:nvPicPr>
                      <p:cNvPr id="0" name=""/>
                      <p:cNvPicPr/>
                      <p:nvPr/>
                    </p:nvPicPr>
                    <p:blipFill>
                      <a:blip r:embed="rId6"/>
                      <a:stretch>
                        <a:fillRect/>
                      </a:stretch>
                    </p:blipFill>
                    <p:spPr>
                      <a:xfrm>
                        <a:off x="6374692" y="2090255"/>
                        <a:ext cx="929161" cy="512644"/>
                      </a:xfrm>
                      <a:prstGeom prst="rect">
                        <a:avLst/>
                      </a:prstGeom>
                    </p:spPr>
                  </p:pic>
                </p:oleObj>
              </mc:Fallback>
            </mc:AlternateContent>
          </a:graphicData>
        </a:graphic>
      </p:graphicFrame>
      <p:sp>
        <p:nvSpPr>
          <p:cNvPr id="9" name="Content Placeholder 8"/>
          <p:cNvSpPr>
            <a:spLocks noGrp="1"/>
          </p:cNvSpPr>
          <p:nvPr>
            <p:ph idx="15"/>
          </p:nvPr>
        </p:nvSpPr>
        <p:spPr>
          <a:xfrm>
            <a:off x="7354515" y="2082981"/>
            <a:ext cx="376518" cy="423886"/>
          </a:xfrm>
        </p:spPr>
        <p:txBody>
          <a:bodyPr/>
          <a:lstStyle/>
          <a:p>
            <a:pPr marL="0" indent="0">
              <a:buNone/>
            </a:pPr>
            <a:r>
              <a:rPr lang="en-US" altLang="en-US" dirty="0">
                <a:sym typeface="Symbol" panose="05050102010706020507" pitchFamily="18" charset="2"/>
              </a:rPr>
              <a:t>is</a:t>
            </a:r>
            <a:endParaRPr lang="en-US" dirty="0"/>
          </a:p>
        </p:txBody>
      </p:sp>
      <p:graphicFrame>
        <p:nvGraphicFramePr>
          <p:cNvPr id="12" name="Object 11" descr="S of n = a sub 1, start fraction 1 minus r to the n power, over 1 minus r end fraction."/>
          <p:cNvGraphicFramePr>
            <a:graphicFrameLocks noChangeAspect="1"/>
          </p:cNvGraphicFramePr>
          <p:nvPr>
            <p:extLst>
              <p:ext uri="{D42A27DB-BD31-4B8C-83A1-F6EECF244321}">
                <p14:modId xmlns:p14="http://schemas.microsoft.com/office/powerpoint/2010/main" val="3624370291"/>
              </p:ext>
            </p:extLst>
          </p:nvPr>
        </p:nvGraphicFramePr>
        <p:xfrm>
          <a:off x="2945449" y="2980586"/>
          <a:ext cx="2348197" cy="956844"/>
        </p:xfrm>
        <a:graphic>
          <a:graphicData uri="http://schemas.openxmlformats.org/presentationml/2006/ole">
            <mc:AlternateContent xmlns:mc="http://schemas.openxmlformats.org/markup-compatibility/2006">
              <mc:Choice xmlns:v="urn:schemas-microsoft-com:vml" Requires="v">
                <p:oleObj spid="_x0000_s15853" name="Equation" r:id="rId7" imgW="1028520" imgH="419040" progId="Equation.DSMT4">
                  <p:embed/>
                </p:oleObj>
              </mc:Choice>
              <mc:Fallback>
                <p:oleObj name="Equation" r:id="rId7" imgW="1028520" imgH="419040" progId="Equation.DSMT4">
                  <p:embed/>
                  <p:pic>
                    <p:nvPicPr>
                      <p:cNvPr id="0" name=""/>
                      <p:cNvPicPr/>
                      <p:nvPr/>
                    </p:nvPicPr>
                    <p:blipFill>
                      <a:blip r:embed="rId8"/>
                      <a:stretch>
                        <a:fillRect/>
                      </a:stretch>
                    </p:blipFill>
                    <p:spPr>
                      <a:xfrm>
                        <a:off x="2945449" y="2980586"/>
                        <a:ext cx="2348197" cy="956844"/>
                      </a:xfrm>
                      <a:prstGeom prst="rect">
                        <a:avLst/>
                      </a:prstGeom>
                    </p:spPr>
                  </p:pic>
                </p:oleObj>
              </mc:Fallback>
            </mc:AlternateContent>
          </a:graphicData>
        </a:graphic>
      </p:graphicFrame>
    </p:spTree>
    <p:extLst>
      <p:ext uri="{BB962C8B-B14F-4D97-AF65-F5344CB8AC3E}">
        <p14:creationId xmlns:p14="http://schemas.microsoft.com/office/powerpoint/2010/main" val="423136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solidFill>
                  <a:schemeClr val="bg2"/>
                </a:solidFill>
              </a:rPr>
              <a:t>Example </a:t>
            </a:r>
            <a:endParaRPr lang="en-US" dirty="0">
              <a:solidFill>
                <a:schemeClr val="bg2"/>
              </a:solidFill>
            </a:endParaRPr>
          </a:p>
        </p:txBody>
      </p:sp>
      <p:sp>
        <p:nvSpPr>
          <p:cNvPr id="8" name="Content Placeholder 7"/>
          <p:cNvSpPr>
            <a:spLocks noGrp="1"/>
          </p:cNvSpPr>
          <p:nvPr>
            <p:ph idx="1"/>
          </p:nvPr>
        </p:nvSpPr>
        <p:spPr>
          <a:xfrm>
            <a:off x="457200" y="1600201"/>
            <a:ext cx="8229600" cy="379241"/>
          </a:xfrm>
        </p:spPr>
        <p:txBody>
          <a:bodyPr/>
          <a:lstStyle/>
          <a:p>
            <a:pPr marL="0" indent="0">
              <a:buNone/>
            </a:pPr>
            <a:r>
              <a:rPr lang="en-US" altLang="en-US" dirty="0"/>
              <a:t>Find the first 10 terms of the geometric sequence:</a:t>
            </a:r>
          </a:p>
        </p:txBody>
      </p:sp>
      <p:graphicFrame>
        <p:nvGraphicFramePr>
          <p:cNvPr id="11" name="Object 10" descr="3, negative 3 halves, 3 fourths, negative 3 eighths, and so on"/>
          <p:cNvGraphicFramePr>
            <a:graphicFrameLocks noChangeAspect="1"/>
          </p:cNvGraphicFramePr>
          <p:nvPr>
            <p:extLst>
              <p:ext uri="{D42A27DB-BD31-4B8C-83A1-F6EECF244321}">
                <p14:modId xmlns:p14="http://schemas.microsoft.com/office/powerpoint/2010/main" val="129907687"/>
              </p:ext>
            </p:extLst>
          </p:nvPr>
        </p:nvGraphicFramePr>
        <p:xfrm>
          <a:off x="492519" y="2071031"/>
          <a:ext cx="2720323" cy="927417"/>
        </p:xfrm>
        <a:graphic>
          <a:graphicData uri="http://schemas.openxmlformats.org/presentationml/2006/ole">
            <mc:AlternateContent xmlns:mc="http://schemas.openxmlformats.org/markup-compatibility/2006">
              <mc:Choice xmlns:v="urn:schemas-microsoft-com:vml" Requires="v">
                <p:oleObj spid="_x0000_s16875" name="Equation" r:id="rId3" imgW="1155600" imgH="393480" progId="Equation.DSMT4">
                  <p:embed/>
                </p:oleObj>
              </mc:Choice>
              <mc:Fallback>
                <p:oleObj name="Equation" r:id="rId3" imgW="1155600" imgH="393480" progId="Equation.DSMT4">
                  <p:embed/>
                  <p:pic>
                    <p:nvPicPr>
                      <p:cNvPr id="0" name=""/>
                      <p:cNvPicPr/>
                      <p:nvPr/>
                    </p:nvPicPr>
                    <p:blipFill>
                      <a:blip r:embed="rId4"/>
                      <a:stretch>
                        <a:fillRect/>
                      </a:stretch>
                    </p:blipFill>
                    <p:spPr>
                      <a:xfrm>
                        <a:off x="492519" y="2071031"/>
                        <a:ext cx="2720323" cy="927417"/>
                      </a:xfrm>
                      <a:prstGeom prst="rect">
                        <a:avLst/>
                      </a:prstGeom>
                    </p:spPr>
                  </p:pic>
                </p:oleObj>
              </mc:Fallback>
            </mc:AlternateContent>
          </a:graphicData>
        </a:graphic>
      </p:graphicFrame>
      <p:sp>
        <p:nvSpPr>
          <p:cNvPr id="9" name="Content Placeholder 8"/>
          <p:cNvSpPr>
            <a:spLocks noGrp="1"/>
          </p:cNvSpPr>
          <p:nvPr>
            <p:ph idx="13"/>
          </p:nvPr>
        </p:nvSpPr>
        <p:spPr>
          <a:xfrm>
            <a:off x="457200" y="3376287"/>
            <a:ext cx="1524000" cy="433713"/>
          </a:xfrm>
        </p:spPr>
        <p:txBody>
          <a:bodyPr/>
          <a:lstStyle/>
          <a:p>
            <a:pPr marL="0" indent="0">
              <a:buNone/>
            </a:pPr>
            <a:r>
              <a:rPr lang="en-US" altLang="en-US" dirty="0"/>
              <a:t>The ratio:</a:t>
            </a:r>
          </a:p>
        </p:txBody>
      </p:sp>
      <p:graphicFrame>
        <p:nvGraphicFramePr>
          <p:cNvPr id="12" name="Object 11" descr="start fraction, start fraction negative 3 over 2 end fraction, over 2 end fraction = negative 1 half"/>
          <p:cNvGraphicFramePr>
            <a:graphicFrameLocks noChangeAspect="1"/>
          </p:cNvGraphicFramePr>
          <p:nvPr>
            <p:extLst>
              <p:ext uri="{D42A27DB-BD31-4B8C-83A1-F6EECF244321}">
                <p14:modId xmlns:p14="http://schemas.microsoft.com/office/powerpoint/2010/main" val="658796680"/>
              </p:ext>
            </p:extLst>
          </p:nvPr>
        </p:nvGraphicFramePr>
        <p:xfrm>
          <a:off x="2092233" y="3022102"/>
          <a:ext cx="1298575" cy="1217613"/>
        </p:xfrm>
        <a:graphic>
          <a:graphicData uri="http://schemas.openxmlformats.org/presentationml/2006/ole">
            <mc:AlternateContent xmlns:mc="http://schemas.openxmlformats.org/markup-compatibility/2006">
              <mc:Choice xmlns:v="urn:schemas-microsoft-com:vml" Requires="v">
                <p:oleObj spid="_x0000_s16876" name="Equation" r:id="rId5" imgW="609480" imgH="571320" progId="Equation.DSMT4">
                  <p:embed/>
                </p:oleObj>
              </mc:Choice>
              <mc:Fallback>
                <p:oleObj name="Equation" r:id="rId5" imgW="609480" imgH="571320" progId="Equation.DSMT4">
                  <p:embed/>
                  <p:pic>
                    <p:nvPicPr>
                      <p:cNvPr id="0" name=""/>
                      <p:cNvPicPr/>
                      <p:nvPr/>
                    </p:nvPicPr>
                    <p:blipFill>
                      <a:blip r:embed="rId6"/>
                      <a:stretch>
                        <a:fillRect/>
                      </a:stretch>
                    </p:blipFill>
                    <p:spPr>
                      <a:xfrm>
                        <a:off x="2092233" y="3022102"/>
                        <a:ext cx="1298575" cy="1217613"/>
                      </a:xfrm>
                      <a:prstGeom prst="rect">
                        <a:avLst/>
                      </a:prstGeom>
                    </p:spPr>
                  </p:pic>
                </p:oleObj>
              </mc:Fallback>
            </mc:AlternateContent>
          </a:graphicData>
        </a:graphic>
      </p:graphicFrame>
      <p:sp>
        <p:nvSpPr>
          <p:cNvPr id="10" name="Content Placeholder 9"/>
          <p:cNvSpPr>
            <a:spLocks noGrp="1"/>
          </p:cNvSpPr>
          <p:nvPr>
            <p:ph idx="14"/>
          </p:nvPr>
        </p:nvSpPr>
        <p:spPr>
          <a:xfrm>
            <a:off x="484496" y="5069827"/>
            <a:ext cx="914400" cy="457200"/>
          </a:xfrm>
        </p:spPr>
        <p:txBody>
          <a:bodyPr/>
          <a:lstStyle/>
          <a:p>
            <a:pPr marL="0" indent="0">
              <a:buNone/>
            </a:pPr>
            <a:r>
              <a:rPr lang="en-US" altLang="en-US" dirty="0"/>
              <a:t>Sum:</a:t>
            </a:r>
          </a:p>
        </p:txBody>
      </p:sp>
      <p:graphicFrame>
        <p:nvGraphicFramePr>
          <p:cNvPr id="13" name="Object 12" descr="S = 3 left parenthesis start fraction, start expression 1 minus left parenthesis negative 1 half right parenthesis to the tenth power end expression, over start expression 1 minus negative 1 half end expression, end fraction right parenthesis, or, start fraction 1023 over 512 end fraction = 1.998"/>
          <p:cNvGraphicFramePr>
            <a:graphicFrameLocks noChangeAspect="1"/>
          </p:cNvGraphicFramePr>
          <p:nvPr>
            <p:extLst>
              <p:ext uri="{D42A27DB-BD31-4B8C-83A1-F6EECF244321}">
                <p14:modId xmlns:p14="http://schemas.microsoft.com/office/powerpoint/2010/main" val="4067251769"/>
              </p:ext>
            </p:extLst>
          </p:nvPr>
        </p:nvGraphicFramePr>
        <p:xfrm>
          <a:off x="1387475" y="4352925"/>
          <a:ext cx="4616450" cy="1909763"/>
        </p:xfrm>
        <a:graphic>
          <a:graphicData uri="http://schemas.openxmlformats.org/presentationml/2006/ole">
            <mc:AlternateContent xmlns:mc="http://schemas.openxmlformats.org/markup-compatibility/2006">
              <mc:Choice xmlns:v="urn:schemas-microsoft-com:vml" Requires="v">
                <p:oleObj spid="_x0000_s16877" name="Equation" r:id="rId7" imgW="2209680" imgH="914400" progId="Equation.DSMT4">
                  <p:embed/>
                </p:oleObj>
              </mc:Choice>
              <mc:Fallback>
                <p:oleObj name="Equation" r:id="rId7" imgW="2209680" imgH="914400" progId="Equation.DSMT4">
                  <p:embed/>
                  <p:pic>
                    <p:nvPicPr>
                      <p:cNvPr id="0" name=""/>
                      <p:cNvPicPr/>
                      <p:nvPr/>
                    </p:nvPicPr>
                    <p:blipFill>
                      <a:blip r:embed="rId8"/>
                      <a:stretch>
                        <a:fillRect/>
                      </a:stretch>
                    </p:blipFill>
                    <p:spPr>
                      <a:xfrm>
                        <a:off x="1387475" y="4352925"/>
                        <a:ext cx="4616450" cy="1909763"/>
                      </a:xfrm>
                      <a:prstGeom prst="rect">
                        <a:avLst/>
                      </a:prstGeom>
                    </p:spPr>
                  </p:pic>
                </p:oleObj>
              </mc:Fallback>
            </mc:AlternateContent>
          </a:graphicData>
        </a:graphic>
      </p:graphicFrame>
    </p:spTree>
    <p:extLst>
      <p:ext uri="{BB962C8B-B14F-4D97-AF65-F5344CB8AC3E}">
        <p14:creationId xmlns:p14="http://schemas.microsoft.com/office/powerpoint/2010/main" val="375796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Composition of Functions</a:t>
            </a:r>
            <a:endParaRPr lang="en-US" dirty="0">
              <a:solidFill>
                <a:schemeClr val="bg2"/>
              </a:solidFill>
            </a:endParaRPr>
          </a:p>
        </p:txBody>
      </p:sp>
      <p:pic>
        <p:nvPicPr>
          <p:cNvPr id="15" name="Picture 30" descr="An input of 2 is given to a machine f of x = x + 4 to get an output 6. The output is then given to machine g of x = 2 x to get the output,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172" y="1778864"/>
            <a:ext cx="3318701" cy="29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idx="1"/>
          </p:nvPr>
        </p:nvSpPr>
        <p:spPr>
          <a:xfrm>
            <a:off x="4343400" y="1626435"/>
            <a:ext cx="4041129" cy="409682"/>
          </a:xfrm>
        </p:spPr>
        <p:txBody>
          <a:bodyPr/>
          <a:lstStyle/>
          <a:p>
            <a:pPr marL="0" indent="0">
              <a:buNone/>
            </a:pPr>
            <a:r>
              <a:rPr lang="en-US" altLang="en-US" dirty="0"/>
              <a:t>If 2 is entered in the top</a:t>
            </a:r>
            <a:endParaRPr lang="en-US" dirty="0"/>
          </a:p>
        </p:txBody>
      </p:sp>
      <p:sp>
        <p:nvSpPr>
          <p:cNvPr id="7" name="Content Placeholder 6"/>
          <p:cNvSpPr>
            <a:spLocks noGrp="1"/>
          </p:cNvSpPr>
          <p:nvPr>
            <p:ph idx="13"/>
          </p:nvPr>
        </p:nvSpPr>
        <p:spPr>
          <a:xfrm>
            <a:off x="4377519" y="2088375"/>
            <a:ext cx="2286000" cy="487722"/>
          </a:xfrm>
        </p:spPr>
        <p:txBody>
          <a:bodyPr/>
          <a:lstStyle/>
          <a:p>
            <a:pPr marL="0" indent="0">
              <a:buNone/>
            </a:pPr>
            <a:r>
              <a:rPr lang="en-US" altLang="en-US" dirty="0"/>
              <a:t>machine, then</a:t>
            </a:r>
            <a:endParaRPr lang="en-US" dirty="0"/>
          </a:p>
        </p:txBody>
      </p:sp>
      <p:graphicFrame>
        <p:nvGraphicFramePr>
          <p:cNvPr id="12" name="Object 11" descr="f of 2 = 6."/>
          <p:cNvGraphicFramePr>
            <a:graphicFrameLocks noChangeAspect="1"/>
          </p:cNvGraphicFramePr>
          <p:nvPr>
            <p:extLst>
              <p:ext uri="{D42A27DB-BD31-4B8C-83A1-F6EECF244321}">
                <p14:modId xmlns:p14="http://schemas.microsoft.com/office/powerpoint/2010/main" val="2418261754"/>
              </p:ext>
            </p:extLst>
          </p:nvPr>
        </p:nvGraphicFramePr>
        <p:xfrm>
          <a:off x="6663519" y="2069869"/>
          <a:ext cx="1464768" cy="585907"/>
        </p:xfrm>
        <a:graphic>
          <a:graphicData uri="http://schemas.openxmlformats.org/presentationml/2006/ole">
            <mc:AlternateContent xmlns:mc="http://schemas.openxmlformats.org/markup-compatibility/2006">
              <mc:Choice xmlns:v="urn:schemas-microsoft-com:vml" Requires="v">
                <p:oleObj spid="_x0000_s17726" name="Equation" r:id="rId4" imgW="634680" imgH="253800" progId="Equation.DSMT4">
                  <p:embed/>
                </p:oleObj>
              </mc:Choice>
              <mc:Fallback>
                <p:oleObj name="Equation" r:id="rId4" imgW="634680" imgH="253800" progId="Equation.DSMT4">
                  <p:embed/>
                  <p:pic>
                    <p:nvPicPr>
                      <p:cNvPr id="0" name=""/>
                      <p:cNvPicPr/>
                      <p:nvPr/>
                    </p:nvPicPr>
                    <p:blipFill>
                      <a:blip r:embed="rId5"/>
                      <a:stretch>
                        <a:fillRect/>
                      </a:stretch>
                    </p:blipFill>
                    <p:spPr>
                      <a:xfrm>
                        <a:off x="6663519" y="2069869"/>
                        <a:ext cx="1464768" cy="585907"/>
                      </a:xfrm>
                      <a:prstGeom prst="rect">
                        <a:avLst/>
                      </a:prstGeom>
                    </p:spPr>
                  </p:pic>
                </p:oleObj>
              </mc:Fallback>
            </mc:AlternateContent>
          </a:graphicData>
        </a:graphic>
      </p:graphicFrame>
      <p:sp>
        <p:nvSpPr>
          <p:cNvPr id="9" name="Content Placeholder 8"/>
          <p:cNvSpPr>
            <a:spLocks noGrp="1"/>
          </p:cNvSpPr>
          <p:nvPr>
            <p:ph idx="15"/>
          </p:nvPr>
        </p:nvSpPr>
        <p:spPr>
          <a:xfrm>
            <a:off x="4343400" y="3143536"/>
            <a:ext cx="3505200" cy="846679"/>
          </a:xfrm>
        </p:spPr>
        <p:txBody>
          <a:bodyPr/>
          <a:lstStyle/>
          <a:p>
            <a:pPr marL="0" indent="0">
              <a:buNone/>
            </a:pPr>
            <a:r>
              <a:rPr lang="en-US" altLang="en-US" dirty="0"/>
              <a:t>The number 6 is then entered in the second</a:t>
            </a:r>
            <a:endParaRPr lang="en-US" dirty="0"/>
          </a:p>
        </p:txBody>
      </p:sp>
      <p:sp>
        <p:nvSpPr>
          <p:cNvPr id="8" name="Content Placeholder 7"/>
          <p:cNvSpPr>
            <a:spLocks noGrp="1"/>
          </p:cNvSpPr>
          <p:nvPr>
            <p:ph idx="14"/>
          </p:nvPr>
        </p:nvSpPr>
        <p:spPr>
          <a:xfrm>
            <a:off x="4377519" y="4023968"/>
            <a:ext cx="2127911" cy="439949"/>
          </a:xfrm>
        </p:spPr>
        <p:txBody>
          <a:bodyPr/>
          <a:lstStyle/>
          <a:p>
            <a:pPr marL="0" indent="0">
              <a:buNone/>
            </a:pPr>
            <a:r>
              <a:rPr lang="en-US" altLang="en-US" dirty="0"/>
              <a:t>machine and</a:t>
            </a:r>
            <a:endParaRPr lang="en-US" dirty="0"/>
          </a:p>
        </p:txBody>
      </p:sp>
      <p:graphicFrame>
        <p:nvGraphicFramePr>
          <p:cNvPr id="13" name="Object 12" descr="g of 6 = 12."/>
          <p:cNvGraphicFramePr>
            <a:graphicFrameLocks noChangeAspect="1"/>
          </p:cNvGraphicFramePr>
          <p:nvPr>
            <p:extLst>
              <p:ext uri="{D42A27DB-BD31-4B8C-83A1-F6EECF244321}">
                <p14:modId xmlns:p14="http://schemas.microsoft.com/office/powerpoint/2010/main" val="4169834937"/>
              </p:ext>
            </p:extLst>
          </p:nvPr>
        </p:nvGraphicFramePr>
        <p:xfrm>
          <a:off x="6519863" y="4005753"/>
          <a:ext cx="1538287" cy="581025"/>
        </p:xfrm>
        <a:graphic>
          <a:graphicData uri="http://schemas.openxmlformats.org/presentationml/2006/ole">
            <mc:AlternateContent xmlns:mc="http://schemas.openxmlformats.org/markup-compatibility/2006">
              <mc:Choice xmlns:v="urn:schemas-microsoft-com:vml" Requires="v">
                <p:oleObj spid="_x0000_s17727" name="Equation" r:id="rId6" imgW="672840" imgH="253800" progId="Equation.DSMT4">
                  <p:embed/>
                </p:oleObj>
              </mc:Choice>
              <mc:Fallback>
                <p:oleObj name="Equation" r:id="rId6" imgW="672840" imgH="253800" progId="Equation.DSMT4">
                  <p:embed/>
                  <p:pic>
                    <p:nvPicPr>
                      <p:cNvPr id="0" name=""/>
                      <p:cNvPicPr/>
                      <p:nvPr/>
                    </p:nvPicPr>
                    <p:blipFill>
                      <a:blip r:embed="rId7"/>
                      <a:stretch>
                        <a:fillRect/>
                      </a:stretch>
                    </p:blipFill>
                    <p:spPr>
                      <a:xfrm>
                        <a:off x="6519863" y="4005753"/>
                        <a:ext cx="1538287" cy="581025"/>
                      </a:xfrm>
                      <a:prstGeom prst="rect">
                        <a:avLst/>
                      </a:prstGeom>
                    </p:spPr>
                  </p:pic>
                </p:oleObj>
              </mc:Fallback>
            </mc:AlternateContent>
          </a:graphicData>
        </a:graphic>
      </p:graphicFrame>
      <p:sp>
        <p:nvSpPr>
          <p:cNvPr id="3" name="Content Placeholder 2"/>
          <p:cNvSpPr>
            <a:spLocks noGrp="1"/>
          </p:cNvSpPr>
          <p:nvPr>
            <p:ph idx="17"/>
          </p:nvPr>
        </p:nvSpPr>
        <p:spPr>
          <a:xfrm>
            <a:off x="460612" y="5032396"/>
            <a:ext cx="2663588" cy="1223964"/>
          </a:xfrm>
        </p:spPr>
        <p:txBody>
          <a:bodyPr/>
          <a:lstStyle/>
          <a:p>
            <a:pPr marL="0" indent="0">
              <a:buNone/>
            </a:pPr>
            <a:r>
              <a:rPr lang="en-US" altLang="en-US" dirty="0"/>
              <a:t>This illustrates </a:t>
            </a:r>
            <a:r>
              <a:rPr lang="en-US" altLang="en-US" b="1" dirty="0"/>
              <a:t>composition of functions</a:t>
            </a:r>
            <a:r>
              <a:rPr lang="en-US" altLang="en-US" dirty="0"/>
              <a:t>.</a:t>
            </a:r>
          </a:p>
        </p:txBody>
      </p:sp>
      <p:sp>
        <p:nvSpPr>
          <p:cNvPr id="10" name="Content Placeholder 9"/>
          <p:cNvSpPr>
            <a:spLocks noGrp="1"/>
          </p:cNvSpPr>
          <p:nvPr>
            <p:ph idx="16"/>
          </p:nvPr>
        </p:nvSpPr>
        <p:spPr>
          <a:xfrm>
            <a:off x="4343400" y="5212282"/>
            <a:ext cx="3922565" cy="919484"/>
          </a:xfrm>
        </p:spPr>
        <p:txBody>
          <a:bodyPr/>
          <a:lstStyle/>
          <a:p>
            <a:pPr marL="0" indent="0">
              <a:buNone/>
            </a:pPr>
            <a:r>
              <a:rPr lang="en-US" altLang="en-US" dirty="0"/>
              <a:t>Note the range of </a:t>
            </a:r>
            <a:r>
              <a:rPr lang="en-US" altLang="en-US" i="1" dirty="0"/>
              <a:t>f</a:t>
            </a:r>
            <a:r>
              <a:rPr lang="en-US" altLang="en-US" dirty="0"/>
              <a:t> is the domain of </a:t>
            </a:r>
            <a:r>
              <a:rPr lang="en-US" altLang="en-US" i="1" dirty="0"/>
              <a:t>g</a:t>
            </a:r>
            <a:r>
              <a:rPr lang="en-US" altLang="en-US" dirty="0"/>
              <a:t>.</a:t>
            </a:r>
          </a:p>
        </p:txBody>
      </p:sp>
    </p:spTree>
    <p:extLst>
      <p:ext uri="{BB962C8B-B14F-4D97-AF65-F5344CB8AC3E}">
        <p14:creationId xmlns:p14="http://schemas.microsoft.com/office/powerpoint/2010/main" val="159186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8" grpId="0" build="p"/>
      <p:bldP spid="3" grpId="0" build="p"/>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Functions as Rules</a:t>
            </a:r>
            <a:endParaRPr lang="en-US" dirty="0">
              <a:solidFill>
                <a:schemeClr val="bg2"/>
              </a:solidFill>
            </a:endParaRPr>
          </a:p>
        </p:txBody>
      </p:sp>
      <p:sp>
        <p:nvSpPr>
          <p:cNvPr id="6" name="Content Placeholder 5"/>
          <p:cNvSpPr>
            <a:spLocks noGrp="1"/>
          </p:cNvSpPr>
          <p:nvPr>
            <p:ph idx="1"/>
          </p:nvPr>
        </p:nvSpPr>
        <p:spPr/>
        <p:txBody>
          <a:bodyPr/>
          <a:lstStyle/>
          <a:p>
            <a:pPr marL="0" indent="0">
              <a:buNone/>
            </a:pPr>
            <a:r>
              <a:rPr lang="en-US" altLang="en-US" dirty="0"/>
              <a:t>One can think of a function as a “rule” whereby when one value is given, the function, or “rule,” specifies a resulting value.</a:t>
            </a:r>
          </a:p>
        </p:txBody>
      </p:sp>
    </p:spTree>
    <p:extLst>
      <p:ext uri="{BB962C8B-B14F-4D97-AF65-F5344CB8AC3E}">
        <p14:creationId xmlns:p14="http://schemas.microsoft.com/office/powerpoint/2010/main" val="2165682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15 </a:t>
            </a:r>
            <a:r>
              <a:rPr lang="en-US" sz="2000" b="0" kern="1200" dirty="0">
                <a:solidFill>
                  <a:srgbClr val="007FA3"/>
                </a:solidFill>
                <a:effectLst/>
                <a:latin typeface="+mj-lt"/>
                <a:ea typeface="+mj-ea"/>
                <a:cs typeface="Times New Roman" panose="02020603050405020304" pitchFamily="18" charset="0"/>
              </a:rPr>
              <a:t>(1 of 2)</a:t>
            </a:r>
            <a:endParaRPr lang="en-US" sz="2000" dirty="0">
              <a:solidFill>
                <a:schemeClr val="bg2"/>
              </a:solidFill>
            </a:endParaRPr>
          </a:p>
        </p:txBody>
      </p:sp>
      <p:sp>
        <p:nvSpPr>
          <p:cNvPr id="3" name="Content Placeholder 2"/>
          <p:cNvSpPr>
            <a:spLocks noGrp="1"/>
          </p:cNvSpPr>
          <p:nvPr>
            <p:ph idx="1"/>
          </p:nvPr>
        </p:nvSpPr>
        <p:spPr>
          <a:xfrm>
            <a:off x="457200" y="1600201"/>
            <a:ext cx="304800" cy="380999"/>
          </a:xfrm>
        </p:spPr>
        <p:txBody>
          <a:bodyPr/>
          <a:lstStyle/>
          <a:p>
            <a:pPr marL="0" indent="0">
              <a:buNone/>
            </a:pPr>
            <a:r>
              <a:rPr lang="en-US" altLang="en-US" dirty="0"/>
              <a:t>If</a:t>
            </a:r>
            <a:endParaRPr lang="en-US" dirty="0"/>
          </a:p>
        </p:txBody>
      </p:sp>
      <p:graphicFrame>
        <p:nvGraphicFramePr>
          <p:cNvPr id="8" name="Object 7" descr="f of x = 2 x + 3 and g of x = x minus 3,"/>
          <p:cNvGraphicFramePr>
            <a:graphicFrameLocks noChangeAspect="1"/>
          </p:cNvGraphicFramePr>
          <p:nvPr>
            <p:extLst>
              <p:ext uri="{D42A27DB-BD31-4B8C-83A1-F6EECF244321}">
                <p14:modId xmlns:p14="http://schemas.microsoft.com/office/powerpoint/2010/main" val="2082855677"/>
              </p:ext>
            </p:extLst>
          </p:nvPr>
        </p:nvGraphicFramePr>
        <p:xfrm>
          <a:off x="763259" y="1585686"/>
          <a:ext cx="4480027" cy="459495"/>
        </p:xfrm>
        <a:graphic>
          <a:graphicData uri="http://schemas.openxmlformats.org/presentationml/2006/ole">
            <mc:AlternateContent xmlns:mc="http://schemas.openxmlformats.org/markup-compatibility/2006">
              <mc:Choice xmlns:v="urn:schemas-microsoft-com:vml" Requires="v">
                <p:oleObj spid="_x0000_s19199" name="Equation" r:id="rId3" imgW="1981080" imgH="203040" progId="Equation.DSMT4">
                  <p:embed/>
                </p:oleObj>
              </mc:Choice>
              <mc:Fallback>
                <p:oleObj name="Equation" r:id="rId3" imgW="1981080" imgH="203040" progId="Equation.DSMT4">
                  <p:embed/>
                  <p:pic>
                    <p:nvPicPr>
                      <p:cNvPr id="0" name=""/>
                      <p:cNvPicPr/>
                      <p:nvPr/>
                    </p:nvPicPr>
                    <p:blipFill>
                      <a:blip r:embed="rId4"/>
                      <a:stretch>
                        <a:fillRect/>
                      </a:stretch>
                    </p:blipFill>
                    <p:spPr>
                      <a:xfrm>
                        <a:off x="763259" y="1585686"/>
                        <a:ext cx="4480027" cy="459495"/>
                      </a:xfrm>
                      <a:prstGeom prst="rect">
                        <a:avLst/>
                      </a:prstGeom>
                    </p:spPr>
                  </p:pic>
                </p:oleObj>
              </mc:Fallback>
            </mc:AlternateContent>
          </a:graphicData>
        </a:graphic>
      </p:graphicFrame>
      <p:sp>
        <p:nvSpPr>
          <p:cNvPr id="4" name="Content Placeholder 3"/>
          <p:cNvSpPr>
            <a:spLocks noGrp="1"/>
          </p:cNvSpPr>
          <p:nvPr>
            <p:ph idx="13"/>
          </p:nvPr>
        </p:nvSpPr>
        <p:spPr>
          <a:xfrm>
            <a:off x="5334000" y="1565069"/>
            <a:ext cx="2895600" cy="430645"/>
          </a:xfrm>
        </p:spPr>
        <p:txBody>
          <a:bodyPr/>
          <a:lstStyle/>
          <a:p>
            <a:pPr marL="0" indent="0">
              <a:buNone/>
            </a:pPr>
            <a:r>
              <a:rPr lang="en-US" altLang="en-US" dirty="0">
                <a:cs typeface="Arial" panose="020B0604020202020204" pitchFamily="34" charset="0"/>
              </a:rPr>
              <a:t>find the following:</a:t>
            </a:r>
          </a:p>
        </p:txBody>
      </p:sp>
      <p:sp>
        <p:nvSpPr>
          <p:cNvPr id="6" name="Content Placeholder 5"/>
          <p:cNvSpPr>
            <a:spLocks noGrp="1"/>
          </p:cNvSpPr>
          <p:nvPr>
            <p:ph idx="15"/>
          </p:nvPr>
        </p:nvSpPr>
        <p:spPr>
          <a:xfrm>
            <a:off x="457200" y="2276006"/>
            <a:ext cx="389962" cy="470648"/>
          </a:xfrm>
        </p:spPr>
        <p:txBody>
          <a:bodyPr/>
          <a:lstStyle/>
          <a:p>
            <a:pPr marL="0" indent="0">
              <a:buNone/>
            </a:pPr>
            <a:r>
              <a:rPr lang="en-US" dirty="0"/>
              <a:t>a.</a:t>
            </a:r>
          </a:p>
        </p:txBody>
      </p:sp>
      <p:graphicFrame>
        <p:nvGraphicFramePr>
          <p:cNvPr id="9" name="Object 8" descr="f circle g of 3."/>
          <p:cNvGraphicFramePr>
            <a:graphicFrameLocks noChangeAspect="1"/>
          </p:cNvGraphicFramePr>
          <p:nvPr>
            <p:extLst>
              <p:ext uri="{D42A27DB-BD31-4B8C-83A1-F6EECF244321}">
                <p14:modId xmlns:p14="http://schemas.microsoft.com/office/powerpoint/2010/main" val="1908164871"/>
              </p:ext>
            </p:extLst>
          </p:nvPr>
        </p:nvGraphicFramePr>
        <p:xfrm>
          <a:off x="794468" y="2274280"/>
          <a:ext cx="1509152" cy="482934"/>
        </p:xfrm>
        <a:graphic>
          <a:graphicData uri="http://schemas.openxmlformats.org/presentationml/2006/ole">
            <mc:AlternateContent xmlns:mc="http://schemas.openxmlformats.org/markup-compatibility/2006">
              <mc:Choice xmlns:v="urn:schemas-microsoft-com:vml" Requires="v">
                <p:oleObj spid="_x0000_s19200" name="Equation" r:id="rId5" imgW="634680" imgH="203040" progId="Equation.DSMT4">
                  <p:embed/>
                </p:oleObj>
              </mc:Choice>
              <mc:Fallback>
                <p:oleObj name="Equation" r:id="rId5" imgW="634680" imgH="203040" progId="Equation.DSMT4">
                  <p:embed/>
                  <p:pic>
                    <p:nvPicPr>
                      <p:cNvPr id="0" name=""/>
                      <p:cNvPicPr/>
                      <p:nvPr/>
                    </p:nvPicPr>
                    <p:blipFill>
                      <a:blip r:embed="rId6"/>
                      <a:stretch>
                        <a:fillRect/>
                      </a:stretch>
                    </p:blipFill>
                    <p:spPr>
                      <a:xfrm>
                        <a:off x="794468" y="2274280"/>
                        <a:ext cx="1509152" cy="482934"/>
                      </a:xfrm>
                      <a:prstGeom prst="rect">
                        <a:avLst/>
                      </a:prstGeom>
                    </p:spPr>
                  </p:pic>
                </p:oleObj>
              </mc:Fallback>
            </mc:AlternateContent>
          </a:graphicData>
        </a:graphic>
      </p:graphicFrame>
      <p:graphicFrame>
        <p:nvGraphicFramePr>
          <p:cNvPr id="10" name="Object 9" descr="f circle g of 3 = f of g of 3 = f of, 3 minus 3, = f of 0 = 2 times 0 + 3 = 3"/>
          <p:cNvGraphicFramePr>
            <a:graphicFrameLocks noChangeAspect="1"/>
          </p:cNvGraphicFramePr>
          <p:nvPr>
            <p:extLst>
              <p:ext uri="{D42A27DB-BD31-4B8C-83A1-F6EECF244321}">
                <p14:modId xmlns:p14="http://schemas.microsoft.com/office/powerpoint/2010/main" val="3933671322"/>
              </p:ext>
            </p:extLst>
          </p:nvPr>
        </p:nvGraphicFramePr>
        <p:xfrm>
          <a:off x="807247" y="2857258"/>
          <a:ext cx="7485848" cy="473418"/>
        </p:xfrm>
        <a:graphic>
          <a:graphicData uri="http://schemas.openxmlformats.org/presentationml/2006/ole">
            <mc:AlternateContent xmlns:mc="http://schemas.openxmlformats.org/markup-compatibility/2006">
              <mc:Choice xmlns:v="urn:schemas-microsoft-com:vml" Requires="v">
                <p:oleObj spid="_x0000_s19201" name="Equation" r:id="rId7" imgW="3213000" imgH="203040" progId="Equation.DSMT4">
                  <p:embed/>
                </p:oleObj>
              </mc:Choice>
              <mc:Fallback>
                <p:oleObj name="Equation" r:id="rId7" imgW="3213000" imgH="203040" progId="Equation.DSMT4">
                  <p:embed/>
                  <p:pic>
                    <p:nvPicPr>
                      <p:cNvPr id="0" name=""/>
                      <p:cNvPicPr/>
                      <p:nvPr/>
                    </p:nvPicPr>
                    <p:blipFill>
                      <a:blip r:embed="rId8"/>
                      <a:stretch>
                        <a:fillRect/>
                      </a:stretch>
                    </p:blipFill>
                    <p:spPr>
                      <a:xfrm>
                        <a:off x="807247" y="2857258"/>
                        <a:ext cx="7485848" cy="473418"/>
                      </a:xfrm>
                      <a:prstGeom prst="rect">
                        <a:avLst/>
                      </a:prstGeom>
                    </p:spPr>
                  </p:pic>
                </p:oleObj>
              </mc:Fallback>
            </mc:AlternateContent>
          </a:graphicData>
        </a:graphic>
      </p:graphicFrame>
      <p:sp>
        <p:nvSpPr>
          <p:cNvPr id="5" name="Content Placeholder 4"/>
          <p:cNvSpPr>
            <a:spLocks noGrp="1"/>
          </p:cNvSpPr>
          <p:nvPr>
            <p:ph idx="14"/>
          </p:nvPr>
        </p:nvSpPr>
        <p:spPr>
          <a:xfrm>
            <a:off x="500743" y="3844907"/>
            <a:ext cx="306504" cy="425824"/>
          </a:xfrm>
        </p:spPr>
        <p:txBody>
          <a:bodyPr/>
          <a:lstStyle/>
          <a:p>
            <a:pPr marL="0" indent="0">
              <a:buNone/>
            </a:pPr>
            <a:r>
              <a:rPr lang="en-US" dirty="0"/>
              <a:t>b.</a:t>
            </a:r>
          </a:p>
        </p:txBody>
      </p:sp>
      <p:graphicFrame>
        <p:nvGraphicFramePr>
          <p:cNvPr id="11" name="Object 10" descr="g circle f of 3"/>
          <p:cNvGraphicFramePr>
            <a:graphicFrameLocks noChangeAspect="1"/>
          </p:cNvGraphicFramePr>
          <p:nvPr>
            <p:extLst>
              <p:ext uri="{D42A27DB-BD31-4B8C-83A1-F6EECF244321}">
                <p14:modId xmlns:p14="http://schemas.microsoft.com/office/powerpoint/2010/main" val="4052753687"/>
              </p:ext>
            </p:extLst>
          </p:nvPr>
        </p:nvGraphicFramePr>
        <p:xfrm>
          <a:off x="858550" y="3810000"/>
          <a:ext cx="1570430" cy="502543"/>
        </p:xfrm>
        <a:graphic>
          <a:graphicData uri="http://schemas.openxmlformats.org/presentationml/2006/ole">
            <mc:AlternateContent xmlns:mc="http://schemas.openxmlformats.org/markup-compatibility/2006">
              <mc:Choice xmlns:v="urn:schemas-microsoft-com:vml" Requires="v">
                <p:oleObj spid="_x0000_s19202" name="Equation" r:id="rId9" imgW="634680" imgH="203040" progId="Equation.DSMT4">
                  <p:embed/>
                </p:oleObj>
              </mc:Choice>
              <mc:Fallback>
                <p:oleObj name="Equation" r:id="rId9" imgW="634680" imgH="203040" progId="Equation.DSMT4">
                  <p:embed/>
                  <p:pic>
                    <p:nvPicPr>
                      <p:cNvPr id="0" name=""/>
                      <p:cNvPicPr/>
                      <p:nvPr/>
                    </p:nvPicPr>
                    <p:blipFill>
                      <a:blip r:embed="rId10"/>
                      <a:stretch>
                        <a:fillRect/>
                      </a:stretch>
                    </p:blipFill>
                    <p:spPr>
                      <a:xfrm>
                        <a:off x="858550" y="3810000"/>
                        <a:ext cx="1570430" cy="502543"/>
                      </a:xfrm>
                      <a:prstGeom prst="rect">
                        <a:avLst/>
                      </a:prstGeom>
                    </p:spPr>
                  </p:pic>
                </p:oleObj>
              </mc:Fallback>
            </mc:AlternateContent>
          </a:graphicData>
        </a:graphic>
      </p:graphicFrame>
      <p:graphicFrame>
        <p:nvGraphicFramePr>
          <p:cNvPr id="12" name="Object 11" descr="g circle f of 3 = g of f of 3 = g of, 2 times 3 + 3 = g of 9 = 9 minus 3 = 6"/>
          <p:cNvGraphicFramePr>
            <a:graphicFrameLocks noChangeAspect="1"/>
          </p:cNvGraphicFramePr>
          <p:nvPr>
            <p:extLst>
              <p:ext uri="{D42A27DB-BD31-4B8C-83A1-F6EECF244321}">
                <p14:modId xmlns:p14="http://schemas.microsoft.com/office/powerpoint/2010/main" val="2411487935"/>
              </p:ext>
            </p:extLst>
          </p:nvPr>
        </p:nvGraphicFramePr>
        <p:xfrm>
          <a:off x="840404" y="4457879"/>
          <a:ext cx="7606133" cy="482934"/>
        </p:xfrm>
        <a:graphic>
          <a:graphicData uri="http://schemas.openxmlformats.org/presentationml/2006/ole">
            <mc:AlternateContent xmlns:mc="http://schemas.openxmlformats.org/markup-compatibility/2006">
              <mc:Choice xmlns:v="urn:schemas-microsoft-com:vml" Requires="v">
                <p:oleObj spid="_x0000_s19203" name="Equation" r:id="rId11" imgW="3200400" imgH="203040" progId="Equation.DSMT4">
                  <p:embed/>
                </p:oleObj>
              </mc:Choice>
              <mc:Fallback>
                <p:oleObj name="Equation" r:id="rId11" imgW="3200400" imgH="203040" progId="Equation.DSMT4">
                  <p:embed/>
                  <p:pic>
                    <p:nvPicPr>
                      <p:cNvPr id="0" name=""/>
                      <p:cNvPicPr/>
                      <p:nvPr/>
                    </p:nvPicPr>
                    <p:blipFill>
                      <a:blip r:embed="rId12"/>
                      <a:stretch>
                        <a:fillRect/>
                      </a:stretch>
                    </p:blipFill>
                    <p:spPr>
                      <a:xfrm>
                        <a:off x="840404" y="4457879"/>
                        <a:ext cx="7606133" cy="482934"/>
                      </a:xfrm>
                      <a:prstGeom prst="rect">
                        <a:avLst/>
                      </a:prstGeom>
                    </p:spPr>
                  </p:pic>
                </p:oleObj>
              </mc:Fallback>
            </mc:AlternateContent>
          </a:graphicData>
        </a:graphic>
      </p:graphicFrame>
    </p:spTree>
    <p:extLst>
      <p:ext uri="{BB962C8B-B14F-4D97-AF65-F5344CB8AC3E}">
        <p14:creationId xmlns:p14="http://schemas.microsoft.com/office/powerpoint/2010/main" val="318170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a:t>
            </a:r>
            <a:r>
              <a:rPr lang="en-US" altLang="en-US" baseline="0" dirty="0">
                <a:solidFill>
                  <a:schemeClr val="bg2"/>
                </a:solidFill>
              </a:rPr>
              <a:t> 15 </a:t>
            </a:r>
            <a:r>
              <a:rPr lang="en-US" sz="2000" b="0" kern="1200" dirty="0">
                <a:solidFill>
                  <a:srgbClr val="007FA3"/>
                </a:solidFill>
                <a:effectLst/>
                <a:latin typeface="+mj-lt"/>
                <a:ea typeface="+mj-ea"/>
                <a:cs typeface="Times New Roman" panose="02020603050405020304" pitchFamily="18" charset="0"/>
              </a:rPr>
              <a:t>(2 of 2)</a:t>
            </a:r>
            <a:endParaRPr lang="en-US" sz="2000" dirty="0">
              <a:solidFill>
                <a:schemeClr val="bg2"/>
              </a:solidFill>
            </a:endParaRPr>
          </a:p>
        </p:txBody>
      </p:sp>
      <p:graphicFrame>
        <p:nvGraphicFramePr>
          <p:cNvPr id="10" name="Object 9" descr="f of x = 2 x + 3 and g of x = x minus 3"/>
          <p:cNvGraphicFramePr>
            <a:graphicFrameLocks noChangeAspect="1"/>
          </p:cNvGraphicFramePr>
          <p:nvPr>
            <p:extLst>
              <p:ext uri="{D42A27DB-BD31-4B8C-83A1-F6EECF244321}">
                <p14:modId xmlns:p14="http://schemas.microsoft.com/office/powerpoint/2010/main" val="1934736232"/>
              </p:ext>
            </p:extLst>
          </p:nvPr>
        </p:nvGraphicFramePr>
        <p:xfrm>
          <a:off x="409538" y="1681096"/>
          <a:ext cx="4524827" cy="464090"/>
        </p:xfrm>
        <a:graphic>
          <a:graphicData uri="http://schemas.openxmlformats.org/presentationml/2006/ole">
            <mc:AlternateContent xmlns:mc="http://schemas.openxmlformats.org/markup-compatibility/2006">
              <mc:Choice xmlns:v="urn:schemas-microsoft-com:vml" Requires="v">
                <p:oleObj spid="_x0000_s25058" name="Equation" r:id="rId3" imgW="1981080" imgH="203040" progId="Equation.DSMT4">
                  <p:embed/>
                </p:oleObj>
              </mc:Choice>
              <mc:Fallback>
                <p:oleObj name="Equation" r:id="rId3" imgW="1981080" imgH="203040" progId="Equation.DSMT4">
                  <p:embed/>
                  <p:pic>
                    <p:nvPicPr>
                      <p:cNvPr id="0" name=""/>
                      <p:cNvPicPr/>
                      <p:nvPr/>
                    </p:nvPicPr>
                    <p:blipFill>
                      <a:blip r:embed="rId4"/>
                      <a:stretch>
                        <a:fillRect/>
                      </a:stretch>
                    </p:blipFill>
                    <p:spPr>
                      <a:xfrm>
                        <a:off x="409538" y="1681096"/>
                        <a:ext cx="4524827" cy="464090"/>
                      </a:xfrm>
                      <a:prstGeom prst="rect">
                        <a:avLst/>
                      </a:prstGeom>
                    </p:spPr>
                  </p:pic>
                </p:oleObj>
              </mc:Fallback>
            </mc:AlternateContent>
          </a:graphicData>
        </a:graphic>
      </p:graphicFrame>
      <p:sp>
        <p:nvSpPr>
          <p:cNvPr id="8" name="Content Placeholder 7"/>
          <p:cNvSpPr>
            <a:spLocks noGrp="1"/>
          </p:cNvSpPr>
          <p:nvPr>
            <p:ph idx="1"/>
          </p:nvPr>
        </p:nvSpPr>
        <p:spPr>
          <a:xfrm>
            <a:off x="457200" y="2438400"/>
            <a:ext cx="304800" cy="400114"/>
          </a:xfrm>
        </p:spPr>
        <p:txBody>
          <a:bodyPr/>
          <a:lstStyle/>
          <a:p>
            <a:pPr marL="0" indent="0">
              <a:buNone/>
            </a:pPr>
            <a:r>
              <a:rPr lang="en-US" dirty="0"/>
              <a:t>c.</a:t>
            </a:r>
          </a:p>
        </p:txBody>
      </p:sp>
      <p:graphicFrame>
        <p:nvGraphicFramePr>
          <p:cNvPr id="11" name="Object 10" descr="f circle g of x"/>
          <p:cNvGraphicFramePr>
            <a:graphicFrameLocks noChangeAspect="1"/>
          </p:cNvGraphicFramePr>
          <p:nvPr>
            <p:extLst>
              <p:ext uri="{D42A27DB-BD31-4B8C-83A1-F6EECF244321}">
                <p14:modId xmlns:p14="http://schemas.microsoft.com/office/powerpoint/2010/main" val="3822819697"/>
              </p:ext>
            </p:extLst>
          </p:nvPr>
        </p:nvGraphicFramePr>
        <p:xfrm>
          <a:off x="910148" y="2456806"/>
          <a:ext cx="1524093" cy="478152"/>
        </p:xfrm>
        <a:graphic>
          <a:graphicData uri="http://schemas.openxmlformats.org/presentationml/2006/ole">
            <mc:AlternateContent xmlns:mc="http://schemas.openxmlformats.org/markup-compatibility/2006">
              <mc:Choice xmlns:v="urn:schemas-microsoft-com:vml" Requires="v">
                <p:oleObj spid="_x0000_s25059" name="Equation" r:id="rId5" imgW="647640" imgH="203040" progId="Equation.DSMT4">
                  <p:embed/>
                </p:oleObj>
              </mc:Choice>
              <mc:Fallback>
                <p:oleObj name="Equation" r:id="rId5" imgW="647640" imgH="203040" progId="Equation.DSMT4">
                  <p:embed/>
                  <p:pic>
                    <p:nvPicPr>
                      <p:cNvPr id="0" name=""/>
                      <p:cNvPicPr/>
                      <p:nvPr/>
                    </p:nvPicPr>
                    <p:blipFill>
                      <a:blip r:embed="rId6"/>
                      <a:stretch>
                        <a:fillRect/>
                      </a:stretch>
                    </p:blipFill>
                    <p:spPr>
                      <a:xfrm>
                        <a:off x="910148" y="2456806"/>
                        <a:ext cx="1524093" cy="478152"/>
                      </a:xfrm>
                      <a:prstGeom prst="rect">
                        <a:avLst/>
                      </a:prstGeom>
                    </p:spPr>
                  </p:pic>
                </p:oleObj>
              </mc:Fallback>
            </mc:AlternateContent>
          </a:graphicData>
        </a:graphic>
      </p:graphicFrame>
      <p:graphicFrame>
        <p:nvGraphicFramePr>
          <p:cNvPr id="14" name="Object 2" descr="f of g of x = 2 g of x + 3"/>
          <p:cNvGraphicFramePr>
            <a:graphicFrameLocks noChangeAspect="1"/>
          </p:cNvGraphicFramePr>
          <p:nvPr>
            <p:extLst>
              <p:ext uri="{D42A27DB-BD31-4B8C-83A1-F6EECF244321}">
                <p14:modId xmlns:p14="http://schemas.microsoft.com/office/powerpoint/2010/main" val="1732316362"/>
              </p:ext>
            </p:extLst>
          </p:nvPr>
        </p:nvGraphicFramePr>
        <p:xfrm>
          <a:off x="829458" y="3295537"/>
          <a:ext cx="2947780" cy="471714"/>
        </p:xfrm>
        <a:graphic>
          <a:graphicData uri="http://schemas.openxmlformats.org/presentationml/2006/ole">
            <mc:AlternateContent xmlns:mc="http://schemas.openxmlformats.org/markup-compatibility/2006">
              <mc:Choice xmlns:v="urn:schemas-microsoft-com:vml" Requires="v">
                <p:oleObj spid="_x0000_s25060" name="Equation" r:id="rId7" imgW="1269720" imgH="203040" progId="Equation.DSMT4">
                  <p:embed/>
                </p:oleObj>
              </mc:Choice>
              <mc:Fallback>
                <p:oleObj name="Equation" r:id="rId7" imgW="1269720" imgH="203040" progId="Equation.DSMT4">
                  <p:embed/>
                  <p:pic>
                    <p:nvPicPr>
                      <p:cNvPr id="12290" name="Object 2"/>
                      <p:cNvPicPr>
                        <a:picLocks noChangeAspect="1" noChangeArrowheads="1"/>
                      </p:cNvPicPr>
                      <p:nvPr/>
                    </p:nvPicPr>
                    <p:blipFill>
                      <a:blip r:embed="rId8"/>
                      <a:srcRect/>
                      <a:stretch>
                        <a:fillRect/>
                      </a:stretch>
                    </p:blipFill>
                    <p:spPr bwMode="auto">
                      <a:xfrm>
                        <a:off x="829458" y="3295537"/>
                        <a:ext cx="2947780" cy="471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4" descr="equals 2 left parenthesis x minus 3 right parenthesis + 3"/>
          <p:cNvGraphicFramePr>
            <a:graphicFrameLocks noChangeAspect="1"/>
          </p:cNvGraphicFramePr>
          <p:nvPr>
            <p:extLst>
              <p:ext uri="{D42A27DB-BD31-4B8C-83A1-F6EECF244321}">
                <p14:modId xmlns:p14="http://schemas.microsoft.com/office/powerpoint/2010/main" val="1760487024"/>
              </p:ext>
            </p:extLst>
          </p:nvPr>
        </p:nvGraphicFramePr>
        <p:xfrm>
          <a:off x="2045883" y="3816229"/>
          <a:ext cx="1983309" cy="473467"/>
        </p:xfrm>
        <a:graphic>
          <a:graphicData uri="http://schemas.openxmlformats.org/presentationml/2006/ole">
            <mc:AlternateContent xmlns:mc="http://schemas.openxmlformats.org/markup-compatibility/2006">
              <mc:Choice xmlns:v="urn:schemas-microsoft-com:vml" Requires="v">
                <p:oleObj spid="_x0000_s25061" name="Equation" r:id="rId9" imgW="850680" imgH="203040" progId="Equation.DSMT4">
                  <p:embed/>
                </p:oleObj>
              </mc:Choice>
              <mc:Fallback>
                <p:oleObj name="Equation" r:id="rId9" imgW="850680" imgH="203040" progId="Equation.DSMT4">
                  <p:embed/>
                  <p:pic>
                    <p:nvPicPr>
                      <p:cNvPr id="0" name=""/>
                      <p:cNvPicPr/>
                      <p:nvPr/>
                    </p:nvPicPr>
                    <p:blipFill>
                      <a:blip r:embed="rId10"/>
                      <a:stretch>
                        <a:fillRect/>
                      </a:stretch>
                    </p:blipFill>
                    <p:spPr>
                      <a:xfrm>
                        <a:off x="2045883" y="3816229"/>
                        <a:ext cx="1983309" cy="473467"/>
                      </a:xfrm>
                      <a:prstGeom prst="rect">
                        <a:avLst/>
                      </a:prstGeom>
                    </p:spPr>
                  </p:pic>
                </p:oleObj>
              </mc:Fallback>
            </mc:AlternateContent>
          </a:graphicData>
        </a:graphic>
      </p:graphicFrame>
      <p:graphicFrame>
        <p:nvGraphicFramePr>
          <p:cNvPr id="16" name="Object 15" descr="equals 2 x minus 6 + 3"/>
          <p:cNvGraphicFramePr>
            <a:graphicFrameLocks noChangeAspect="1"/>
          </p:cNvGraphicFramePr>
          <p:nvPr>
            <p:extLst>
              <p:ext uri="{D42A27DB-BD31-4B8C-83A1-F6EECF244321}">
                <p14:modId xmlns:p14="http://schemas.microsoft.com/office/powerpoint/2010/main" val="3325949851"/>
              </p:ext>
            </p:extLst>
          </p:nvPr>
        </p:nvGraphicFramePr>
        <p:xfrm>
          <a:off x="2044613" y="4435991"/>
          <a:ext cx="1804935" cy="420377"/>
        </p:xfrm>
        <a:graphic>
          <a:graphicData uri="http://schemas.openxmlformats.org/presentationml/2006/ole">
            <mc:AlternateContent xmlns:mc="http://schemas.openxmlformats.org/markup-compatibility/2006">
              <mc:Choice xmlns:v="urn:schemas-microsoft-com:vml" Requires="v">
                <p:oleObj spid="_x0000_s25062" name="Equation" r:id="rId11" imgW="761760" imgH="177480" progId="Equation.DSMT4">
                  <p:embed/>
                </p:oleObj>
              </mc:Choice>
              <mc:Fallback>
                <p:oleObj name="Equation" r:id="rId11" imgW="761760" imgH="177480" progId="Equation.DSMT4">
                  <p:embed/>
                  <p:pic>
                    <p:nvPicPr>
                      <p:cNvPr id="2" name="Object 1"/>
                      <p:cNvPicPr>
                        <a:picLocks noChangeAspect="1" noChangeArrowheads="1"/>
                      </p:cNvPicPr>
                      <p:nvPr/>
                    </p:nvPicPr>
                    <p:blipFill>
                      <a:blip r:embed="rId12"/>
                      <a:srcRect/>
                      <a:stretch>
                        <a:fillRect/>
                      </a:stretch>
                    </p:blipFill>
                    <p:spPr bwMode="auto">
                      <a:xfrm>
                        <a:off x="2044613" y="4435991"/>
                        <a:ext cx="1804935" cy="420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6" descr="equals 2 x minus 3"/>
          <p:cNvGraphicFramePr>
            <a:graphicFrameLocks noChangeAspect="1"/>
          </p:cNvGraphicFramePr>
          <p:nvPr>
            <p:extLst>
              <p:ext uri="{D42A27DB-BD31-4B8C-83A1-F6EECF244321}">
                <p14:modId xmlns:p14="http://schemas.microsoft.com/office/powerpoint/2010/main" val="916564086"/>
              </p:ext>
            </p:extLst>
          </p:nvPr>
        </p:nvGraphicFramePr>
        <p:xfrm>
          <a:off x="2041087" y="4980464"/>
          <a:ext cx="1250412" cy="417987"/>
        </p:xfrm>
        <a:graphic>
          <a:graphicData uri="http://schemas.openxmlformats.org/presentationml/2006/ole">
            <mc:AlternateContent xmlns:mc="http://schemas.openxmlformats.org/markup-compatibility/2006">
              <mc:Choice xmlns:v="urn:schemas-microsoft-com:vml" Requires="v">
                <p:oleObj spid="_x0000_s25063" name="Equation" r:id="rId13" imgW="533160" imgH="177480" progId="Equation.DSMT4">
                  <p:embed/>
                </p:oleObj>
              </mc:Choice>
              <mc:Fallback>
                <p:oleObj name="Equation" r:id="rId13" imgW="533160" imgH="177480" progId="Equation.DSMT4">
                  <p:embed/>
                  <p:pic>
                    <p:nvPicPr>
                      <p:cNvPr id="4" name="Object 3"/>
                      <p:cNvPicPr>
                        <a:picLocks noChangeAspect="1" noChangeArrowheads="1"/>
                      </p:cNvPicPr>
                      <p:nvPr/>
                    </p:nvPicPr>
                    <p:blipFill>
                      <a:blip r:embed="rId14"/>
                      <a:srcRect/>
                      <a:stretch>
                        <a:fillRect/>
                      </a:stretch>
                    </p:blipFill>
                    <p:spPr bwMode="auto">
                      <a:xfrm>
                        <a:off x="2041087" y="4980464"/>
                        <a:ext cx="1250412" cy="41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Content Placeholder 8"/>
          <p:cNvSpPr>
            <a:spLocks noGrp="1"/>
          </p:cNvSpPr>
          <p:nvPr>
            <p:ph idx="13"/>
          </p:nvPr>
        </p:nvSpPr>
        <p:spPr>
          <a:xfrm>
            <a:off x="4736376" y="2513630"/>
            <a:ext cx="487977" cy="457200"/>
          </a:xfrm>
        </p:spPr>
        <p:txBody>
          <a:bodyPr/>
          <a:lstStyle/>
          <a:p>
            <a:pPr marL="0" indent="0">
              <a:buNone/>
            </a:pPr>
            <a:r>
              <a:rPr lang="en-US" dirty="0"/>
              <a:t>d.</a:t>
            </a:r>
          </a:p>
        </p:txBody>
      </p:sp>
      <p:graphicFrame>
        <p:nvGraphicFramePr>
          <p:cNvPr id="12" name="Object 11" descr="g circle f of x"/>
          <p:cNvGraphicFramePr>
            <a:graphicFrameLocks noChangeAspect="1"/>
          </p:cNvGraphicFramePr>
          <p:nvPr>
            <p:extLst>
              <p:ext uri="{D42A27DB-BD31-4B8C-83A1-F6EECF244321}">
                <p14:modId xmlns:p14="http://schemas.microsoft.com/office/powerpoint/2010/main" val="10417583"/>
              </p:ext>
            </p:extLst>
          </p:nvPr>
        </p:nvGraphicFramePr>
        <p:xfrm>
          <a:off x="5201941" y="2490757"/>
          <a:ext cx="1524093" cy="478152"/>
        </p:xfrm>
        <a:graphic>
          <a:graphicData uri="http://schemas.openxmlformats.org/presentationml/2006/ole">
            <mc:AlternateContent xmlns:mc="http://schemas.openxmlformats.org/markup-compatibility/2006">
              <mc:Choice xmlns:v="urn:schemas-microsoft-com:vml" Requires="v">
                <p:oleObj spid="_x0000_s25064" name="Equation" r:id="rId15" imgW="647640" imgH="203040" progId="Equation.DSMT4">
                  <p:embed/>
                </p:oleObj>
              </mc:Choice>
              <mc:Fallback>
                <p:oleObj name="Equation" r:id="rId15" imgW="647640" imgH="203040" progId="Equation.DSMT4">
                  <p:embed/>
                  <p:pic>
                    <p:nvPicPr>
                      <p:cNvPr id="0" name=""/>
                      <p:cNvPicPr/>
                      <p:nvPr/>
                    </p:nvPicPr>
                    <p:blipFill>
                      <a:blip r:embed="rId16"/>
                      <a:stretch>
                        <a:fillRect/>
                      </a:stretch>
                    </p:blipFill>
                    <p:spPr>
                      <a:xfrm>
                        <a:off x="5201941" y="2490757"/>
                        <a:ext cx="1524093" cy="478152"/>
                      </a:xfrm>
                      <a:prstGeom prst="rect">
                        <a:avLst/>
                      </a:prstGeom>
                    </p:spPr>
                  </p:pic>
                </p:oleObj>
              </mc:Fallback>
            </mc:AlternateContent>
          </a:graphicData>
        </a:graphic>
      </p:graphicFrame>
      <p:graphicFrame>
        <p:nvGraphicFramePr>
          <p:cNvPr id="18" name="Object 3" descr="g of f of x = f of x minus 3"/>
          <p:cNvGraphicFramePr>
            <a:graphicFrameLocks noChangeAspect="1"/>
          </p:cNvGraphicFramePr>
          <p:nvPr>
            <p:extLst>
              <p:ext uri="{D42A27DB-BD31-4B8C-83A1-F6EECF244321}">
                <p14:modId xmlns:p14="http://schemas.microsoft.com/office/powerpoint/2010/main" val="2288288146"/>
              </p:ext>
            </p:extLst>
          </p:nvPr>
        </p:nvGraphicFramePr>
        <p:xfrm>
          <a:off x="5216248" y="3320937"/>
          <a:ext cx="2798726" cy="471714"/>
        </p:xfrm>
        <a:graphic>
          <a:graphicData uri="http://schemas.openxmlformats.org/presentationml/2006/ole">
            <mc:AlternateContent xmlns:mc="http://schemas.openxmlformats.org/markup-compatibility/2006">
              <mc:Choice xmlns:v="urn:schemas-microsoft-com:vml" Requires="v">
                <p:oleObj spid="_x0000_s25065" name="Equation" r:id="rId17" imgW="1206360" imgH="203040" progId="Equation.DSMT4">
                  <p:embed/>
                </p:oleObj>
              </mc:Choice>
              <mc:Fallback>
                <p:oleObj name="Equation" r:id="rId17" imgW="1206360" imgH="203040" progId="Equation.DSMT4">
                  <p:embed/>
                  <p:pic>
                    <p:nvPicPr>
                      <p:cNvPr id="12291" name="Object 3"/>
                      <p:cNvPicPr>
                        <a:picLocks noChangeAspect="1" noChangeArrowheads="1"/>
                      </p:cNvPicPr>
                      <p:nvPr/>
                    </p:nvPicPr>
                    <p:blipFill>
                      <a:blip r:embed="rId18"/>
                      <a:srcRect/>
                      <a:stretch>
                        <a:fillRect/>
                      </a:stretch>
                    </p:blipFill>
                    <p:spPr bwMode="auto">
                      <a:xfrm>
                        <a:off x="5216248" y="3320937"/>
                        <a:ext cx="2798726" cy="471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8" descr="equals left parenthesis 2 x + 3 right parenthesis minus 3"/>
          <p:cNvGraphicFramePr>
            <a:graphicFrameLocks noChangeAspect="1"/>
          </p:cNvGraphicFramePr>
          <p:nvPr>
            <p:extLst>
              <p:ext uri="{D42A27DB-BD31-4B8C-83A1-F6EECF244321}">
                <p14:modId xmlns:p14="http://schemas.microsoft.com/office/powerpoint/2010/main" val="2758964846"/>
              </p:ext>
            </p:extLst>
          </p:nvPr>
        </p:nvGraphicFramePr>
        <p:xfrm>
          <a:off x="6484642" y="3896072"/>
          <a:ext cx="1974540" cy="471714"/>
        </p:xfrm>
        <a:graphic>
          <a:graphicData uri="http://schemas.openxmlformats.org/presentationml/2006/ole">
            <mc:AlternateContent xmlns:mc="http://schemas.openxmlformats.org/markup-compatibility/2006">
              <mc:Choice xmlns:v="urn:schemas-microsoft-com:vml" Requires="v">
                <p:oleObj spid="_x0000_s25066" name="Equation" r:id="rId19" imgW="850680" imgH="203040" progId="Equation.DSMT4">
                  <p:embed/>
                </p:oleObj>
              </mc:Choice>
              <mc:Fallback>
                <p:oleObj name="Equation" r:id="rId19" imgW="850680" imgH="203040" progId="Equation.DSMT4">
                  <p:embed/>
                  <p:pic>
                    <p:nvPicPr>
                      <p:cNvPr id="5" name="Object 4"/>
                      <p:cNvPicPr>
                        <a:picLocks noChangeAspect="1" noChangeArrowheads="1"/>
                      </p:cNvPicPr>
                      <p:nvPr/>
                    </p:nvPicPr>
                    <p:blipFill>
                      <a:blip r:embed="rId20"/>
                      <a:srcRect/>
                      <a:stretch>
                        <a:fillRect/>
                      </a:stretch>
                    </p:blipFill>
                    <p:spPr bwMode="auto">
                      <a:xfrm>
                        <a:off x="6484642" y="3896072"/>
                        <a:ext cx="1974540" cy="471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9" descr="equals 2 x"/>
          <p:cNvGraphicFramePr>
            <a:graphicFrameLocks noChangeAspect="1"/>
          </p:cNvGraphicFramePr>
          <p:nvPr>
            <p:extLst>
              <p:ext uri="{D42A27DB-BD31-4B8C-83A1-F6EECF244321}">
                <p14:modId xmlns:p14="http://schemas.microsoft.com/office/powerpoint/2010/main" val="2748345244"/>
              </p:ext>
            </p:extLst>
          </p:nvPr>
        </p:nvGraphicFramePr>
        <p:xfrm>
          <a:off x="6510131" y="4444467"/>
          <a:ext cx="773980" cy="416216"/>
        </p:xfrm>
        <a:graphic>
          <a:graphicData uri="http://schemas.openxmlformats.org/presentationml/2006/ole">
            <mc:AlternateContent xmlns:mc="http://schemas.openxmlformats.org/markup-compatibility/2006">
              <mc:Choice xmlns:v="urn:schemas-microsoft-com:vml" Requires="v">
                <p:oleObj spid="_x0000_s25067" name="Equation" r:id="rId21" imgW="330120" imgH="177480" progId="Equation.DSMT4">
                  <p:embed/>
                </p:oleObj>
              </mc:Choice>
              <mc:Fallback>
                <p:oleObj name="Equation" r:id="rId21" imgW="330120" imgH="177480" progId="Equation.DSMT4">
                  <p:embed/>
                  <p:pic>
                    <p:nvPicPr>
                      <p:cNvPr id="6" name="Object 5"/>
                      <p:cNvPicPr>
                        <a:picLocks noChangeAspect="1" noChangeArrowheads="1"/>
                      </p:cNvPicPr>
                      <p:nvPr/>
                    </p:nvPicPr>
                    <p:blipFill>
                      <a:blip r:embed="rId22"/>
                      <a:srcRect/>
                      <a:stretch>
                        <a:fillRect/>
                      </a:stretch>
                    </p:blipFill>
                    <p:spPr bwMode="auto">
                      <a:xfrm>
                        <a:off x="6510131" y="4444467"/>
                        <a:ext cx="773980" cy="4162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1702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dirty="0">
                <a:solidFill>
                  <a:schemeClr val="bg2"/>
                </a:solidFill>
              </a:rPr>
              <a:t>Example 7 </a:t>
            </a:r>
            <a:r>
              <a:rPr lang="en-US" sz="2000" b="0" kern="1200" dirty="0">
                <a:solidFill>
                  <a:srgbClr val="007FA3"/>
                </a:solidFill>
                <a:effectLst/>
                <a:latin typeface="+mj-lt"/>
                <a:ea typeface="+mj-ea"/>
                <a:cs typeface="Times New Roman" panose="02020603050405020304" pitchFamily="18" charset="0"/>
              </a:rPr>
              <a:t>(1 of 2)</a:t>
            </a:r>
            <a:endParaRPr lang="en-US" sz="2000" dirty="0">
              <a:effectLst/>
            </a:endParaRPr>
          </a:p>
        </p:txBody>
      </p:sp>
      <p:sp>
        <p:nvSpPr>
          <p:cNvPr id="4" name="Content Placeholder 3"/>
          <p:cNvSpPr>
            <a:spLocks noGrp="1"/>
          </p:cNvSpPr>
          <p:nvPr>
            <p:ph idx="1"/>
          </p:nvPr>
        </p:nvSpPr>
        <p:spPr>
          <a:xfrm>
            <a:off x="457200" y="1600201"/>
            <a:ext cx="8458200" cy="438333"/>
          </a:xfrm>
        </p:spPr>
        <p:txBody>
          <a:bodyPr/>
          <a:lstStyle/>
          <a:p>
            <a:pPr marL="0" indent="0">
              <a:buNone/>
            </a:pPr>
            <a:r>
              <a:rPr lang="en-US" altLang="en-US" dirty="0"/>
              <a:t>Guess the teacher’s rule for the following responses.</a:t>
            </a:r>
          </a:p>
        </p:txBody>
      </p:sp>
      <p:sp>
        <p:nvSpPr>
          <p:cNvPr id="5" name="Content Placeholder 4"/>
          <p:cNvSpPr>
            <a:spLocks noGrp="1"/>
          </p:cNvSpPr>
          <p:nvPr>
            <p:ph idx="13"/>
          </p:nvPr>
        </p:nvSpPr>
        <p:spPr>
          <a:xfrm>
            <a:off x="457200" y="2316359"/>
            <a:ext cx="457200" cy="430645"/>
          </a:xfrm>
        </p:spPr>
        <p:txBody>
          <a:bodyPr/>
          <a:lstStyle/>
          <a:p>
            <a:pPr marL="0" indent="0">
              <a:buNone/>
            </a:pPr>
            <a:r>
              <a:rPr lang="en-US" altLang="en-US" dirty="0"/>
              <a:t>a.</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695978981"/>
              </p:ext>
            </p:extLst>
          </p:nvPr>
        </p:nvGraphicFramePr>
        <p:xfrm>
          <a:off x="1143000" y="2421149"/>
          <a:ext cx="2286000" cy="1981200"/>
        </p:xfrm>
        <a:graphic>
          <a:graphicData uri="http://schemas.openxmlformats.org/drawingml/2006/table">
            <a:tbl>
              <a:tblPr firstRow="1" bandRow="1">
                <a:tableStyleId>{2D5ABB26-0587-4C30-8999-92F81FD0307C}</a:tableStyleId>
              </a:tblPr>
              <a:tblGrid>
                <a:gridCol w="1143000">
                  <a:extLst>
                    <a:ext uri="{9D8B030D-6E8A-4147-A177-3AD203B41FA5}">
                      <a16:colId xmlns:a16="http://schemas.microsoft.com/office/drawing/2014/main" val="1904454348"/>
                    </a:ext>
                  </a:extLst>
                </a:gridCol>
                <a:gridCol w="1143000">
                  <a:extLst>
                    <a:ext uri="{9D8B030D-6E8A-4147-A177-3AD203B41FA5}">
                      <a16:colId xmlns:a16="http://schemas.microsoft.com/office/drawing/2014/main" val="3875807245"/>
                    </a:ext>
                  </a:extLst>
                </a:gridCol>
              </a:tblGrid>
              <a:tr h="0">
                <a:tc>
                  <a:txBody>
                    <a:bodyPr/>
                    <a:lstStyle/>
                    <a:p>
                      <a:r>
                        <a:rPr lang="en-US" sz="2000" b="1" dirty="0"/>
                        <a:t>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Teacher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295219"/>
                  </a:ext>
                </a:extLst>
              </a:tr>
              <a:tr h="0">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0752351"/>
                  </a:ext>
                </a:extLst>
              </a:tr>
              <a:tr h="0">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603154"/>
                  </a:ext>
                </a:extLst>
              </a:tr>
              <a:tr h="0">
                <a:tc>
                  <a:txBody>
                    <a:bodyPr/>
                    <a:lstStyle/>
                    <a:p>
                      <a:pPr algn="ctr"/>
                      <a:r>
                        <a:rPr lang="en-US" sz="20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5523090"/>
                  </a:ext>
                </a:extLst>
              </a:tr>
              <a:tr h="0">
                <a:tc>
                  <a:txBody>
                    <a:bodyPr/>
                    <a:lstStyle/>
                    <a:p>
                      <a:pPr algn="ctr"/>
                      <a:r>
                        <a:rPr lang="en-US" sz="20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686697"/>
                  </a:ext>
                </a:extLst>
              </a:tr>
            </a:tbl>
          </a:graphicData>
        </a:graphic>
      </p:graphicFrame>
      <p:sp>
        <p:nvSpPr>
          <p:cNvPr id="7" name="Content Placeholder 6"/>
          <p:cNvSpPr>
            <a:spLocks noGrp="1"/>
          </p:cNvSpPr>
          <p:nvPr>
            <p:ph idx="15"/>
          </p:nvPr>
        </p:nvSpPr>
        <p:spPr>
          <a:xfrm>
            <a:off x="4495800" y="2362200"/>
            <a:ext cx="457200" cy="470648"/>
          </a:xfrm>
        </p:spPr>
        <p:txBody>
          <a:bodyPr/>
          <a:lstStyle/>
          <a:p>
            <a:pPr marL="0" indent="0">
              <a:buNone/>
            </a:pPr>
            <a:r>
              <a:rPr lang="en-US" altLang="en-US" dirty="0"/>
              <a:t>b.</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696324877"/>
              </p:ext>
            </p:extLst>
          </p:nvPr>
        </p:nvGraphicFramePr>
        <p:xfrm>
          <a:off x="5181600" y="2399342"/>
          <a:ext cx="2286000" cy="1981200"/>
        </p:xfrm>
        <a:graphic>
          <a:graphicData uri="http://schemas.openxmlformats.org/drawingml/2006/table">
            <a:tbl>
              <a:tblPr firstRow="1" bandRow="1">
                <a:tableStyleId>{2D5ABB26-0587-4C30-8999-92F81FD0307C}</a:tableStyleId>
              </a:tblPr>
              <a:tblGrid>
                <a:gridCol w="1143000">
                  <a:extLst>
                    <a:ext uri="{9D8B030D-6E8A-4147-A177-3AD203B41FA5}">
                      <a16:colId xmlns:a16="http://schemas.microsoft.com/office/drawing/2014/main" val="1904454348"/>
                    </a:ext>
                  </a:extLst>
                </a:gridCol>
                <a:gridCol w="1143000">
                  <a:extLst>
                    <a:ext uri="{9D8B030D-6E8A-4147-A177-3AD203B41FA5}">
                      <a16:colId xmlns:a16="http://schemas.microsoft.com/office/drawing/2014/main" val="3875807245"/>
                    </a:ext>
                  </a:extLst>
                </a:gridCol>
              </a:tblGrid>
              <a:tr h="370840">
                <a:tc>
                  <a:txBody>
                    <a:bodyPr/>
                    <a:lstStyle/>
                    <a:p>
                      <a:r>
                        <a:rPr lang="en-US" sz="2000" b="1" dirty="0"/>
                        <a:t>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Teacher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295219"/>
                  </a:ext>
                </a:extLst>
              </a:tr>
              <a:tr h="370840">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0752351"/>
                  </a:ext>
                </a:extLst>
              </a:tr>
              <a:tr h="370840">
                <a:tc>
                  <a:txBody>
                    <a:bodyPr/>
                    <a:lstStyle/>
                    <a:p>
                      <a:pPr algn="ctr"/>
                      <a:r>
                        <a:rPr lang="en-US" sz="20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603154"/>
                  </a:ext>
                </a:extLst>
              </a:tr>
              <a:tr h="370840">
                <a:tc>
                  <a:txBody>
                    <a:bodyPr/>
                    <a:lstStyle/>
                    <a:p>
                      <a:pPr algn="ctr"/>
                      <a:r>
                        <a:rPr lang="en-US" sz="20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5523090"/>
                  </a:ext>
                </a:extLst>
              </a:tr>
              <a:tr h="370840">
                <a:tc>
                  <a:txBody>
                    <a:bodyPr/>
                    <a:lstStyle/>
                    <a:p>
                      <a:pPr algn="ctr"/>
                      <a:r>
                        <a:rPr lang="en-US" sz="20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686697"/>
                  </a:ext>
                </a:extLst>
              </a:tr>
            </a:tbl>
          </a:graphicData>
        </a:graphic>
      </p:graphicFrame>
      <p:sp>
        <p:nvSpPr>
          <p:cNvPr id="6" name="Content Placeholder 5"/>
          <p:cNvSpPr>
            <a:spLocks noGrp="1"/>
          </p:cNvSpPr>
          <p:nvPr>
            <p:ph idx="14"/>
          </p:nvPr>
        </p:nvSpPr>
        <p:spPr>
          <a:xfrm>
            <a:off x="457200" y="4704208"/>
            <a:ext cx="6705600" cy="508767"/>
          </a:xfrm>
        </p:spPr>
        <p:txBody>
          <a:bodyPr/>
          <a:lstStyle/>
          <a:p>
            <a:pPr marL="0" indent="0">
              <a:buNone/>
            </a:pPr>
            <a:r>
              <a:rPr lang="en-US" altLang="en-US" dirty="0"/>
              <a:t>a. Multiply the given number </a:t>
            </a:r>
            <a:r>
              <a:rPr lang="en-US" altLang="en-US" i="1" dirty="0"/>
              <a:t>n</a:t>
            </a:r>
            <a:r>
              <a:rPr lang="en-US" altLang="en-US" dirty="0"/>
              <a:t> by 3, that is</a:t>
            </a:r>
          </a:p>
        </p:txBody>
      </p:sp>
      <p:graphicFrame>
        <p:nvGraphicFramePr>
          <p:cNvPr id="12" name="Object 11" descr="3 n."/>
          <p:cNvGraphicFramePr>
            <a:graphicFrameLocks noChangeAspect="1"/>
          </p:cNvGraphicFramePr>
          <p:nvPr>
            <p:extLst>
              <p:ext uri="{D42A27DB-BD31-4B8C-83A1-F6EECF244321}">
                <p14:modId xmlns:p14="http://schemas.microsoft.com/office/powerpoint/2010/main" val="3649117284"/>
              </p:ext>
            </p:extLst>
          </p:nvPr>
        </p:nvGraphicFramePr>
        <p:xfrm>
          <a:off x="7204787" y="4701168"/>
          <a:ext cx="525625" cy="432871"/>
        </p:xfrm>
        <a:graphic>
          <a:graphicData uri="http://schemas.openxmlformats.org/presentationml/2006/ole">
            <mc:AlternateContent xmlns:mc="http://schemas.openxmlformats.org/markup-compatibility/2006">
              <mc:Choice xmlns:v="urn:schemas-microsoft-com:vml" Requires="v">
                <p:oleObj spid="_x0000_s1403" name="Equation" r:id="rId3" imgW="215640" imgH="177480" progId="Equation.DSMT4">
                  <p:embed/>
                </p:oleObj>
              </mc:Choice>
              <mc:Fallback>
                <p:oleObj name="Equation" r:id="rId3" imgW="215640" imgH="177480" progId="Equation.DSMT4">
                  <p:embed/>
                  <p:pic>
                    <p:nvPicPr>
                      <p:cNvPr id="0" name=""/>
                      <p:cNvPicPr/>
                      <p:nvPr/>
                    </p:nvPicPr>
                    <p:blipFill>
                      <a:blip r:embed="rId4"/>
                      <a:stretch>
                        <a:fillRect/>
                      </a:stretch>
                    </p:blipFill>
                    <p:spPr>
                      <a:xfrm>
                        <a:off x="7204787" y="4701168"/>
                        <a:ext cx="525625" cy="432871"/>
                      </a:xfrm>
                      <a:prstGeom prst="rect">
                        <a:avLst/>
                      </a:prstGeom>
                    </p:spPr>
                  </p:pic>
                </p:oleObj>
              </mc:Fallback>
            </mc:AlternateContent>
          </a:graphicData>
        </a:graphic>
      </p:graphicFrame>
      <p:sp>
        <p:nvSpPr>
          <p:cNvPr id="8" name="Content Placeholder 7"/>
          <p:cNvSpPr>
            <a:spLocks noGrp="1"/>
          </p:cNvSpPr>
          <p:nvPr>
            <p:ph idx="16"/>
          </p:nvPr>
        </p:nvSpPr>
        <p:spPr>
          <a:xfrm>
            <a:off x="457200" y="5289176"/>
            <a:ext cx="7924800" cy="471139"/>
          </a:xfrm>
        </p:spPr>
        <p:txBody>
          <a:bodyPr/>
          <a:lstStyle/>
          <a:p>
            <a:pPr marL="0" indent="0">
              <a:buNone/>
            </a:pPr>
            <a:r>
              <a:rPr lang="en-US" altLang="en-US" dirty="0"/>
              <a:t>b. Double the original number </a:t>
            </a:r>
            <a:r>
              <a:rPr lang="en-US" altLang="en-US" i="1" dirty="0"/>
              <a:t>n</a:t>
            </a:r>
            <a:r>
              <a:rPr lang="en-US" altLang="en-US" dirty="0"/>
              <a:t> and add 1, that is</a:t>
            </a:r>
            <a:endParaRPr lang="en-US" dirty="0"/>
          </a:p>
        </p:txBody>
      </p:sp>
      <p:graphicFrame>
        <p:nvGraphicFramePr>
          <p:cNvPr id="9" name="Object 8" descr="2 n + 1"/>
          <p:cNvGraphicFramePr>
            <a:graphicFrameLocks noChangeAspect="1"/>
          </p:cNvGraphicFramePr>
          <p:nvPr>
            <p:extLst>
              <p:ext uri="{D42A27DB-BD31-4B8C-83A1-F6EECF244321}">
                <p14:modId xmlns:p14="http://schemas.microsoft.com/office/powerpoint/2010/main" val="695173918"/>
              </p:ext>
            </p:extLst>
          </p:nvPr>
        </p:nvGraphicFramePr>
        <p:xfrm>
          <a:off x="439902" y="5792474"/>
          <a:ext cx="948996" cy="428585"/>
        </p:xfrm>
        <a:graphic>
          <a:graphicData uri="http://schemas.openxmlformats.org/presentationml/2006/ole">
            <mc:AlternateContent xmlns:mc="http://schemas.openxmlformats.org/markup-compatibility/2006">
              <mc:Choice xmlns:v="urn:schemas-microsoft-com:vml" Requires="v">
                <p:oleObj spid="_x0000_s1404" name="Equation" r:id="rId5" imgW="393480" imgH="177480" progId="Equation.DSMT4">
                  <p:embed/>
                </p:oleObj>
              </mc:Choice>
              <mc:Fallback>
                <p:oleObj name="Equation" r:id="rId5" imgW="393480" imgH="177480" progId="Equation.DSMT4">
                  <p:embed/>
                  <p:pic>
                    <p:nvPicPr>
                      <p:cNvPr id="0" name=""/>
                      <p:cNvPicPr/>
                      <p:nvPr/>
                    </p:nvPicPr>
                    <p:blipFill>
                      <a:blip r:embed="rId6"/>
                      <a:stretch>
                        <a:fillRect/>
                      </a:stretch>
                    </p:blipFill>
                    <p:spPr>
                      <a:xfrm>
                        <a:off x="439902" y="5792474"/>
                        <a:ext cx="948996" cy="428585"/>
                      </a:xfrm>
                      <a:prstGeom prst="rect">
                        <a:avLst/>
                      </a:prstGeom>
                    </p:spPr>
                  </p:pic>
                </p:oleObj>
              </mc:Fallback>
            </mc:AlternateContent>
          </a:graphicData>
        </a:graphic>
      </p:graphicFrame>
    </p:spTree>
    <p:extLst>
      <p:ext uri="{BB962C8B-B14F-4D97-AF65-F5344CB8AC3E}">
        <p14:creationId xmlns:p14="http://schemas.microsoft.com/office/powerpoint/2010/main" val="365171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solidFill>
                  <a:schemeClr val="bg2"/>
                </a:solidFill>
              </a:rPr>
              <a:t>Example 7 </a:t>
            </a:r>
            <a:r>
              <a:rPr lang="en-US" sz="2000" b="0" kern="1200" dirty="0">
                <a:solidFill>
                  <a:srgbClr val="007FA3"/>
                </a:solidFill>
                <a:effectLst/>
                <a:latin typeface="+mj-lt"/>
                <a:ea typeface="+mj-ea"/>
                <a:cs typeface="Times New Roman" panose="02020603050405020304" pitchFamily="18" charset="0"/>
              </a:rPr>
              <a:t>(2 of 2)</a:t>
            </a:r>
            <a:endParaRPr lang="en-US" sz="2000" dirty="0">
              <a:solidFill>
                <a:schemeClr val="bg2"/>
              </a:solidFill>
            </a:endParaRPr>
          </a:p>
        </p:txBody>
      </p:sp>
      <p:sp>
        <p:nvSpPr>
          <p:cNvPr id="5" name="Content Placeholder 4"/>
          <p:cNvSpPr>
            <a:spLocks noGrp="1"/>
          </p:cNvSpPr>
          <p:nvPr>
            <p:ph idx="1"/>
          </p:nvPr>
        </p:nvSpPr>
        <p:spPr>
          <a:xfrm>
            <a:off x="457200" y="1600201"/>
            <a:ext cx="8382000" cy="380999"/>
          </a:xfrm>
        </p:spPr>
        <p:txBody>
          <a:bodyPr/>
          <a:lstStyle/>
          <a:p>
            <a:pPr marL="0" indent="0">
              <a:buNone/>
            </a:pPr>
            <a:r>
              <a:rPr lang="en-US" altLang="en-US" dirty="0"/>
              <a:t>Guess the teacher’s rule for the following responses.</a:t>
            </a:r>
          </a:p>
        </p:txBody>
      </p:sp>
      <p:sp>
        <p:nvSpPr>
          <p:cNvPr id="6" name="Content Placeholder 5"/>
          <p:cNvSpPr>
            <a:spLocks noGrp="1"/>
          </p:cNvSpPr>
          <p:nvPr>
            <p:ph idx="13"/>
          </p:nvPr>
        </p:nvSpPr>
        <p:spPr>
          <a:xfrm>
            <a:off x="452718" y="2304288"/>
            <a:ext cx="461682" cy="439949"/>
          </a:xfrm>
        </p:spPr>
        <p:txBody>
          <a:bodyPr/>
          <a:lstStyle/>
          <a:p>
            <a:pPr marL="0" indent="0">
              <a:buNone/>
            </a:pPr>
            <a:r>
              <a:rPr lang="en-US" altLang="en-US" dirty="0"/>
              <a:t>c.</a:t>
            </a:r>
          </a:p>
        </p:txBody>
      </p:sp>
      <p:graphicFrame>
        <p:nvGraphicFramePr>
          <p:cNvPr id="9" name="Table 8"/>
          <p:cNvGraphicFramePr>
            <a:graphicFrameLocks noGrp="1"/>
          </p:cNvGraphicFramePr>
          <p:nvPr>
            <p:extLst>
              <p:ext uri="{D42A27DB-BD31-4B8C-83A1-F6EECF244321}">
                <p14:modId xmlns:p14="http://schemas.microsoft.com/office/powerpoint/2010/main" val="3799318581"/>
              </p:ext>
            </p:extLst>
          </p:nvPr>
        </p:nvGraphicFramePr>
        <p:xfrm>
          <a:off x="1143000" y="2365980"/>
          <a:ext cx="2286000" cy="1981200"/>
        </p:xfrm>
        <a:graphic>
          <a:graphicData uri="http://schemas.openxmlformats.org/drawingml/2006/table">
            <a:tbl>
              <a:tblPr firstRow="1" bandRow="1">
                <a:tableStyleId>{2D5ABB26-0587-4C30-8999-92F81FD0307C}</a:tableStyleId>
              </a:tblPr>
              <a:tblGrid>
                <a:gridCol w="1143000">
                  <a:extLst>
                    <a:ext uri="{9D8B030D-6E8A-4147-A177-3AD203B41FA5}">
                      <a16:colId xmlns:a16="http://schemas.microsoft.com/office/drawing/2014/main" val="1904454348"/>
                    </a:ext>
                  </a:extLst>
                </a:gridCol>
                <a:gridCol w="1143000">
                  <a:extLst>
                    <a:ext uri="{9D8B030D-6E8A-4147-A177-3AD203B41FA5}">
                      <a16:colId xmlns:a16="http://schemas.microsoft.com/office/drawing/2014/main" val="3875807245"/>
                    </a:ext>
                  </a:extLst>
                </a:gridCol>
              </a:tblGrid>
              <a:tr h="370840">
                <a:tc>
                  <a:txBody>
                    <a:bodyPr/>
                    <a:lstStyle/>
                    <a:p>
                      <a:r>
                        <a:rPr lang="en-US" sz="2000" b="1" dirty="0"/>
                        <a:t>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Teacher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295219"/>
                  </a:ext>
                </a:extLst>
              </a:tr>
              <a:tr h="370840">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0752351"/>
                  </a:ext>
                </a:extLst>
              </a:tr>
              <a:tr h="370840">
                <a:tc>
                  <a:txBody>
                    <a:bodyPr/>
                    <a:lstStyle/>
                    <a:p>
                      <a:pPr algn="ctr"/>
                      <a:r>
                        <a:rPr lang="en-US" sz="20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603154"/>
                  </a:ext>
                </a:extLst>
              </a:tr>
              <a:tr h="370840">
                <a:tc>
                  <a:txBody>
                    <a:bodyPr/>
                    <a:lstStyle/>
                    <a:p>
                      <a:pPr algn="ctr"/>
                      <a:r>
                        <a:rPr lang="en-US" sz="20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5523090"/>
                  </a:ext>
                </a:extLst>
              </a:tr>
              <a:tr h="370840">
                <a:tc>
                  <a:txBody>
                    <a:bodyPr/>
                    <a:lstStyle/>
                    <a:p>
                      <a:pPr algn="ctr"/>
                      <a:r>
                        <a:rPr lang="en-US" sz="2000"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686697"/>
                  </a:ext>
                </a:extLst>
              </a:tr>
            </a:tbl>
          </a:graphicData>
        </a:graphic>
      </p:graphicFrame>
      <p:sp>
        <p:nvSpPr>
          <p:cNvPr id="7" name="Content Placeholder 6"/>
          <p:cNvSpPr>
            <a:spLocks noGrp="1"/>
          </p:cNvSpPr>
          <p:nvPr>
            <p:ph idx="14"/>
          </p:nvPr>
        </p:nvSpPr>
        <p:spPr>
          <a:xfrm>
            <a:off x="452718" y="4546467"/>
            <a:ext cx="8229600" cy="838200"/>
          </a:xfrm>
        </p:spPr>
        <p:txBody>
          <a:bodyPr/>
          <a:lstStyle/>
          <a:p>
            <a:pPr marL="0" indent="0">
              <a:buNone/>
            </a:pPr>
            <a:r>
              <a:rPr lang="en-US" altLang="en-US" dirty="0"/>
              <a:t>c. If the number </a:t>
            </a:r>
            <a:r>
              <a:rPr lang="en-US" altLang="en-US" i="1" dirty="0"/>
              <a:t>n</a:t>
            </a:r>
            <a:r>
              <a:rPr lang="en-US" altLang="en-US" dirty="0"/>
              <a:t> is even, answer 0; if the number is odd, answer 1.</a:t>
            </a:r>
          </a:p>
        </p:txBody>
      </p:sp>
      <p:sp>
        <p:nvSpPr>
          <p:cNvPr id="8" name="Content Placeholder 7"/>
          <p:cNvSpPr>
            <a:spLocks noGrp="1"/>
          </p:cNvSpPr>
          <p:nvPr>
            <p:ph idx="15"/>
          </p:nvPr>
        </p:nvSpPr>
        <p:spPr>
          <a:xfrm>
            <a:off x="452718" y="5643911"/>
            <a:ext cx="8229600" cy="507300"/>
          </a:xfrm>
        </p:spPr>
        <p:txBody>
          <a:bodyPr/>
          <a:lstStyle/>
          <a:p>
            <a:pPr marL="0" indent="0">
              <a:buNone/>
            </a:pPr>
            <a:r>
              <a:rPr lang="en-US" altLang="en-US" dirty="0"/>
              <a:t>Note that other answers are possible.</a:t>
            </a:r>
          </a:p>
        </p:txBody>
      </p:sp>
    </p:spTree>
    <p:extLst>
      <p:ext uri="{BB962C8B-B14F-4D97-AF65-F5344CB8AC3E}">
        <p14:creationId xmlns:p14="http://schemas.microsoft.com/office/powerpoint/2010/main" val="228685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Functions as Machines</a:t>
            </a:r>
            <a:endParaRPr lang="en-US" dirty="0">
              <a:solidFill>
                <a:schemeClr val="bg2"/>
              </a:solidFill>
            </a:endParaRPr>
          </a:p>
        </p:txBody>
      </p:sp>
      <p:sp>
        <p:nvSpPr>
          <p:cNvPr id="3" name="Content Placeholder 2"/>
          <p:cNvSpPr>
            <a:spLocks noGrp="1"/>
          </p:cNvSpPr>
          <p:nvPr>
            <p:ph idx="1"/>
          </p:nvPr>
        </p:nvSpPr>
        <p:spPr>
          <a:xfrm>
            <a:off x="457200" y="1600200"/>
            <a:ext cx="8229600" cy="914399"/>
          </a:xfrm>
        </p:spPr>
        <p:txBody>
          <a:bodyPr/>
          <a:lstStyle/>
          <a:p>
            <a:pPr marL="0" indent="0">
              <a:buNone/>
            </a:pPr>
            <a:r>
              <a:rPr lang="en-US" altLang="en-US" dirty="0"/>
              <a:t>Another way to think of a function is a machine. The machine has an input and an output.</a:t>
            </a:r>
          </a:p>
        </p:txBody>
      </p:sp>
      <p:pic>
        <p:nvPicPr>
          <p:cNvPr id="4" name="Picture 3" descr="An input 6 is given to a square input machine, producing the output 36. The machine works according to the rule."/>
          <p:cNvPicPr>
            <a:picLocks noChangeAspect="1"/>
          </p:cNvPicPr>
          <p:nvPr/>
        </p:nvPicPr>
        <p:blipFill>
          <a:blip r:embed="rId2"/>
          <a:stretch>
            <a:fillRect/>
          </a:stretch>
        </p:blipFill>
        <p:spPr>
          <a:xfrm>
            <a:off x="1289758" y="2624307"/>
            <a:ext cx="6564485" cy="3566531"/>
          </a:xfrm>
          <a:prstGeom prst="rect">
            <a:avLst/>
          </a:prstGeom>
        </p:spPr>
      </p:pic>
    </p:spTree>
    <p:extLst>
      <p:ext uri="{BB962C8B-B14F-4D97-AF65-F5344CB8AC3E}">
        <p14:creationId xmlns:p14="http://schemas.microsoft.com/office/powerpoint/2010/main" val="206877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8</a:t>
            </a:r>
            <a:endParaRPr lang="en-US" dirty="0">
              <a:solidFill>
                <a:schemeClr val="bg2"/>
              </a:solidFill>
            </a:endParaRPr>
          </a:p>
        </p:txBody>
      </p:sp>
      <p:sp>
        <p:nvSpPr>
          <p:cNvPr id="3" name="Content Placeholder 2"/>
          <p:cNvSpPr>
            <a:spLocks noGrp="1"/>
          </p:cNvSpPr>
          <p:nvPr>
            <p:ph idx="1"/>
          </p:nvPr>
        </p:nvSpPr>
        <p:spPr>
          <a:xfrm>
            <a:off x="457200" y="1600201"/>
            <a:ext cx="8229600" cy="761999"/>
          </a:xfrm>
        </p:spPr>
        <p:txBody>
          <a:bodyPr/>
          <a:lstStyle/>
          <a:p>
            <a:pPr marL="0" indent="0">
              <a:buNone/>
            </a:pPr>
            <a:r>
              <a:rPr lang="en-US" altLang="en-US" sz="2400" kern="0" dirty="0"/>
              <a:t>For the function named </a:t>
            </a:r>
            <a:r>
              <a:rPr lang="en-US" altLang="en-US" sz="2400" i="1" kern="0" dirty="0"/>
              <a:t>f</a:t>
            </a:r>
            <a:r>
              <a:rPr lang="en-US" altLang="en-US" sz="2400" kern="0" dirty="0"/>
              <a:t>, what will happen if the numbers 0, 1, 3, 4 and 6 are input?</a:t>
            </a:r>
          </a:p>
        </p:txBody>
      </p:sp>
      <p:pic>
        <p:nvPicPr>
          <p:cNvPr id="4" name="Picture 4" descr="An input 4 is given to a machine which adds 3, producing the output f of 4 =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83" y="2802150"/>
            <a:ext cx="3994150"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The reader is asked to solve the equation f of x = x + 3 for x = 0.  f of 0 = 0 + 3 = 3&#10;"/>
          <p:cNvPicPr>
            <a:picLocks noChangeAspect="1"/>
          </p:cNvPicPr>
          <p:nvPr/>
        </p:nvPicPr>
        <p:blipFill>
          <a:blip r:embed="rId4"/>
          <a:stretch>
            <a:fillRect/>
          </a:stretch>
        </p:blipFill>
        <p:spPr>
          <a:xfrm>
            <a:off x="5330543" y="2758716"/>
            <a:ext cx="3356257" cy="3258121"/>
          </a:xfrm>
          <a:prstGeom prst="rect">
            <a:avLst/>
          </a:prstGeom>
        </p:spPr>
      </p:pic>
      <p:graphicFrame>
        <p:nvGraphicFramePr>
          <p:cNvPr id="6" name="Object 5" descr="x = 1"/>
          <p:cNvGraphicFramePr>
            <a:graphicFrameLocks noChangeAspect="1"/>
          </p:cNvGraphicFramePr>
          <p:nvPr>
            <p:extLst>
              <p:ext uri="{D42A27DB-BD31-4B8C-83A1-F6EECF244321}">
                <p14:modId xmlns:p14="http://schemas.microsoft.com/office/powerpoint/2010/main" val="3940041501"/>
              </p:ext>
            </p:extLst>
          </p:nvPr>
        </p:nvGraphicFramePr>
        <p:xfrm>
          <a:off x="5842229" y="3871577"/>
          <a:ext cx="171878" cy="324660"/>
        </p:xfrm>
        <a:graphic>
          <a:graphicData uri="http://schemas.openxmlformats.org/presentationml/2006/ole">
            <mc:AlternateContent xmlns:mc="http://schemas.openxmlformats.org/markup-compatibility/2006">
              <mc:Choice xmlns:v="urn:schemas-microsoft-com:vml" Requires="v">
                <p:oleObj spid="_x0000_s25723" name="Equation" r:id="rId5" imgW="114120" imgH="215640" progId="Equation.DSMT4">
                  <p:embed/>
                </p:oleObj>
              </mc:Choice>
              <mc:Fallback>
                <p:oleObj name="Equation" r:id="rId5" imgW="114120" imgH="215640" progId="Equation.DSMT4">
                  <p:embed/>
                  <p:pic>
                    <p:nvPicPr>
                      <p:cNvPr id="0" name=""/>
                      <p:cNvPicPr/>
                      <p:nvPr/>
                    </p:nvPicPr>
                    <p:blipFill>
                      <a:blip r:embed="rId6"/>
                      <a:stretch>
                        <a:fillRect/>
                      </a:stretch>
                    </p:blipFill>
                    <p:spPr>
                      <a:xfrm>
                        <a:off x="5842229" y="3871577"/>
                        <a:ext cx="171878" cy="324660"/>
                      </a:xfrm>
                      <a:prstGeom prst="rect">
                        <a:avLst/>
                      </a:prstGeom>
                    </p:spPr>
                  </p:pic>
                </p:oleObj>
              </mc:Fallback>
            </mc:AlternateContent>
          </a:graphicData>
        </a:graphic>
      </p:graphicFrame>
      <p:graphicFrame>
        <p:nvGraphicFramePr>
          <p:cNvPr id="9" name="Object 8" descr="f of 1 = 1 + 3 = 4"/>
          <p:cNvGraphicFramePr>
            <a:graphicFrameLocks noChangeAspect="1"/>
          </p:cNvGraphicFramePr>
          <p:nvPr>
            <p:extLst>
              <p:ext uri="{D42A27DB-BD31-4B8C-83A1-F6EECF244321}">
                <p14:modId xmlns:p14="http://schemas.microsoft.com/office/powerpoint/2010/main" val="4176880470"/>
              </p:ext>
            </p:extLst>
          </p:nvPr>
        </p:nvGraphicFramePr>
        <p:xfrm>
          <a:off x="7429709" y="3882277"/>
          <a:ext cx="231089" cy="303560"/>
        </p:xfrm>
        <a:graphic>
          <a:graphicData uri="http://schemas.openxmlformats.org/presentationml/2006/ole">
            <mc:AlternateContent xmlns:mc="http://schemas.openxmlformats.org/markup-compatibility/2006">
              <mc:Choice xmlns:v="urn:schemas-microsoft-com:vml" Requires="v">
                <p:oleObj spid="_x0000_s25724" name="Equation" r:id="rId7" imgW="164880" imgH="215640" progId="Equation.DSMT4">
                  <p:embed/>
                </p:oleObj>
              </mc:Choice>
              <mc:Fallback>
                <p:oleObj name="Equation" r:id="rId7" imgW="164880" imgH="215640" progId="Equation.DSMT4">
                  <p:embed/>
                  <p:pic>
                    <p:nvPicPr>
                      <p:cNvPr id="6" name="Object 5"/>
                      <p:cNvPicPr/>
                      <p:nvPr/>
                    </p:nvPicPr>
                    <p:blipFill>
                      <a:blip r:embed="rId8"/>
                      <a:stretch>
                        <a:fillRect/>
                      </a:stretch>
                    </p:blipFill>
                    <p:spPr>
                      <a:xfrm>
                        <a:off x="7429709" y="3882277"/>
                        <a:ext cx="231089" cy="303560"/>
                      </a:xfrm>
                      <a:prstGeom prst="rect">
                        <a:avLst/>
                      </a:prstGeom>
                    </p:spPr>
                  </p:pic>
                </p:oleObj>
              </mc:Fallback>
            </mc:AlternateContent>
          </a:graphicData>
        </a:graphic>
      </p:graphicFrame>
      <p:graphicFrame>
        <p:nvGraphicFramePr>
          <p:cNvPr id="10" name="Object 9" descr="x = 3"/>
          <p:cNvGraphicFramePr>
            <a:graphicFrameLocks noChangeAspect="1"/>
          </p:cNvGraphicFramePr>
          <p:nvPr>
            <p:extLst>
              <p:ext uri="{D42A27DB-BD31-4B8C-83A1-F6EECF244321}">
                <p14:modId xmlns:p14="http://schemas.microsoft.com/office/powerpoint/2010/main" val="731437420"/>
              </p:ext>
            </p:extLst>
          </p:nvPr>
        </p:nvGraphicFramePr>
        <p:xfrm>
          <a:off x="5844035" y="4394425"/>
          <a:ext cx="215446" cy="299691"/>
        </p:xfrm>
        <a:graphic>
          <a:graphicData uri="http://schemas.openxmlformats.org/presentationml/2006/ole">
            <mc:AlternateContent xmlns:mc="http://schemas.openxmlformats.org/markup-compatibility/2006">
              <mc:Choice xmlns:v="urn:schemas-microsoft-com:vml" Requires="v">
                <p:oleObj spid="_x0000_s25725" name="Equation" r:id="rId9" imgW="164880" imgH="228600" progId="Equation.DSMT4">
                  <p:embed/>
                </p:oleObj>
              </mc:Choice>
              <mc:Fallback>
                <p:oleObj name="Equation" r:id="rId9" imgW="164880" imgH="228600" progId="Equation.DSMT4">
                  <p:embed/>
                  <p:pic>
                    <p:nvPicPr>
                      <p:cNvPr id="6" name="Object 5"/>
                      <p:cNvPicPr/>
                      <p:nvPr/>
                    </p:nvPicPr>
                    <p:blipFill>
                      <a:blip r:embed="rId10"/>
                      <a:stretch>
                        <a:fillRect/>
                      </a:stretch>
                    </p:blipFill>
                    <p:spPr>
                      <a:xfrm>
                        <a:off x="5844035" y="4394425"/>
                        <a:ext cx="215446" cy="299691"/>
                      </a:xfrm>
                      <a:prstGeom prst="rect">
                        <a:avLst/>
                      </a:prstGeom>
                    </p:spPr>
                  </p:pic>
                </p:oleObj>
              </mc:Fallback>
            </mc:AlternateContent>
          </a:graphicData>
        </a:graphic>
      </p:graphicFrame>
      <p:graphicFrame>
        <p:nvGraphicFramePr>
          <p:cNvPr id="11" name="Object 10" descr="f of 3 = 3 + 3 = 6"/>
          <p:cNvGraphicFramePr>
            <a:graphicFrameLocks noChangeAspect="1"/>
          </p:cNvGraphicFramePr>
          <p:nvPr>
            <p:extLst>
              <p:ext uri="{D42A27DB-BD31-4B8C-83A1-F6EECF244321}">
                <p14:modId xmlns:p14="http://schemas.microsoft.com/office/powerpoint/2010/main" val="4183227736"/>
              </p:ext>
            </p:extLst>
          </p:nvPr>
        </p:nvGraphicFramePr>
        <p:xfrm>
          <a:off x="7463122" y="4393560"/>
          <a:ext cx="213313" cy="296724"/>
        </p:xfrm>
        <a:graphic>
          <a:graphicData uri="http://schemas.openxmlformats.org/presentationml/2006/ole">
            <mc:AlternateContent xmlns:mc="http://schemas.openxmlformats.org/markup-compatibility/2006">
              <mc:Choice xmlns:v="urn:schemas-microsoft-com:vml" Requires="v">
                <p:oleObj spid="_x0000_s25726" name="Equation" r:id="rId11" imgW="164880" imgH="228600" progId="Equation.DSMT4">
                  <p:embed/>
                </p:oleObj>
              </mc:Choice>
              <mc:Fallback>
                <p:oleObj name="Equation" r:id="rId11" imgW="164880" imgH="228600" progId="Equation.DSMT4">
                  <p:embed/>
                  <p:pic>
                    <p:nvPicPr>
                      <p:cNvPr id="10" name="Object 9"/>
                      <p:cNvPicPr/>
                      <p:nvPr/>
                    </p:nvPicPr>
                    <p:blipFill>
                      <a:blip r:embed="rId12"/>
                      <a:stretch>
                        <a:fillRect/>
                      </a:stretch>
                    </p:blipFill>
                    <p:spPr>
                      <a:xfrm>
                        <a:off x="7463122" y="4393560"/>
                        <a:ext cx="213313" cy="296724"/>
                      </a:xfrm>
                      <a:prstGeom prst="rect">
                        <a:avLst/>
                      </a:prstGeom>
                    </p:spPr>
                  </p:pic>
                </p:oleObj>
              </mc:Fallback>
            </mc:AlternateContent>
          </a:graphicData>
        </a:graphic>
      </p:graphicFrame>
      <p:graphicFrame>
        <p:nvGraphicFramePr>
          <p:cNvPr id="12" name="Object 11" descr="x = 4"/>
          <p:cNvGraphicFramePr>
            <a:graphicFrameLocks noChangeAspect="1"/>
          </p:cNvGraphicFramePr>
          <p:nvPr>
            <p:extLst>
              <p:ext uri="{D42A27DB-BD31-4B8C-83A1-F6EECF244321}">
                <p14:modId xmlns:p14="http://schemas.microsoft.com/office/powerpoint/2010/main" val="1218402333"/>
              </p:ext>
            </p:extLst>
          </p:nvPr>
        </p:nvGraphicFramePr>
        <p:xfrm>
          <a:off x="5842229" y="4907828"/>
          <a:ext cx="215714" cy="283510"/>
        </p:xfrm>
        <a:graphic>
          <a:graphicData uri="http://schemas.openxmlformats.org/presentationml/2006/ole">
            <mc:AlternateContent xmlns:mc="http://schemas.openxmlformats.org/markup-compatibility/2006">
              <mc:Choice xmlns:v="urn:schemas-microsoft-com:vml" Requires="v">
                <p:oleObj spid="_x0000_s25727" name="Equation" r:id="rId13" imgW="164880" imgH="215640" progId="Equation.DSMT4">
                  <p:embed/>
                </p:oleObj>
              </mc:Choice>
              <mc:Fallback>
                <p:oleObj name="Equation" r:id="rId13" imgW="164880" imgH="215640" progId="Equation.DSMT4">
                  <p:embed/>
                  <p:pic>
                    <p:nvPicPr>
                      <p:cNvPr id="11" name="Object 10"/>
                      <p:cNvPicPr/>
                      <p:nvPr/>
                    </p:nvPicPr>
                    <p:blipFill>
                      <a:blip r:embed="rId14"/>
                      <a:stretch>
                        <a:fillRect/>
                      </a:stretch>
                    </p:blipFill>
                    <p:spPr>
                      <a:xfrm>
                        <a:off x="5842229" y="4907828"/>
                        <a:ext cx="215714" cy="283510"/>
                      </a:xfrm>
                      <a:prstGeom prst="rect">
                        <a:avLst/>
                      </a:prstGeom>
                    </p:spPr>
                  </p:pic>
                </p:oleObj>
              </mc:Fallback>
            </mc:AlternateContent>
          </a:graphicData>
        </a:graphic>
      </p:graphicFrame>
      <p:graphicFrame>
        <p:nvGraphicFramePr>
          <p:cNvPr id="13" name="Object 12" descr="f of 4 = 4 + 3 = 7"/>
          <p:cNvGraphicFramePr>
            <a:graphicFrameLocks noChangeAspect="1"/>
          </p:cNvGraphicFramePr>
          <p:nvPr>
            <p:extLst>
              <p:ext uri="{D42A27DB-BD31-4B8C-83A1-F6EECF244321}">
                <p14:modId xmlns:p14="http://schemas.microsoft.com/office/powerpoint/2010/main" val="1715172228"/>
              </p:ext>
            </p:extLst>
          </p:nvPr>
        </p:nvGraphicFramePr>
        <p:xfrm>
          <a:off x="7462851" y="4910635"/>
          <a:ext cx="213578" cy="280703"/>
        </p:xfrm>
        <a:graphic>
          <a:graphicData uri="http://schemas.openxmlformats.org/presentationml/2006/ole">
            <mc:AlternateContent xmlns:mc="http://schemas.openxmlformats.org/markup-compatibility/2006">
              <mc:Choice xmlns:v="urn:schemas-microsoft-com:vml" Requires="v">
                <p:oleObj spid="_x0000_s25728" name="Equation" r:id="rId15" imgW="164880" imgH="215640" progId="Equation.DSMT4">
                  <p:embed/>
                </p:oleObj>
              </mc:Choice>
              <mc:Fallback>
                <p:oleObj name="Equation" r:id="rId15" imgW="164880" imgH="215640" progId="Equation.DSMT4">
                  <p:embed/>
                  <p:pic>
                    <p:nvPicPr>
                      <p:cNvPr id="12" name="Object 11"/>
                      <p:cNvPicPr/>
                      <p:nvPr/>
                    </p:nvPicPr>
                    <p:blipFill>
                      <a:blip r:embed="rId16"/>
                      <a:stretch>
                        <a:fillRect/>
                      </a:stretch>
                    </p:blipFill>
                    <p:spPr>
                      <a:xfrm>
                        <a:off x="7462851" y="4910635"/>
                        <a:ext cx="213578" cy="280703"/>
                      </a:xfrm>
                      <a:prstGeom prst="rect">
                        <a:avLst/>
                      </a:prstGeom>
                    </p:spPr>
                  </p:pic>
                </p:oleObj>
              </mc:Fallback>
            </mc:AlternateContent>
          </a:graphicData>
        </a:graphic>
      </p:graphicFrame>
      <p:graphicFrame>
        <p:nvGraphicFramePr>
          <p:cNvPr id="14" name="Object 13" descr="x = 6"/>
          <p:cNvGraphicFramePr>
            <a:graphicFrameLocks noChangeAspect="1"/>
          </p:cNvGraphicFramePr>
          <p:nvPr>
            <p:extLst>
              <p:ext uri="{D42A27DB-BD31-4B8C-83A1-F6EECF244321}">
                <p14:modId xmlns:p14="http://schemas.microsoft.com/office/powerpoint/2010/main" val="519432091"/>
              </p:ext>
            </p:extLst>
          </p:nvPr>
        </p:nvGraphicFramePr>
        <p:xfrm>
          <a:off x="5855233" y="5461720"/>
          <a:ext cx="215714" cy="300457"/>
        </p:xfrm>
        <a:graphic>
          <a:graphicData uri="http://schemas.openxmlformats.org/presentationml/2006/ole">
            <mc:AlternateContent xmlns:mc="http://schemas.openxmlformats.org/markup-compatibility/2006">
              <mc:Choice xmlns:v="urn:schemas-microsoft-com:vml" Requires="v">
                <p:oleObj spid="_x0000_s25729" name="Equation" r:id="rId17" imgW="164880" imgH="228600" progId="Equation.DSMT4">
                  <p:embed/>
                </p:oleObj>
              </mc:Choice>
              <mc:Fallback>
                <p:oleObj name="Equation" r:id="rId17" imgW="164880" imgH="228600" progId="Equation.DSMT4">
                  <p:embed/>
                  <p:pic>
                    <p:nvPicPr>
                      <p:cNvPr id="13" name="Object 12"/>
                      <p:cNvPicPr/>
                      <p:nvPr/>
                    </p:nvPicPr>
                    <p:blipFill>
                      <a:blip r:embed="rId18"/>
                      <a:stretch>
                        <a:fillRect/>
                      </a:stretch>
                    </p:blipFill>
                    <p:spPr>
                      <a:xfrm>
                        <a:off x="5855233" y="5461720"/>
                        <a:ext cx="215714" cy="300457"/>
                      </a:xfrm>
                      <a:prstGeom prst="rect">
                        <a:avLst/>
                      </a:prstGeom>
                    </p:spPr>
                  </p:pic>
                </p:oleObj>
              </mc:Fallback>
            </mc:AlternateContent>
          </a:graphicData>
        </a:graphic>
      </p:graphicFrame>
      <p:graphicFrame>
        <p:nvGraphicFramePr>
          <p:cNvPr id="15" name="Object 14" descr="f of 6 = 6 + 3 = 9"/>
          <p:cNvGraphicFramePr>
            <a:graphicFrameLocks noChangeAspect="1"/>
          </p:cNvGraphicFramePr>
          <p:nvPr>
            <p:extLst>
              <p:ext uri="{D42A27DB-BD31-4B8C-83A1-F6EECF244321}">
                <p14:modId xmlns:p14="http://schemas.microsoft.com/office/powerpoint/2010/main" val="3810777157"/>
              </p:ext>
            </p:extLst>
          </p:nvPr>
        </p:nvGraphicFramePr>
        <p:xfrm>
          <a:off x="7455433" y="5442889"/>
          <a:ext cx="215714" cy="300457"/>
        </p:xfrm>
        <a:graphic>
          <a:graphicData uri="http://schemas.openxmlformats.org/presentationml/2006/ole">
            <mc:AlternateContent xmlns:mc="http://schemas.openxmlformats.org/markup-compatibility/2006">
              <mc:Choice xmlns:v="urn:schemas-microsoft-com:vml" Requires="v">
                <p:oleObj spid="_x0000_s25730" name="Equation" r:id="rId19" imgW="164880" imgH="228600" progId="Equation.DSMT4">
                  <p:embed/>
                </p:oleObj>
              </mc:Choice>
              <mc:Fallback>
                <p:oleObj name="Equation" r:id="rId19" imgW="164880" imgH="228600" progId="Equation.DSMT4">
                  <p:embed/>
                  <p:pic>
                    <p:nvPicPr>
                      <p:cNvPr id="14" name="Object 13"/>
                      <p:cNvPicPr/>
                      <p:nvPr/>
                    </p:nvPicPr>
                    <p:blipFill>
                      <a:blip r:embed="rId20"/>
                      <a:stretch>
                        <a:fillRect/>
                      </a:stretch>
                    </p:blipFill>
                    <p:spPr>
                      <a:xfrm>
                        <a:off x="7455433" y="5442889"/>
                        <a:ext cx="215714" cy="300457"/>
                      </a:xfrm>
                      <a:prstGeom prst="rect">
                        <a:avLst/>
                      </a:prstGeom>
                    </p:spPr>
                  </p:pic>
                </p:oleObj>
              </mc:Fallback>
            </mc:AlternateContent>
          </a:graphicData>
        </a:graphic>
      </p:graphicFrame>
    </p:spTree>
    <p:extLst>
      <p:ext uri="{BB962C8B-B14F-4D97-AF65-F5344CB8AC3E}">
        <p14:creationId xmlns:p14="http://schemas.microsoft.com/office/powerpoint/2010/main" val="311219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Functions as Equations</a:t>
            </a:r>
            <a:endParaRPr lang="en-US" dirty="0">
              <a:solidFill>
                <a:schemeClr val="bg2"/>
              </a:solidFill>
            </a:endParaRPr>
          </a:p>
        </p:txBody>
      </p:sp>
      <p:sp>
        <p:nvSpPr>
          <p:cNvPr id="3" name="Content Placeholder 2"/>
          <p:cNvSpPr>
            <a:spLocks noGrp="1"/>
          </p:cNvSpPr>
          <p:nvPr>
            <p:ph idx="1"/>
          </p:nvPr>
        </p:nvSpPr>
        <p:spPr>
          <a:xfrm>
            <a:off x="457200" y="1600201"/>
            <a:ext cx="8229600" cy="838200"/>
          </a:xfrm>
        </p:spPr>
        <p:txBody>
          <a:bodyPr/>
          <a:lstStyle/>
          <a:p>
            <a:pPr marL="0" indent="0">
              <a:buNone/>
            </a:pPr>
            <a:r>
              <a:rPr lang="en-US" altLang="en-US" dirty="0"/>
              <a:t>We can write an equation to depict the rule in the previous example. If the input is </a:t>
            </a:r>
            <a:r>
              <a:rPr lang="en-US" altLang="en-US" i="1" dirty="0"/>
              <a:t>x</a:t>
            </a:r>
            <a:r>
              <a:rPr lang="en-US" altLang="en-US" dirty="0"/>
              <a:t>, the output is</a:t>
            </a:r>
            <a:endParaRPr lang="en-US" dirty="0"/>
          </a:p>
        </p:txBody>
      </p:sp>
      <p:graphicFrame>
        <p:nvGraphicFramePr>
          <p:cNvPr id="4" name="Object 3" descr="x + 3, that is f of x = x + 3."/>
          <p:cNvGraphicFramePr>
            <a:graphicFrameLocks noChangeAspect="1"/>
          </p:cNvGraphicFramePr>
          <p:nvPr>
            <p:extLst>
              <p:ext uri="{D42A27DB-BD31-4B8C-83A1-F6EECF244321}">
                <p14:modId xmlns:p14="http://schemas.microsoft.com/office/powerpoint/2010/main" val="1407357891"/>
              </p:ext>
            </p:extLst>
          </p:nvPr>
        </p:nvGraphicFramePr>
        <p:xfrm>
          <a:off x="465620" y="2484482"/>
          <a:ext cx="3953980" cy="482934"/>
        </p:xfrm>
        <a:graphic>
          <a:graphicData uri="http://schemas.openxmlformats.org/presentationml/2006/ole">
            <mc:AlternateContent xmlns:mc="http://schemas.openxmlformats.org/markup-compatibility/2006">
              <mc:Choice xmlns:v="urn:schemas-microsoft-com:vml" Requires="v">
                <p:oleObj spid="_x0000_s2454" name="Equation" r:id="rId3" imgW="1663560" imgH="203040" progId="Equation.DSMT4">
                  <p:embed/>
                </p:oleObj>
              </mc:Choice>
              <mc:Fallback>
                <p:oleObj name="Equation" r:id="rId3" imgW="1663560" imgH="203040" progId="Equation.DSMT4">
                  <p:embed/>
                  <p:pic>
                    <p:nvPicPr>
                      <p:cNvPr id="0" name=""/>
                      <p:cNvPicPr/>
                      <p:nvPr/>
                    </p:nvPicPr>
                    <p:blipFill>
                      <a:blip r:embed="rId4"/>
                      <a:stretch>
                        <a:fillRect/>
                      </a:stretch>
                    </p:blipFill>
                    <p:spPr>
                      <a:xfrm>
                        <a:off x="465620" y="2484482"/>
                        <a:ext cx="3953980" cy="482934"/>
                      </a:xfrm>
                      <a:prstGeom prst="rect">
                        <a:avLst/>
                      </a:prstGeom>
                    </p:spPr>
                  </p:pic>
                </p:oleObj>
              </mc:Fallback>
            </mc:AlternateContent>
          </a:graphicData>
        </a:graphic>
      </p:graphicFrame>
      <p:graphicFrame>
        <p:nvGraphicFramePr>
          <p:cNvPr id="5" name="Object 4" descr="f of 0 = 0 + 3 = 3, f of 1 = 1 + 3 = 4, f of 3 = 3 + 3 = 6, f of 4 = 4 + 3 = 7, f of 6 = 6 + 3 = 9."/>
          <p:cNvGraphicFramePr>
            <a:graphicFrameLocks noChangeAspect="1"/>
          </p:cNvGraphicFramePr>
          <p:nvPr>
            <p:extLst>
              <p:ext uri="{D42A27DB-BD31-4B8C-83A1-F6EECF244321}">
                <p14:modId xmlns:p14="http://schemas.microsoft.com/office/powerpoint/2010/main" val="3136826114"/>
              </p:ext>
            </p:extLst>
          </p:nvPr>
        </p:nvGraphicFramePr>
        <p:xfrm>
          <a:off x="3221271" y="3289614"/>
          <a:ext cx="2396656" cy="2603773"/>
        </p:xfrm>
        <a:graphic>
          <a:graphicData uri="http://schemas.openxmlformats.org/presentationml/2006/ole">
            <mc:AlternateContent xmlns:mc="http://schemas.openxmlformats.org/markup-compatibility/2006">
              <mc:Choice xmlns:v="urn:schemas-microsoft-com:vml" Requires="v">
                <p:oleObj spid="_x0000_s2455" name="Equation" r:id="rId5" imgW="1028520" imgH="1117440" progId="Equation.DSMT4">
                  <p:embed/>
                </p:oleObj>
              </mc:Choice>
              <mc:Fallback>
                <p:oleObj name="Equation" r:id="rId5" imgW="1028520" imgH="1117440" progId="Equation.DSMT4">
                  <p:embed/>
                  <p:pic>
                    <p:nvPicPr>
                      <p:cNvPr id="0" name=""/>
                      <p:cNvPicPr/>
                      <p:nvPr/>
                    </p:nvPicPr>
                    <p:blipFill>
                      <a:blip r:embed="rId6"/>
                      <a:stretch>
                        <a:fillRect/>
                      </a:stretch>
                    </p:blipFill>
                    <p:spPr>
                      <a:xfrm>
                        <a:off x="3221271" y="3289614"/>
                        <a:ext cx="2396656" cy="2603773"/>
                      </a:xfrm>
                      <a:prstGeom prst="rect">
                        <a:avLst/>
                      </a:prstGeom>
                    </p:spPr>
                  </p:pic>
                </p:oleObj>
              </mc:Fallback>
            </mc:AlternateContent>
          </a:graphicData>
        </a:graphic>
      </p:graphicFrame>
    </p:spTree>
    <p:extLst>
      <p:ext uri="{BB962C8B-B14F-4D97-AF65-F5344CB8AC3E}">
        <p14:creationId xmlns:p14="http://schemas.microsoft.com/office/powerpoint/2010/main" val="165057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Definition of Function</a:t>
            </a:r>
            <a:endParaRPr lang="en-US" dirty="0">
              <a:solidFill>
                <a:schemeClr val="bg2"/>
              </a:solidFill>
            </a:endParaRPr>
          </a:p>
        </p:txBody>
      </p:sp>
      <p:sp>
        <p:nvSpPr>
          <p:cNvPr id="3" name="Content Placeholder 2"/>
          <p:cNvSpPr>
            <a:spLocks noGrp="1"/>
          </p:cNvSpPr>
          <p:nvPr>
            <p:ph idx="1"/>
          </p:nvPr>
        </p:nvSpPr>
        <p:spPr>
          <a:xfrm>
            <a:off x="457200" y="1600201"/>
            <a:ext cx="8229600" cy="1295400"/>
          </a:xfrm>
        </p:spPr>
        <p:txBody>
          <a:bodyPr/>
          <a:lstStyle/>
          <a:p>
            <a:pPr marL="0" indent="0">
              <a:buNone/>
            </a:pPr>
            <a:r>
              <a:rPr lang="en-US" altLang="en-US" dirty="0"/>
              <a:t>A function from set </a:t>
            </a:r>
            <a:r>
              <a:rPr lang="en-US" altLang="en-US" b="1" i="1" dirty="0"/>
              <a:t>A</a:t>
            </a:r>
            <a:r>
              <a:rPr lang="en-US" altLang="en-US" b="1" dirty="0"/>
              <a:t> </a:t>
            </a:r>
            <a:r>
              <a:rPr lang="en-US" altLang="en-US" dirty="0"/>
              <a:t>to set </a:t>
            </a:r>
            <a:r>
              <a:rPr lang="en-US" altLang="en-US" b="1" i="1" dirty="0"/>
              <a:t>B</a:t>
            </a:r>
            <a:r>
              <a:rPr lang="en-US" altLang="en-US" dirty="0"/>
              <a:t> is a correspondence from </a:t>
            </a:r>
            <a:r>
              <a:rPr lang="en-US" altLang="en-US" b="1" i="1" dirty="0"/>
              <a:t>A</a:t>
            </a:r>
            <a:r>
              <a:rPr lang="en-US" altLang="en-US" dirty="0"/>
              <a:t> to </a:t>
            </a:r>
            <a:r>
              <a:rPr lang="en-US" altLang="en-US" b="1" i="1" dirty="0"/>
              <a:t>B</a:t>
            </a:r>
            <a:r>
              <a:rPr lang="en-US" altLang="en-US" dirty="0"/>
              <a:t> in which each element of </a:t>
            </a:r>
            <a:r>
              <a:rPr lang="en-US" altLang="en-US" b="1" i="1" dirty="0"/>
              <a:t>A</a:t>
            </a:r>
            <a:r>
              <a:rPr lang="en-US" altLang="en-US" dirty="0"/>
              <a:t> is paired with one, and only one element of </a:t>
            </a:r>
            <a:r>
              <a:rPr lang="en-US" altLang="en-US" b="1" i="1" dirty="0"/>
              <a:t>B</a:t>
            </a:r>
            <a:r>
              <a:rPr lang="en-US" altLang="en-US" dirty="0"/>
              <a:t>.</a:t>
            </a:r>
          </a:p>
        </p:txBody>
      </p:sp>
      <p:pic>
        <p:nvPicPr>
          <p:cNvPr id="22" name="Picture 21" descr="The input of a machine is domain = set A, the set of all possible inputs. The output is range = set B, the set of all possible outputs."/>
          <p:cNvPicPr>
            <a:picLocks noChangeAspect="1"/>
          </p:cNvPicPr>
          <p:nvPr/>
        </p:nvPicPr>
        <p:blipFill>
          <a:blip r:embed="rId2"/>
          <a:stretch>
            <a:fillRect/>
          </a:stretch>
        </p:blipFill>
        <p:spPr>
          <a:xfrm>
            <a:off x="977838" y="3113418"/>
            <a:ext cx="6878048" cy="3222254"/>
          </a:xfrm>
          <a:prstGeom prst="rect">
            <a:avLst/>
          </a:prstGeom>
        </p:spPr>
      </p:pic>
    </p:spTree>
    <p:extLst>
      <p:ext uri="{BB962C8B-B14F-4D97-AF65-F5344CB8AC3E}">
        <p14:creationId xmlns:p14="http://schemas.microsoft.com/office/powerpoint/2010/main" val="26413714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6875fc982845fbe69f2dbcbc1fffed4133dd5"/>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9980</TotalTime>
  <Words>1291</Words>
  <Application>Microsoft Office PowerPoint</Application>
  <PresentationFormat>On-screen Show (4:3)</PresentationFormat>
  <Paragraphs>172</Paragraphs>
  <Slides>31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9" baseType="lpstr">
      <vt:lpstr>Arial</vt:lpstr>
      <vt:lpstr>Symbol</vt:lpstr>
      <vt:lpstr>Times New Roman</vt:lpstr>
      <vt:lpstr>Verdana</vt:lpstr>
      <vt:lpstr>Wingdings</vt:lpstr>
      <vt:lpstr>508 Lecture</vt:lpstr>
      <vt:lpstr>Equation</vt:lpstr>
      <vt:lpstr>MathType 6.0 Equation</vt:lpstr>
      <vt:lpstr>A Problem Solving Approach to Mathematics for Elementary School Teachers</vt:lpstr>
      <vt:lpstr>Section 8-3 Functions</vt:lpstr>
      <vt:lpstr>Functions as Rules</vt:lpstr>
      <vt:lpstr>Example 7 (1 of 2)</vt:lpstr>
      <vt:lpstr>Example 7 (2 of 2)</vt:lpstr>
      <vt:lpstr>Functions as Machines</vt:lpstr>
      <vt:lpstr>Example 8</vt:lpstr>
      <vt:lpstr>Functions as Equations</vt:lpstr>
      <vt:lpstr>Definition of Function</vt:lpstr>
      <vt:lpstr>Functions</vt:lpstr>
      <vt:lpstr>Example 9 (1 of 3)</vt:lpstr>
      <vt:lpstr>Example 9 (2 of 3)</vt:lpstr>
      <vt:lpstr>Example 9 (3 of 3)</vt:lpstr>
      <vt:lpstr>Functions as Arrow Diagrams</vt:lpstr>
      <vt:lpstr>Example 10 (1 of 2)</vt:lpstr>
      <vt:lpstr>Example 10 (2 of 2)</vt:lpstr>
      <vt:lpstr>Functions as Tables and Ordered Pairs</vt:lpstr>
      <vt:lpstr>Example 11 (1 of 2)</vt:lpstr>
      <vt:lpstr>Example 11 (2 of 2)</vt:lpstr>
      <vt:lpstr>Functions as Graphs</vt:lpstr>
      <vt:lpstr>Example 12 (1 of 2)</vt:lpstr>
      <vt:lpstr>Example 12 (2 of 2)</vt:lpstr>
      <vt:lpstr>Sequences as Functions</vt:lpstr>
      <vt:lpstr>Example 13</vt:lpstr>
      <vt:lpstr>Sums of Sequences as Functions (1 of 2)</vt:lpstr>
      <vt:lpstr>Example 14</vt:lpstr>
      <vt:lpstr>Sums of Sequences as Functions (2 of 2)</vt:lpstr>
      <vt:lpstr>Example </vt:lpstr>
      <vt:lpstr>Composition of Functions</vt:lpstr>
      <vt:lpstr>Example 15 (1 of 2)</vt:lpstr>
      <vt:lpstr>Example 15 (2 of 2)</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Problem Solving Approach to Mathematics for Elementary School Teachers, Thirteenth Edition, Chapter 8, Algebraic Thinking</dc:title>
  <dc:subject>Math</dc:subject>
  <dc:creator>Billstein/Boschmans/Libeskind/Lott</dc:creator>
  <cp:keywords>A Problem Solving Approach to Mathematics</cp:keywords>
  <cp:lastModifiedBy>Praveena, Subramanian</cp:lastModifiedBy>
  <cp:revision>2442</cp:revision>
  <dcterms:created xsi:type="dcterms:W3CDTF">2014-07-14T20:04:21Z</dcterms:created>
  <dcterms:modified xsi:type="dcterms:W3CDTF">2019-06-14T07:32:27Z</dcterms:modified>
</cp:coreProperties>
</file>