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20" r:id="rId2"/>
    <p:sldId id="424" r:id="rId3"/>
    <p:sldId id="425" r:id="rId4"/>
    <p:sldId id="427" r:id="rId5"/>
    <p:sldId id="428" r:id="rId6"/>
    <p:sldId id="429" r:id="rId7"/>
    <p:sldId id="430" r:id="rId8"/>
    <p:sldId id="431" r:id="rId9"/>
    <p:sldId id="432" r:id="rId10"/>
    <p:sldId id="433" r:id="rId11"/>
    <p:sldId id="434" r:id="rId12"/>
    <p:sldId id="435" r:id="rId13"/>
    <p:sldId id="436" r:id="rId14"/>
    <p:sldId id="437" r:id="rId15"/>
    <p:sldId id="438" r:id="rId16"/>
    <p:sldId id="439" r:id="rId17"/>
    <p:sldId id="440" r:id="rId18"/>
    <p:sldId id="441" r:id="rId19"/>
    <p:sldId id="442" r:id="rId20"/>
    <p:sldId id="443" r:id="rId21"/>
    <p:sldId id="444" r:id="rId22"/>
    <p:sldId id="445" r:id="rId23"/>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6" autoAdjust="0"/>
    <p:restoredTop sz="94316" autoAdjust="0"/>
  </p:normalViewPr>
  <p:slideViewPr>
    <p:cSldViewPr>
      <p:cViewPr varScale="1">
        <p:scale>
          <a:sx n="99" d="100"/>
          <a:sy n="99" d="100"/>
        </p:scale>
        <p:origin x="96" y="216"/>
      </p:cViewPr>
      <p:guideLst>
        <p:guide orient="horz" pos="1008"/>
        <p:guide pos="288"/>
      </p:guideLst>
    </p:cSldViewPr>
  </p:slideViewPr>
  <p:outlineViewPr>
    <p:cViewPr>
      <p:scale>
        <a:sx n="33" d="100"/>
        <a:sy n="33" d="100"/>
      </p:scale>
      <p:origin x="0" y="-810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23.wmf"/><Relationship Id="rId5" Type="http://schemas.openxmlformats.org/officeDocument/2006/relationships/image" Target="../media/image38.wmf"/><Relationship Id="rId4"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 Id="rId9"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6/14/2019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6/14/2019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91393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11</a:t>
            </a:fld>
            <a:endParaRPr lang="en-US" dirty="0"/>
          </a:p>
        </p:txBody>
      </p:sp>
    </p:spTree>
    <p:extLst>
      <p:ext uri="{BB962C8B-B14F-4D97-AF65-F5344CB8AC3E}">
        <p14:creationId xmlns:p14="http://schemas.microsoft.com/office/powerpoint/2010/main" val="1304127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
        <p:nvSpPr>
          <p:cNvPr id="14" name="TextBox 13"/>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9729" y="2256526"/>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291285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34789" y="3564694"/>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34789" y="4225501"/>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2718" y="4859550"/>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2718" y="5548475"/>
            <a:ext cx="8229600" cy="6096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615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23501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1972351"/>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43753" y="228634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259845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43753" y="295537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4" name="Content Placeholder 2"/>
          <p:cNvSpPr>
            <a:spLocks noGrp="1"/>
          </p:cNvSpPr>
          <p:nvPr>
            <p:ph idx="17"/>
          </p:nvPr>
        </p:nvSpPr>
        <p:spPr>
          <a:xfrm>
            <a:off x="457200" y="3319125"/>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5" name="Content Placeholder 2"/>
          <p:cNvSpPr>
            <a:spLocks noGrp="1"/>
          </p:cNvSpPr>
          <p:nvPr>
            <p:ph idx="18"/>
          </p:nvPr>
        </p:nvSpPr>
        <p:spPr>
          <a:xfrm>
            <a:off x="457200" y="361562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6" name="Content Placeholder 2"/>
          <p:cNvSpPr>
            <a:spLocks noGrp="1"/>
          </p:cNvSpPr>
          <p:nvPr>
            <p:ph idx="19"/>
          </p:nvPr>
        </p:nvSpPr>
        <p:spPr>
          <a:xfrm>
            <a:off x="457200" y="3894066"/>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7" name="Content Placeholder 2"/>
          <p:cNvSpPr>
            <a:spLocks noGrp="1"/>
          </p:cNvSpPr>
          <p:nvPr>
            <p:ph idx="20"/>
          </p:nvPr>
        </p:nvSpPr>
        <p:spPr>
          <a:xfrm>
            <a:off x="457200" y="418226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9" name="Content Placeholder 2"/>
          <p:cNvSpPr>
            <a:spLocks noGrp="1"/>
          </p:cNvSpPr>
          <p:nvPr>
            <p:ph idx="21"/>
          </p:nvPr>
        </p:nvSpPr>
        <p:spPr>
          <a:xfrm>
            <a:off x="457200" y="4524473"/>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0" name="Content Placeholder 2"/>
          <p:cNvSpPr>
            <a:spLocks noGrp="1"/>
          </p:cNvSpPr>
          <p:nvPr>
            <p:ph idx="22"/>
          </p:nvPr>
        </p:nvSpPr>
        <p:spPr>
          <a:xfrm>
            <a:off x="443753" y="486667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8" name="Content Placeholder 2"/>
          <p:cNvSpPr>
            <a:spLocks noGrp="1"/>
          </p:cNvSpPr>
          <p:nvPr>
            <p:ph idx="23"/>
          </p:nvPr>
        </p:nvSpPr>
        <p:spPr>
          <a:xfrm>
            <a:off x="461682" y="5193628"/>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1" name="Content Placeholder 2"/>
          <p:cNvSpPr>
            <a:spLocks noGrp="1"/>
          </p:cNvSpPr>
          <p:nvPr>
            <p:ph idx="24"/>
          </p:nvPr>
        </p:nvSpPr>
        <p:spPr>
          <a:xfrm>
            <a:off x="457200" y="5534490"/>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22" name="Content Placeholder 2"/>
          <p:cNvSpPr>
            <a:spLocks noGrp="1"/>
          </p:cNvSpPr>
          <p:nvPr>
            <p:ph idx="25"/>
          </p:nvPr>
        </p:nvSpPr>
        <p:spPr>
          <a:xfrm>
            <a:off x="443753" y="5864927"/>
            <a:ext cx="8229600" cy="304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060294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6" name="Picture 1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2014, 2010, 2007</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1" name="TextBox 10"/>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76400" y="6403200"/>
            <a:ext cx="60198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2017, 2013, 2009</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1219200" y="6529254"/>
            <a:ext cx="5867400" cy="187537"/>
          </a:xfrm>
        </p:spPr>
        <p:txBody>
          <a:bodyPr/>
          <a:lstStyle>
            <a:lvl1pPr marL="0" indent="0" algn="r">
              <a:buNone/>
              <a:defRPr sz="800" baseline="0"/>
            </a:lvl1pPr>
          </a:lstStyle>
          <a:p>
            <a:pPr lvl="0"/>
            <a:r>
              <a:rPr lang="en-US" dirty="0"/>
              <a:t>Click to add copyright line</a:t>
            </a:r>
            <a:endParaRPr lang="en-IN" dirty="0"/>
          </a:p>
        </p:txBody>
      </p:sp>
      <p:sp>
        <p:nvSpPr>
          <p:cNvPr id="12" name="TextBox 11"/>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a:latin typeface="+mj-lt"/>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800"/>
            </a:lvl1pPr>
            <a:lvl2pPr marL="569913" indent="-285750">
              <a:buClr>
                <a:srgbClr val="007FA3"/>
              </a:buClr>
              <a:defRPr sz="2800"/>
            </a:lvl2pPr>
            <a:lvl3pPr>
              <a:buClr>
                <a:srgbClr val="007FA3"/>
              </a:buClr>
              <a:defRPr sz="2800"/>
            </a:lvl3pPr>
            <a:lvl4pPr>
              <a:buClr>
                <a:srgbClr val="007FA3"/>
              </a:buClr>
              <a:defRPr sz="2800"/>
            </a:lvl4pPr>
            <a:lvl5pPr>
              <a:buClr>
                <a:srgbClr val="007FA3"/>
              </a:buClr>
              <a:defRPr sz="2800"/>
            </a:lvl5pPr>
            <a:lvl6pPr>
              <a:buClr>
                <a:srgbClr val="007FA3"/>
              </a:buClr>
              <a:defRPr sz="2800"/>
            </a:lvl6pPr>
            <a:lvl7pPr>
              <a:buClr>
                <a:srgbClr val="007FA3"/>
              </a:buClr>
              <a:defRPr sz="2800"/>
            </a:lvl7pPr>
            <a:lvl8pPr>
              <a:buClr>
                <a:srgbClr val="007FA3"/>
              </a:buClr>
              <a:defRPr sz="2800"/>
            </a:lvl8pPr>
            <a:lvl9pPr>
              <a:buClr>
                <a:srgbClr val="007FA3"/>
              </a:buClr>
              <a:defRPr sz="2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66447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905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657600"/>
            <a:ext cx="8229600" cy="22098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5426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3106611"/>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800600"/>
            <a:ext cx="8229600" cy="1219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139821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2718" y="2760451"/>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2718" y="409171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2718" y="5155500"/>
            <a:ext cx="8229600" cy="8382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11188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Content Placeholder 2"/>
          <p:cNvSpPr>
            <a:spLocks noGrp="1"/>
          </p:cNvSpPr>
          <p:nvPr>
            <p:ph idx="13"/>
          </p:nvPr>
        </p:nvSpPr>
        <p:spPr>
          <a:xfrm>
            <a:off x="457200" y="2617355"/>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4"/>
          </p:nvPr>
        </p:nvSpPr>
        <p:spPr>
          <a:xfrm>
            <a:off x="457200" y="44509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5"/>
          </p:nvPr>
        </p:nvSpPr>
        <p:spPr>
          <a:xfrm>
            <a:off x="457200" y="3567952"/>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6"/>
          </p:nvPr>
        </p:nvSpPr>
        <p:spPr>
          <a:xfrm>
            <a:off x="457200" y="5289176"/>
            <a:ext cx="8229600" cy="76200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96931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6/14/2019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Box 11"/>
          <p:cNvSpPr txBox="1"/>
          <p:nvPr userDrawn="1"/>
        </p:nvSpPr>
        <p:spPr>
          <a:xfrm>
            <a:off x="1676400" y="6403200"/>
            <a:ext cx="6019800" cy="276999"/>
          </a:xfrm>
          <a:prstGeom prst="rect">
            <a:avLst/>
          </a:prstGeom>
          <a:noFill/>
        </p:spPr>
        <p:txBody>
          <a:bodyPr wrap="square" rtlCol="0">
            <a:spAutoFit/>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userDrawn="1"/>
        </p:nvSpPr>
        <p:spPr>
          <a:xfrm>
            <a:off x="7848600" y="6428601"/>
            <a:ext cx="740520" cy="246221"/>
          </a:xfrm>
          <a:prstGeom prst="rect">
            <a:avLst/>
          </a:prstGeom>
          <a:noFill/>
        </p:spPr>
        <p:txBody>
          <a:bodyPr wrap="none" rtlCol="0">
            <a:spAutoFit/>
          </a:bodyPr>
          <a:lstStyle/>
          <a:p>
            <a:r>
              <a:rPr lang="en-US" sz="1000" dirty="0"/>
              <a:t>Slide - </a:t>
            </a:r>
            <a:fld id="{41D1A099-64B4-E24A-BD44-17411C0B0428}" type="slidenum">
              <a:rPr lang="en-US" sz="1000" smtClean="0"/>
              <a:t>‹#›</a:t>
            </a:fld>
            <a:endParaRPr lang="en-US" sz="1000"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68" r:id="rId4"/>
    <p:sldLayoutId id="2147483650" r:id="rId5"/>
    <p:sldLayoutId id="2147483661" r:id="rId6"/>
    <p:sldLayoutId id="2147483662" r:id="rId7"/>
    <p:sldLayoutId id="2147483663" r:id="rId8"/>
    <p:sldLayoutId id="2147483664" r:id="rId9"/>
    <p:sldLayoutId id="2147483665" r:id="rId10"/>
    <p:sldLayoutId id="2147483666" r:id="rId11"/>
    <p:sldLayoutId id="2147483667" r:id="rId12"/>
    <p:sldLayoutId id="2147483658" r:id="rId13"/>
    <p:sldLayoutId id="2147483660" r:id="rId14"/>
    <p:sldLayoutId id="2147483651" r:id="rId15"/>
    <p:sldLayoutId id="2147483654" r:id="rId16"/>
    <p:sldLayoutId id="2147483655" r:id="rId17"/>
  </p:sldLayoutIdLst>
  <p:txStyles>
    <p:titleStyle>
      <a:lvl1pPr algn="l" defTabSz="914400" rtl="0" eaLnBrk="1" latinLnBrk="0" hangingPunct="1">
        <a:lnSpc>
          <a:spcPct val="100000"/>
        </a:lnSpc>
        <a:spcBef>
          <a:spcPct val="0"/>
        </a:spcBef>
        <a:buNone/>
        <a:defRPr sz="36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8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5.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vmlDrawing" Target="../drawings/vmlDrawing6.vml"/><Relationship Id="rId5" Type="http://schemas.openxmlformats.org/officeDocument/2006/relationships/image" Target="../media/image23.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8.xml"/><Relationship Id="rId1" Type="http://schemas.openxmlformats.org/officeDocument/2006/relationships/vmlDrawing" Target="../drawings/vmlDrawing7.vml"/><Relationship Id="rId4" Type="http://schemas.openxmlformats.org/officeDocument/2006/relationships/image" Target="../media/image2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25.wmf"/></Relationships>
</file>

<file path=ppt/slides/_rels/slide14.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20.bin"/><Relationship Id="rId4" Type="http://schemas.openxmlformats.org/officeDocument/2006/relationships/image" Target="../media/image26.wmf"/></Relationships>
</file>

<file path=ppt/slides/_rels/slide15.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0.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5.bin"/><Relationship Id="rId14" Type="http://schemas.openxmlformats.org/officeDocument/2006/relationships/image" Target="../media/image34.wmf"/></Relationships>
</file>

<file path=ppt/slides/_rels/slide16.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38.wmf"/><Relationship Id="rId2" Type="http://schemas.openxmlformats.org/officeDocument/2006/relationships/slideLayout" Target="../slideLayouts/slideLayout11.xml"/><Relationship Id="rId1" Type="http://schemas.openxmlformats.org/officeDocument/2006/relationships/vmlDrawing" Target="../drawings/vmlDrawing11.vml"/><Relationship Id="rId6" Type="http://schemas.openxmlformats.org/officeDocument/2006/relationships/image" Target="../media/image35.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7.wmf"/><Relationship Id="rId4" Type="http://schemas.openxmlformats.org/officeDocument/2006/relationships/image" Target="../media/image23.wmf"/><Relationship Id="rId9" Type="http://schemas.openxmlformats.org/officeDocument/2006/relationships/oleObject" Target="../embeddings/oleObject3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8.xml"/><Relationship Id="rId1" Type="http://schemas.openxmlformats.org/officeDocument/2006/relationships/vmlDrawing" Target="../drawings/vmlDrawing12.vml"/><Relationship Id="rId4" Type="http://schemas.openxmlformats.org/officeDocument/2006/relationships/image" Target="../media/image3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44.wmf"/><Relationship Id="rId2" Type="http://schemas.openxmlformats.org/officeDocument/2006/relationships/slideLayout" Target="../slideLayouts/slideLayout10.xml"/><Relationship Id="rId1" Type="http://schemas.openxmlformats.org/officeDocument/2006/relationships/vmlDrawing" Target="../drawings/vmlDrawing13.vml"/><Relationship Id="rId6" Type="http://schemas.openxmlformats.org/officeDocument/2006/relationships/image" Target="../media/image41.wmf"/><Relationship Id="rId11" Type="http://schemas.openxmlformats.org/officeDocument/2006/relationships/oleObject" Target="../embeddings/oleObject38.bin"/><Relationship Id="rId5" Type="http://schemas.openxmlformats.org/officeDocument/2006/relationships/oleObject" Target="../embeddings/oleObject35.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7.bin"/></Relationships>
</file>

<file path=ppt/slides/_rels/slide21.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49.wmf"/><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46.wmf"/><Relationship Id="rId11" Type="http://schemas.openxmlformats.org/officeDocument/2006/relationships/oleObject" Target="../embeddings/oleObject43.bin"/><Relationship Id="rId5" Type="http://schemas.openxmlformats.org/officeDocument/2006/relationships/oleObject" Target="../embeddings/oleObject40.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2.bin"/><Relationship Id="rId14" Type="http://schemas.openxmlformats.org/officeDocument/2006/relationships/image" Target="../media/image5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8.xml"/><Relationship Id="rId1" Type="http://schemas.openxmlformats.org/officeDocument/2006/relationships/vmlDrawing" Target="../drawings/vmlDrawing15.vml"/><Relationship Id="rId4" Type="http://schemas.openxmlformats.org/officeDocument/2006/relationships/image" Target="../media/image5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9.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0.bin"/><Relationship Id="rId18" Type="http://schemas.openxmlformats.org/officeDocument/2006/relationships/image" Target="../media/image19.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6.wmf"/><Relationship Id="rId17" Type="http://schemas.openxmlformats.org/officeDocument/2006/relationships/oleObject" Target="../embeddings/oleObject12.bin"/><Relationship Id="rId2" Type="http://schemas.openxmlformats.org/officeDocument/2006/relationships/slideLayout" Target="../slideLayouts/slideLayout8.xml"/><Relationship Id="rId16" Type="http://schemas.openxmlformats.org/officeDocument/2006/relationships/image" Target="../media/image18.wmf"/><Relationship Id="rId20" Type="http://schemas.openxmlformats.org/officeDocument/2006/relationships/image" Target="../media/image20.wmf"/><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15.wmf"/><Relationship Id="rId19" Type="http://schemas.openxmlformats.org/officeDocument/2006/relationships/oleObject" Target="../embeddings/oleObject13.bin"/><Relationship Id="rId4" Type="http://schemas.openxmlformats.org/officeDocument/2006/relationships/image" Target="../media/image12.wmf"/><Relationship Id="rId9" Type="http://schemas.openxmlformats.org/officeDocument/2006/relationships/oleObject" Target="../embeddings/oleObject8.bin"/><Relationship Id="rId1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13983"/>
          </a:xfrm>
        </p:spPr>
        <p:txBody>
          <a:bodyPr anchor="t"/>
          <a:lstStyle/>
          <a:p>
            <a:r>
              <a:rPr lang="en-US" sz="3000" dirty="0"/>
              <a:t>A Problem Solving Approach to Mathematics for Elementary School Teachers</a:t>
            </a:r>
            <a:endParaRPr lang="en-IN" sz="3000" dirty="0"/>
          </a:p>
        </p:txBody>
      </p:sp>
      <p:sp>
        <p:nvSpPr>
          <p:cNvPr id="3" name="Text Placeholder 2"/>
          <p:cNvSpPr>
            <a:spLocks noGrp="1"/>
          </p:cNvSpPr>
          <p:nvPr>
            <p:ph type="body" sz="quarter" idx="13"/>
          </p:nvPr>
        </p:nvSpPr>
        <p:spPr>
          <a:xfrm>
            <a:off x="457200" y="1225878"/>
            <a:ext cx="8229600" cy="325104"/>
          </a:xfrm>
        </p:spPr>
        <p:txBody>
          <a:bodyPr/>
          <a:lstStyle/>
          <a:p>
            <a:r>
              <a:rPr lang="en-IN" dirty="0"/>
              <a:t>Thirteenth Edition</a:t>
            </a:r>
          </a:p>
        </p:txBody>
      </p:sp>
      <p:sp>
        <p:nvSpPr>
          <p:cNvPr id="4" name="Text Placeholder 3"/>
          <p:cNvSpPr>
            <a:spLocks noGrp="1"/>
          </p:cNvSpPr>
          <p:nvPr>
            <p:ph type="body" sz="quarter" idx="14"/>
          </p:nvPr>
        </p:nvSpPr>
        <p:spPr>
          <a:xfrm>
            <a:off x="4876800" y="2438400"/>
            <a:ext cx="3657600" cy="762000"/>
          </a:xfrm>
        </p:spPr>
        <p:txBody>
          <a:bodyPr/>
          <a:lstStyle/>
          <a:p>
            <a:pPr algn="ctr"/>
            <a:r>
              <a:rPr lang="en-IN" sz="4000" b="1" dirty="0">
                <a:latin typeface="+mj-lt"/>
              </a:rPr>
              <a:t>Chapter </a:t>
            </a:r>
            <a:r>
              <a:rPr lang="en-IN" sz="4000" b="1" dirty="0" smtClean="0">
                <a:latin typeface="+mj-lt"/>
              </a:rPr>
              <a:t>8</a:t>
            </a:r>
            <a:endParaRPr lang="en-IN" sz="4000" dirty="0">
              <a:latin typeface="+mj-lt"/>
            </a:endParaRPr>
          </a:p>
        </p:txBody>
      </p:sp>
      <p:sp>
        <p:nvSpPr>
          <p:cNvPr id="5" name="Text Placeholder 4"/>
          <p:cNvSpPr>
            <a:spLocks noGrp="1"/>
          </p:cNvSpPr>
          <p:nvPr>
            <p:ph type="body" sz="quarter" idx="15"/>
          </p:nvPr>
        </p:nvSpPr>
        <p:spPr>
          <a:xfrm>
            <a:off x="4892842" y="3265407"/>
            <a:ext cx="3641558" cy="2490537"/>
          </a:xfrm>
        </p:spPr>
        <p:txBody>
          <a:bodyPr/>
          <a:lstStyle/>
          <a:p>
            <a:pPr algn="ctr"/>
            <a:r>
              <a:rPr lang="en-US" altLang="en-US" sz="3600" dirty="0" smtClean="0"/>
              <a:t>Algebraic Thinking</a:t>
            </a:r>
            <a:endParaRPr lang="en-US" altLang="en-US" sz="3600" dirty="0"/>
          </a:p>
        </p:txBody>
      </p:sp>
      <p:pic>
        <p:nvPicPr>
          <p:cNvPr id="9" name="Picture 8" descr="Front Cover: A Problem Solving Approach to Mathematics for Elementary School Teachers Thirteenth Edition by Billstein, Boschmans, Libeskind and Lott.">
            <a:extLst>
              <a:ext uri="{FF2B5EF4-FFF2-40B4-BE49-F238E27FC236}">
                <a16:creationId xmlns:a16="http://schemas.microsoft.com/office/drawing/2014/main" id="{29D5275D-BD74-44E3-B0A1-3665385243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580209"/>
            <a:ext cx="3704240" cy="4628367"/>
          </a:xfrm>
          <a:prstGeom prst="rect">
            <a:avLst/>
          </a:prstGeom>
          <a:ln w="9525">
            <a:solidFill>
              <a:schemeClr val="tx1"/>
            </a:solidFill>
          </a:ln>
        </p:spPr>
      </p:pic>
      <p:sp>
        <p:nvSpPr>
          <p:cNvPr id="11" name="Text Placeholder 3"/>
          <p:cNvSpPr>
            <a:spLocks noGrp="1"/>
          </p:cNvSpPr>
          <p:nvPr>
            <p:ph type="body" sz="quarter" idx="14"/>
          </p:nvPr>
        </p:nvSpPr>
        <p:spPr>
          <a:xfrm>
            <a:off x="1714500" y="6474542"/>
            <a:ext cx="5941298" cy="152400"/>
          </a:xfrm>
        </p:spPr>
        <p:txBody>
          <a:bodyPr/>
          <a:lstStyle/>
          <a:p>
            <a:pPr algn="ctr">
              <a:buClrTx/>
              <a:defRPr/>
            </a:pPr>
            <a:r>
              <a:rPr lang="en-US" sz="1200" dirty="0">
                <a:latin typeface="Verdana" panose="020B0604030504040204" pitchFamily="34" charset="0"/>
                <a:ea typeface="Verdana" panose="020B0604030504040204" pitchFamily="34" charset="0"/>
                <a:cs typeface="Verdana" panose="020B0604030504040204" pitchFamily="34" charset="0"/>
              </a:rPr>
              <a:t>Copyright © 2020, 2016,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59849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Example </a:t>
            </a:r>
            <a:r>
              <a:rPr lang="en-US" altLang="en-US" dirty="0" smtClean="0">
                <a:solidFill>
                  <a:schemeClr val="bg2"/>
                </a:solidFill>
              </a:rPr>
              <a:t>6 </a:t>
            </a:r>
            <a:r>
              <a:rPr lang="en-US" altLang="en-US" sz="2000" b="0" dirty="0" smtClean="0">
                <a:solidFill>
                  <a:schemeClr val="bg2"/>
                </a:solidFill>
              </a:rPr>
              <a:t>(2 </a:t>
            </a:r>
            <a:r>
              <a:rPr lang="en-US" altLang="en-US" sz="2000" b="0" dirty="0">
                <a:solidFill>
                  <a:schemeClr val="bg2"/>
                </a:solidFill>
              </a:rPr>
              <a:t>of 2)</a:t>
            </a:r>
            <a:endParaRPr lang="en-US" dirty="0"/>
          </a:p>
        </p:txBody>
      </p:sp>
      <p:sp>
        <p:nvSpPr>
          <p:cNvPr id="8" name="Content Placeholder 7"/>
          <p:cNvSpPr>
            <a:spLocks noGrp="1"/>
          </p:cNvSpPr>
          <p:nvPr>
            <p:ph idx="1"/>
          </p:nvPr>
        </p:nvSpPr>
        <p:spPr>
          <a:xfrm>
            <a:off x="457200" y="1600201"/>
            <a:ext cx="5257800" cy="380999"/>
          </a:xfrm>
        </p:spPr>
        <p:txBody>
          <a:bodyPr/>
          <a:lstStyle/>
          <a:p>
            <a:pPr marL="0" indent="0">
              <a:buNone/>
            </a:pPr>
            <a:r>
              <a:rPr lang="en-US" altLang="en-US" dirty="0"/>
              <a:t>Solve each of the following for </a:t>
            </a:r>
            <a:r>
              <a:rPr lang="en-US" altLang="en-US" i="1" dirty="0"/>
              <a:t>x</a:t>
            </a:r>
            <a:r>
              <a:rPr lang="en-US" altLang="en-US" dirty="0" smtClean="0"/>
              <a:t>.</a:t>
            </a:r>
            <a:endParaRPr lang="en-US" altLang="en-US" dirty="0"/>
          </a:p>
        </p:txBody>
      </p:sp>
      <p:sp>
        <p:nvSpPr>
          <p:cNvPr id="9" name="Content Placeholder 8"/>
          <p:cNvSpPr>
            <a:spLocks noGrp="1"/>
          </p:cNvSpPr>
          <p:nvPr>
            <p:ph idx="13"/>
          </p:nvPr>
        </p:nvSpPr>
        <p:spPr>
          <a:xfrm>
            <a:off x="457200" y="2286000"/>
            <a:ext cx="304800" cy="381000"/>
          </a:xfrm>
        </p:spPr>
        <p:txBody>
          <a:bodyPr/>
          <a:lstStyle/>
          <a:p>
            <a:pPr marL="0" indent="0">
              <a:buNone/>
            </a:pPr>
            <a:r>
              <a:rPr lang="en-US" dirty="0" smtClean="0"/>
              <a:t>d.</a:t>
            </a:r>
            <a:endParaRPr lang="en-US" dirty="0"/>
          </a:p>
        </p:txBody>
      </p:sp>
      <p:graphicFrame>
        <p:nvGraphicFramePr>
          <p:cNvPr id="10" name="Object 9" descr="4 left parenthesis x + 3 right parenthesis + 5 left parenthesis x + 3 right parenthesis = 99"/>
          <p:cNvGraphicFramePr>
            <a:graphicFrameLocks noChangeAspect="1"/>
          </p:cNvGraphicFramePr>
          <p:nvPr>
            <p:extLst>
              <p:ext uri="{D42A27DB-BD31-4B8C-83A1-F6EECF244321}">
                <p14:modId xmlns:p14="http://schemas.microsoft.com/office/powerpoint/2010/main" val="3779789761"/>
              </p:ext>
            </p:extLst>
          </p:nvPr>
        </p:nvGraphicFramePr>
        <p:xfrm>
          <a:off x="886134" y="2270817"/>
          <a:ext cx="3424720" cy="493654"/>
        </p:xfrm>
        <a:graphic>
          <a:graphicData uri="http://schemas.openxmlformats.org/presentationml/2006/ole">
            <mc:AlternateContent xmlns:mc="http://schemas.openxmlformats.org/markup-compatibility/2006">
              <mc:Choice xmlns:v="urn:schemas-microsoft-com:vml" Requires="v">
                <p:oleObj spid="_x0000_s50186" name="Equation" r:id="rId3" imgW="1409400" imgH="203040" progId="Equation.DSMT4">
                  <p:embed/>
                </p:oleObj>
              </mc:Choice>
              <mc:Fallback>
                <p:oleObj name="Equation" r:id="rId3" imgW="1409400" imgH="203040" progId="Equation.DSMT4">
                  <p:embed/>
                  <p:pic>
                    <p:nvPicPr>
                      <p:cNvPr id="0" name=""/>
                      <p:cNvPicPr/>
                      <p:nvPr/>
                    </p:nvPicPr>
                    <p:blipFill>
                      <a:blip r:embed="rId4"/>
                      <a:stretch>
                        <a:fillRect/>
                      </a:stretch>
                    </p:blipFill>
                    <p:spPr>
                      <a:xfrm>
                        <a:off x="886134" y="2270817"/>
                        <a:ext cx="3424720" cy="493654"/>
                      </a:xfrm>
                      <a:prstGeom prst="rect">
                        <a:avLst/>
                      </a:prstGeom>
                    </p:spPr>
                  </p:pic>
                </p:oleObj>
              </mc:Fallback>
            </mc:AlternateContent>
          </a:graphicData>
        </a:graphic>
      </p:graphicFrame>
      <p:graphicFrame>
        <p:nvGraphicFramePr>
          <p:cNvPr id="11" name="Object 10" descr="4 left parenthesis x + 3 right parenthesis + 5 left parenthesis x + 3 right parenthesis = 99 implies that 9 left parenthesis x + 3 right parenthesis = 99 implies that, x + 3 = 11 implies that x + 3 minus 3 = 11 minus 3 implies that x = 8"/>
          <p:cNvGraphicFramePr>
            <a:graphicFrameLocks noChangeAspect="1"/>
          </p:cNvGraphicFramePr>
          <p:nvPr>
            <p:extLst>
              <p:ext uri="{D42A27DB-BD31-4B8C-83A1-F6EECF244321}">
                <p14:modId xmlns:p14="http://schemas.microsoft.com/office/powerpoint/2010/main" val="756495608"/>
              </p:ext>
            </p:extLst>
          </p:nvPr>
        </p:nvGraphicFramePr>
        <p:xfrm>
          <a:off x="1361391" y="3058937"/>
          <a:ext cx="6421219" cy="1017223"/>
        </p:xfrm>
        <a:graphic>
          <a:graphicData uri="http://schemas.openxmlformats.org/presentationml/2006/ole">
            <mc:AlternateContent xmlns:mc="http://schemas.openxmlformats.org/markup-compatibility/2006">
              <mc:Choice xmlns:v="urn:schemas-microsoft-com:vml" Requires="v">
                <p:oleObj spid="_x0000_s50187" name="Equation" r:id="rId5" imgW="2565360" imgH="406080" progId="Equation.DSMT4">
                  <p:embed/>
                </p:oleObj>
              </mc:Choice>
              <mc:Fallback>
                <p:oleObj name="Equation" r:id="rId5" imgW="2565360" imgH="406080" progId="Equation.DSMT4">
                  <p:embed/>
                  <p:pic>
                    <p:nvPicPr>
                      <p:cNvPr id="0" name=""/>
                      <p:cNvPicPr/>
                      <p:nvPr/>
                    </p:nvPicPr>
                    <p:blipFill>
                      <a:blip r:embed="rId6"/>
                      <a:stretch>
                        <a:fillRect/>
                      </a:stretch>
                    </p:blipFill>
                    <p:spPr>
                      <a:xfrm>
                        <a:off x="1361391" y="3058937"/>
                        <a:ext cx="6421219" cy="1017223"/>
                      </a:xfrm>
                      <a:prstGeom prst="rect">
                        <a:avLst/>
                      </a:prstGeom>
                    </p:spPr>
                  </p:pic>
                </p:oleObj>
              </mc:Fallback>
            </mc:AlternateContent>
          </a:graphicData>
        </a:graphic>
      </p:graphicFrame>
    </p:spTree>
    <p:extLst>
      <p:ext uri="{BB962C8B-B14F-4D97-AF65-F5344CB8AC3E}">
        <p14:creationId xmlns:p14="http://schemas.microsoft.com/office/powerpoint/2010/main" val="1610158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solidFill>
                  <a:schemeClr val="bg2"/>
                </a:solidFill>
              </a:rPr>
              <a:t>Problem </a:t>
            </a:r>
            <a:r>
              <a:rPr lang="en-US" altLang="en-US" dirty="0" smtClean="0">
                <a:solidFill>
                  <a:schemeClr val="bg2"/>
                </a:solidFill>
              </a:rPr>
              <a:t>Solving: Overdue </a:t>
            </a:r>
            <a:r>
              <a:rPr lang="en-US" altLang="en-US" dirty="0">
                <a:solidFill>
                  <a:schemeClr val="bg2"/>
                </a:solidFill>
              </a:rPr>
              <a:t>Books</a:t>
            </a:r>
            <a:endParaRPr lang="en-US" dirty="0">
              <a:solidFill>
                <a:schemeClr val="bg2"/>
              </a:solidFill>
            </a:endParaRPr>
          </a:p>
        </p:txBody>
      </p:sp>
      <p:sp>
        <p:nvSpPr>
          <p:cNvPr id="6" name="Content Placeholder 5"/>
          <p:cNvSpPr>
            <a:spLocks noGrp="1"/>
          </p:cNvSpPr>
          <p:nvPr>
            <p:ph idx="1"/>
          </p:nvPr>
        </p:nvSpPr>
        <p:spPr>
          <a:xfrm>
            <a:off x="457200" y="1600201"/>
            <a:ext cx="7620000" cy="380999"/>
          </a:xfrm>
        </p:spPr>
        <p:txBody>
          <a:bodyPr/>
          <a:lstStyle/>
          <a:p>
            <a:pPr marL="0" indent="0">
              <a:buNone/>
            </a:pPr>
            <a:r>
              <a:rPr lang="en-US" altLang="en-US" dirty="0"/>
              <a:t>Bruno has five books overdue at the library. The</a:t>
            </a:r>
            <a:endParaRPr lang="en-US" dirty="0"/>
          </a:p>
        </p:txBody>
      </p:sp>
      <p:sp>
        <p:nvSpPr>
          <p:cNvPr id="7" name="Content Placeholder 6"/>
          <p:cNvSpPr>
            <a:spLocks noGrp="1"/>
          </p:cNvSpPr>
          <p:nvPr>
            <p:ph idx="13"/>
          </p:nvPr>
        </p:nvSpPr>
        <p:spPr>
          <a:xfrm>
            <a:off x="452718" y="2066544"/>
            <a:ext cx="3966882" cy="363749"/>
          </a:xfrm>
        </p:spPr>
        <p:txBody>
          <a:bodyPr/>
          <a:lstStyle/>
          <a:p>
            <a:pPr marL="0" indent="0">
              <a:buNone/>
            </a:pPr>
            <a:r>
              <a:rPr lang="en-US" altLang="en-US" dirty="0"/>
              <a:t>fine for overdue books is</a:t>
            </a:r>
            <a:endParaRPr lang="en-US" dirty="0"/>
          </a:p>
        </p:txBody>
      </p:sp>
      <p:graphicFrame>
        <p:nvGraphicFramePr>
          <p:cNvPr id="10" name="Object 9" descr="10 cents"/>
          <p:cNvGraphicFramePr>
            <a:graphicFrameLocks noChangeAspect="1"/>
          </p:cNvGraphicFramePr>
          <p:nvPr>
            <p:extLst>
              <p:ext uri="{D42A27DB-BD31-4B8C-83A1-F6EECF244321}">
                <p14:modId xmlns:p14="http://schemas.microsoft.com/office/powerpoint/2010/main" val="287735808"/>
              </p:ext>
            </p:extLst>
          </p:nvPr>
        </p:nvGraphicFramePr>
        <p:xfrm>
          <a:off x="4411871" y="2064960"/>
          <a:ext cx="645829" cy="516665"/>
        </p:xfrm>
        <a:graphic>
          <a:graphicData uri="http://schemas.openxmlformats.org/presentationml/2006/ole">
            <mc:AlternateContent xmlns:mc="http://schemas.openxmlformats.org/markup-compatibility/2006">
              <mc:Choice xmlns:v="urn:schemas-microsoft-com:vml" Requires="v">
                <p:oleObj spid="_x0000_s51206" name="Equation" r:id="rId4" imgW="253800" imgH="203040" progId="Equation.DSMT4">
                  <p:embed/>
                </p:oleObj>
              </mc:Choice>
              <mc:Fallback>
                <p:oleObj name="Equation" r:id="rId4" imgW="253800" imgH="203040" progId="Equation.DSMT4">
                  <p:embed/>
                  <p:pic>
                    <p:nvPicPr>
                      <p:cNvPr id="0" name=""/>
                      <p:cNvPicPr/>
                      <p:nvPr/>
                    </p:nvPicPr>
                    <p:blipFill>
                      <a:blip r:embed="rId5"/>
                      <a:stretch>
                        <a:fillRect/>
                      </a:stretch>
                    </p:blipFill>
                    <p:spPr>
                      <a:xfrm>
                        <a:off x="4411871" y="2064960"/>
                        <a:ext cx="645829" cy="516665"/>
                      </a:xfrm>
                      <a:prstGeom prst="rect">
                        <a:avLst/>
                      </a:prstGeom>
                    </p:spPr>
                  </p:pic>
                </p:oleObj>
              </mc:Fallback>
            </mc:AlternateContent>
          </a:graphicData>
        </a:graphic>
      </p:graphicFrame>
      <p:sp>
        <p:nvSpPr>
          <p:cNvPr id="8" name="Content Placeholder 7"/>
          <p:cNvSpPr>
            <a:spLocks noGrp="1"/>
          </p:cNvSpPr>
          <p:nvPr>
            <p:ph idx="14"/>
          </p:nvPr>
        </p:nvSpPr>
        <p:spPr>
          <a:xfrm>
            <a:off x="5119206" y="2057400"/>
            <a:ext cx="3128682" cy="395242"/>
          </a:xfrm>
        </p:spPr>
        <p:txBody>
          <a:bodyPr/>
          <a:lstStyle/>
          <a:p>
            <a:pPr marL="0" indent="0">
              <a:buNone/>
            </a:pPr>
            <a:r>
              <a:rPr lang="en-US" altLang="en-US" dirty="0"/>
              <a:t>a day per book. He</a:t>
            </a:r>
            <a:endParaRPr lang="en-US" dirty="0"/>
          </a:p>
        </p:txBody>
      </p:sp>
      <p:sp>
        <p:nvSpPr>
          <p:cNvPr id="9" name="Content Placeholder 8"/>
          <p:cNvSpPr>
            <a:spLocks noGrp="1"/>
          </p:cNvSpPr>
          <p:nvPr>
            <p:ph idx="15"/>
          </p:nvPr>
        </p:nvSpPr>
        <p:spPr>
          <a:xfrm>
            <a:off x="457200" y="2532888"/>
            <a:ext cx="8225118" cy="1752600"/>
          </a:xfrm>
        </p:spPr>
        <p:txBody>
          <a:bodyPr/>
          <a:lstStyle/>
          <a:p>
            <a:pPr marL="0" indent="0">
              <a:buNone/>
            </a:pPr>
            <a:r>
              <a:rPr lang="en-US" altLang="en-US" dirty="0"/>
              <a:t>remembers that he checked out an astronomy book a week before he checked out four novels. If his total fine was $8.70, how long was each book overdue</a:t>
            </a:r>
            <a:r>
              <a:rPr lang="en-US" altLang="en-US" dirty="0" smtClean="0"/>
              <a:t>?</a:t>
            </a:r>
            <a:endParaRPr lang="en-US" altLang="en-US" dirty="0"/>
          </a:p>
        </p:txBody>
      </p:sp>
    </p:spTree>
    <p:extLst>
      <p:ext uri="{BB962C8B-B14F-4D97-AF65-F5344CB8AC3E}">
        <p14:creationId xmlns:p14="http://schemas.microsoft.com/office/powerpoint/2010/main" val="1902648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Understand the </a:t>
            </a:r>
            <a:r>
              <a:rPr lang="en-US" altLang="en-US" dirty="0" smtClean="0">
                <a:solidFill>
                  <a:schemeClr val="bg2"/>
                </a:solidFill>
              </a:rPr>
              <a:t>Problem </a:t>
            </a:r>
            <a:r>
              <a:rPr lang="en-US" altLang="en-US" sz="2000" b="0" dirty="0" smtClean="0">
                <a:solidFill>
                  <a:schemeClr val="bg2"/>
                </a:solidFill>
              </a:rPr>
              <a:t>(1 of 2)</a:t>
            </a:r>
            <a:endParaRPr lang="en-US" sz="2000" b="0" dirty="0">
              <a:solidFill>
                <a:schemeClr val="bg2"/>
              </a:solidFill>
            </a:endParaRPr>
          </a:p>
        </p:txBody>
      </p:sp>
      <p:sp>
        <p:nvSpPr>
          <p:cNvPr id="3" name="Content Placeholder 2"/>
          <p:cNvSpPr>
            <a:spLocks noGrp="1"/>
          </p:cNvSpPr>
          <p:nvPr>
            <p:ph idx="1"/>
          </p:nvPr>
        </p:nvSpPr>
        <p:spPr>
          <a:xfrm>
            <a:off x="457200" y="1600201"/>
            <a:ext cx="8229600" cy="1646560"/>
          </a:xfrm>
        </p:spPr>
        <p:txBody>
          <a:bodyPr/>
          <a:lstStyle/>
          <a:p>
            <a:pPr marL="0" indent="0">
              <a:buNone/>
            </a:pPr>
            <a:r>
              <a:rPr lang="en-US" altLang="en-US" dirty="0"/>
              <a:t>Bruno has five books overdue. He checked out an astronomy book seven days earlier than the four novels, so the astronomy book is overdue seven days more than the novels. The fine per day for</a:t>
            </a:r>
            <a:endParaRPr lang="en-US" dirty="0"/>
          </a:p>
        </p:txBody>
      </p:sp>
      <p:sp>
        <p:nvSpPr>
          <p:cNvPr id="4" name="Content Placeholder 3"/>
          <p:cNvSpPr>
            <a:spLocks noGrp="1"/>
          </p:cNvSpPr>
          <p:nvPr>
            <p:ph idx="13"/>
          </p:nvPr>
        </p:nvSpPr>
        <p:spPr>
          <a:xfrm>
            <a:off x="452718" y="3308743"/>
            <a:ext cx="2061882" cy="404104"/>
          </a:xfrm>
        </p:spPr>
        <p:txBody>
          <a:bodyPr/>
          <a:lstStyle/>
          <a:p>
            <a:pPr marL="0" indent="0">
              <a:buNone/>
            </a:pPr>
            <a:r>
              <a:rPr lang="en-US" altLang="en-US" dirty="0"/>
              <a:t>each book is</a:t>
            </a:r>
            <a:endParaRPr lang="en-US" dirty="0"/>
          </a:p>
        </p:txBody>
      </p:sp>
      <p:graphicFrame>
        <p:nvGraphicFramePr>
          <p:cNvPr id="7" name="Object 6" descr="10 cents"/>
          <p:cNvGraphicFramePr>
            <a:graphicFrameLocks noChangeAspect="1"/>
          </p:cNvGraphicFramePr>
          <p:nvPr>
            <p:extLst>
              <p:ext uri="{D42A27DB-BD31-4B8C-83A1-F6EECF244321}">
                <p14:modId xmlns:p14="http://schemas.microsoft.com/office/powerpoint/2010/main" val="909227276"/>
              </p:ext>
            </p:extLst>
          </p:nvPr>
        </p:nvGraphicFramePr>
        <p:xfrm>
          <a:off x="2535682" y="3300413"/>
          <a:ext cx="757238" cy="527050"/>
        </p:xfrm>
        <a:graphic>
          <a:graphicData uri="http://schemas.openxmlformats.org/presentationml/2006/ole">
            <mc:AlternateContent xmlns:mc="http://schemas.openxmlformats.org/markup-compatibility/2006">
              <mc:Choice xmlns:v="urn:schemas-microsoft-com:vml" Requires="v">
                <p:oleObj spid="_x0000_s52230" name="Equation" r:id="rId3" imgW="291960" imgH="203040" progId="Equation.DSMT4">
                  <p:embed/>
                </p:oleObj>
              </mc:Choice>
              <mc:Fallback>
                <p:oleObj name="Equation" r:id="rId3" imgW="291960" imgH="203040" progId="Equation.DSMT4">
                  <p:embed/>
                  <p:pic>
                    <p:nvPicPr>
                      <p:cNvPr id="0" name=""/>
                      <p:cNvPicPr/>
                      <p:nvPr/>
                    </p:nvPicPr>
                    <p:blipFill>
                      <a:blip r:embed="rId4"/>
                      <a:stretch>
                        <a:fillRect/>
                      </a:stretch>
                    </p:blipFill>
                    <p:spPr>
                      <a:xfrm>
                        <a:off x="2535682" y="3300413"/>
                        <a:ext cx="757238" cy="527050"/>
                      </a:xfrm>
                      <a:prstGeom prst="rect">
                        <a:avLst/>
                      </a:prstGeom>
                    </p:spPr>
                  </p:pic>
                </p:oleObj>
              </mc:Fallback>
            </mc:AlternateContent>
          </a:graphicData>
        </a:graphic>
      </p:graphicFrame>
      <p:sp>
        <p:nvSpPr>
          <p:cNvPr id="5" name="Content Placeholder 4"/>
          <p:cNvSpPr>
            <a:spLocks noGrp="1"/>
          </p:cNvSpPr>
          <p:nvPr>
            <p:ph idx="14"/>
          </p:nvPr>
        </p:nvSpPr>
        <p:spPr>
          <a:xfrm>
            <a:off x="3379956" y="3308743"/>
            <a:ext cx="5109882" cy="457756"/>
          </a:xfrm>
        </p:spPr>
        <p:txBody>
          <a:bodyPr/>
          <a:lstStyle/>
          <a:p>
            <a:pPr marL="0" indent="0">
              <a:buNone/>
            </a:pPr>
            <a:r>
              <a:rPr lang="en-US" altLang="en-US" dirty="0"/>
              <a:t>and the total fine was $8.70. We</a:t>
            </a:r>
            <a:endParaRPr lang="en-US" dirty="0"/>
          </a:p>
        </p:txBody>
      </p:sp>
      <p:sp>
        <p:nvSpPr>
          <p:cNvPr id="6" name="Content Placeholder 5"/>
          <p:cNvSpPr>
            <a:spLocks noGrp="1"/>
          </p:cNvSpPr>
          <p:nvPr>
            <p:ph idx="15"/>
          </p:nvPr>
        </p:nvSpPr>
        <p:spPr>
          <a:xfrm>
            <a:off x="452718" y="3784787"/>
            <a:ext cx="7624482" cy="838200"/>
          </a:xfrm>
        </p:spPr>
        <p:txBody>
          <a:bodyPr/>
          <a:lstStyle/>
          <a:p>
            <a:pPr marL="0" indent="0">
              <a:buNone/>
            </a:pPr>
            <a:r>
              <a:rPr lang="en-US" altLang="en-US" dirty="0"/>
              <a:t>need to find out how many days each book is overdue</a:t>
            </a:r>
            <a:r>
              <a:rPr lang="en-US" altLang="en-US" dirty="0" smtClean="0"/>
              <a:t>.</a:t>
            </a:r>
            <a:endParaRPr lang="en-US" altLang="en-US" dirty="0"/>
          </a:p>
        </p:txBody>
      </p:sp>
    </p:spTree>
    <p:extLst>
      <p:ext uri="{BB962C8B-B14F-4D97-AF65-F5344CB8AC3E}">
        <p14:creationId xmlns:p14="http://schemas.microsoft.com/office/powerpoint/2010/main" val="1420633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Devise a </a:t>
            </a:r>
            <a:r>
              <a:rPr lang="en-US" altLang="en-US" dirty="0" smtClean="0">
                <a:solidFill>
                  <a:schemeClr val="bg2"/>
                </a:solidFill>
              </a:rPr>
              <a:t>Plan </a:t>
            </a:r>
            <a:r>
              <a:rPr lang="en-US" altLang="en-US" sz="2000" b="0" dirty="0" smtClean="0">
                <a:solidFill>
                  <a:schemeClr val="bg2"/>
                </a:solidFill>
              </a:rPr>
              <a:t>(1 of 4)</a:t>
            </a:r>
            <a:endParaRPr lang="en-US" sz="2000" b="0" dirty="0">
              <a:solidFill>
                <a:schemeClr val="bg2"/>
              </a:solidFill>
            </a:endParaRPr>
          </a:p>
        </p:txBody>
      </p:sp>
      <p:sp>
        <p:nvSpPr>
          <p:cNvPr id="8" name="Content Placeholder 7"/>
          <p:cNvSpPr>
            <a:spLocks noGrp="1"/>
          </p:cNvSpPr>
          <p:nvPr>
            <p:ph idx="1"/>
          </p:nvPr>
        </p:nvSpPr>
        <p:spPr>
          <a:xfrm>
            <a:off x="457200" y="1600200"/>
            <a:ext cx="8229600" cy="2133599"/>
          </a:xfrm>
        </p:spPr>
        <p:txBody>
          <a:bodyPr/>
          <a:lstStyle/>
          <a:p>
            <a:pPr marL="0" indent="0">
              <a:buNone/>
            </a:pPr>
            <a:r>
              <a:rPr lang="en-US" altLang="en-US" dirty="0"/>
              <a:t>Let </a:t>
            </a:r>
            <a:r>
              <a:rPr lang="en-US" altLang="en-US" i="1" dirty="0"/>
              <a:t>d</a:t>
            </a:r>
            <a:r>
              <a:rPr lang="en-US" altLang="en-US" dirty="0"/>
              <a:t> be the number of days that each of the four novels is overdue. The astronomy book is overdue seven days longer, that is, </a:t>
            </a:r>
            <a:r>
              <a:rPr lang="en-US" altLang="en-US" i="1" dirty="0"/>
              <a:t>d</a:t>
            </a:r>
            <a:r>
              <a:rPr lang="en-US" altLang="en-US" dirty="0"/>
              <a:t> + 7 days. The total fine is $8.70. This fine in cents equals the fine for the astronomy book plus the fine for the four novels</a:t>
            </a:r>
            <a:r>
              <a:rPr lang="en-US" altLang="en-US" dirty="0" smtClean="0"/>
              <a:t>.</a:t>
            </a:r>
            <a:endParaRPr lang="en-US" altLang="en-US" dirty="0"/>
          </a:p>
        </p:txBody>
      </p:sp>
      <p:sp>
        <p:nvSpPr>
          <p:cNvPr id="9" name="Content Placeholder 8"/>
          <p:cNvSpPr>
            <a:spLocks noGrp="1"/>
          </p:cNvSpPr>
          <p:nvPr>
            <p:ph idx="13"/>
          </p:nvPr>
        </p:nvSpPr>
        <p:spPr>
          <a:xfrm>
            <a:off x="457200" y="3886200"/>
            <a:ext cx="8229600" cy="838200"/>
          </a:xfrm>
        </p:spPr>
        <p:txBody>
          <a:bodyPr/>
          <a:lstStyle/>
          <a:p>
            <a:pPr marL="0" indent="0">
              <a:buNone/>
            </a:pPr>
            <a:r>
              <a:rPr lang="en-US" altLang="en-US" dirty="0"/>
              <a:t>Fine for each of the novels</a:t>
            </a:r>
            <a:br>
              <a:rPr lang="en-US" altLang="en-US" dirty="0"/>
            </a:br>
            <a:r>
              <a:rPr lang="en-US" altLang="en-US" dirty="0"/>
              <a:t>= fine per day times number of overdue </a:t>
            </a:r>
            <a:r>
              <a:rPr lang="en-US" altLang="en-US" dirty="0" smtClean="0"/>
              <a:t>days</a:t>
            </a:r>
            <a:endParaRPr lang="en-US" altLang="en-US" dirty="0"/>
          </a:p>
        </p:txBody>
      </p:sp>
      <p:graphicFrame>
        <p:nvGraphicFramePr>
          <p:cNvPr id="10" name="Object 9" descr="equals 10 d"/>
          <p:cNvGraphicFramePr>
            <a:graphicFrameLocks noChangeAspect="1"/>
          </p:cNvGraphicFramePr>
          <p:nvPr>
            <p:extLst>
              <p:ext uri="{D42A27DB-BD31-4B8C-83A1-F6EECF244321}">
                <p14:modId xmlns:p14="http://schemas.microsoft.com/office/powerpoint/2010/main" val="1354721778"/>
              </p:ext>
            </p:extLst>
          </p:nvPr>
        </p:nvGraphicFramePr>
        <p:xfrm>
          <a:off x="431999" y="4830131"/>
          <a:ext cx="946985" cy="427669"/>
        </p:xfrm>
        <a:graphic>
          <a:graphicData uri="http://schemas.openxmlformats.org/presentationml/2006/ole">
            <mc:AlternateContent xmlns:mc="http://schemas.openxmlformats.org/markup-compatibility/2006">
              <mc:Choice xmlns:v="urn:schemas-microsoft-com:vml" Requires="v">
                <p:oleObj spid="_x0000_s53254" name="Equation" r:id="rId3" imgW="393480" imgH="177480" progId="Equation.DSMT4">
                  <p:embed/>
                </p:oleObj>
              </mc:Choice>
              <mc:Fallback>
                <p:oleObj name="Equation" r:id="rId3" imgW="393480" imgH="177480" progId="Equation.DSMT4">
                  <p:embed/>
                  <p:pic>
                    <p:nvPicPr>
                      <p:cNvPr id="0" name=""/>
                      <p:cNvPicPr/>
                      <p:nvPr/>
                    </p:nvPicPr>
                    <p:blipFill>
                      <a:blip r:embed="rId4"/>
                      <a:stretch>
                        <a:fillRect/>
                      </a:stretch>
                    </p:blipFill>
                    <p:spPr>
                      <a:xfrm>
                        <a:off x="431999" y="4830131"/>
                        <a:ext cx="946985" cy="427669"/>
                      </a:xfrm>
                      <a:prstGeom prst="rect">
                        <a:avLst/>
                      </a:prstGeom>
                    </p:spPr>
                  </p:pic>
                </p:oleObj>
              </mc:Fallback>
            </mc:AlternateContent>
          </a:graphicData>
        </a:graphic>
      </p:graphicFrame>
    </p:spTree>
    <p:extLst>
      <p:ext uri="{BB962C8B-B14F-4D97-AF65-F5344CB8AC3E}">
        <p14:creationId xmlns:p14="http://schemas.microsoft.com/office/powerpoint/2010/main" val="3574255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solidFill>
                  <a:schemeClr val="bg2"/>
                </a:solidFill>
              </a:rPr>
              <a:t>Devise a Plan </a:t>
            </a:r>
            <a:r>
              <a:rPr lang="en-US" altLang="en-US" sz="2000" b="0" dirty="0" smtClean="0">
                <a:solidFill>
                  <a:schemeClr val="bg2"/>
                </a:solidFill>
              </a:rPr>
              <a:t>(2 </a:t>
            </a:r>
            <a:r>
              <a:rPr lang="en-US" altLang="en-US" sz="2000" b="0" dirty="0">
                <a:solidFill>
                  <a:schemeClr val="bg2"/>
                </a:solidFill>
              </a:rPr>
              <a:t>of </a:t>
            </a:r>
            <a:r>
              <a:rPr lang="en-US" altLang="en-US" sz="2000" b="0" dirty="0" smtClean="0">
                <a:solidFill>
                  <a:schemeClr val="bg2"/>
                </a:solidFill>
              </a:rPr>
              <a:t>4)</a:t>
            </a:r>
            <a:endParaRPr lang="en-US" dirty="0"/>
          </a:p>
        </p:txBody>
      </p:sp>
      <p:sp>
        <p:nvSpPr>
          <p:cNvPr id="6" name="Content Placeholder 5"/>
          <p:cNvSpPr>
            <a:spLocks noGrp="1"/>
          </p:cNvSpPr>
          <p:nvPr>
            <p:ph idx="1"/>
          </p:nvPr>
        </p:nvSpPr>
        <p:spPr>
          <a:xfrm>
            <a:off x="457200" y="1600201"/>
            <a:ext cx="8229600" cy="1219200"/>
          </a:xfrm>
        </p:spPr>
        <p:txBody>
          <a:bodyPr/>
          <a:lstStyle/>
          <a:p>
            <a:pPr marL="0" indent="0">
              <a:buNone/>
            </a:pPr>
            <a:r>
              <a:rPr lang="en-US" altLang="en-US" dirty="0"/>
              <a:t>Fine for the four novels</a:t>
            </a:r>
            <a:br>
              <a:rPr lang="en-US" altLang="en-US" dirty="0"/>
            </a:br>
            <a:r>
              <a:rPr lang="en-US" altLang="en-US" dirty="0"/>
              <a:t>= 1 day’s fine for novels times number of </a:t>
            </a:r>
            <a:r>
              <a:rPr lang="en-US" altLang="en-US" dirty="0" smtClean="0"/>
              <a:t>overdue </a:t>
            </a:r>
            <a:r>
              <a:rPr lang="en-US" altLang="en-US" dirty="0"/>
              <a:t>days</a:t>
            </a:r>
            <a:endParaRPr lang="en-US" dirty="0"/>
          </a:p>
        </p:txBody>
      </p:sp>
      <p:graphicFrame>
        <p:nvGraphicFramePr>
          <p:cNvPr id="9" name="Object 8" descr="equals 4.10 d = 40 d"/>
          <p:cNvGraphicFramePr>
            <a:graphicFrameLocks noChangeAspect="1"/>
          </p:cNvGraphicFramePr>
          <p:nvPr>
            <p:extLst>
              <p:ext uri="{D42A27DB-BD31-4B8C-83A1-F6EECF244321}">
                <p14:modId xmlns:p14="http://schemas.microsoft.com/office/powerpoint/2010/main" val="918967394"/>
              </p:ext>
            </p:extLst>
          </p:nvPr>
        </p:nvGraphicFramePr>
        <p:xfrm>
          <a:off x="440964" y="2897329"/>
          <a:ext cx="2186053" cy="419243"/>
        </p:xfrm>
        <a:graphic>
          <a:graphicData uri="http://schemas.openxmlformats.org/presentationml/2006/ole">
            <mc:AlternateContent xmlns:mc="http://schemas.openxmlformats.org/markup-compatibility/2006">
              <mc:Choice xmlns:v="urn:schemas-microsoft-com:vml" Requires="v">
                <p:oleObj spid="_x0000_s54286" name="Equation" r:id="rId3" imgW="927000" imgH="177480" progId="Equation.DSMT4">
                  <p:embed/>
                </p:oleObj>
              </mc:Choice>
              <mc:Fallback>
                <p:oleObj name="Equation" r:id="rId3" imgW="927000" imgH="177480" progId="Equation.DSMT4">
                  <p:embed/>
                  <p:pic>
                    <p:nvPicPr>
                      <p:cNvPr id="0" name=""/>
                      <p:cNvPicPr/>
                      <p:nvPr/>
                    </p:nvPicPr>
                    <p:blipFill>
                      <a:blip r:embed="rId4"/>
                      <a:stretch>
                        <a:fillRect/>
                      </a:stretch>
                    </p:blipFill>
                    <p:spPr>
                      <a:xfrm>
                        <a:off x="440964" y="2897329"/>
                        <a:ext cx="2186053" cy="419243"/>
                      </a:xfrm>
                      <a:prstGeom prst="rect">
                        <a:avLst/>
                      </a:prstGeom>
                    </p:spPr>
                  </p:pic>
                </p:oleObj>
              </mc:Fallback>
            </mc:AlternateContent>
          </a:graphicData>
        </a:graphic>
      </p:graphicFrame>
      <p:sp>
        <p:nvSpPr>
          <p:cNvPr id="7" name="Content Placeholder 6"/>
          <p:cNvSpPr>
            <a:spLocks noGrp="1"/>
          </p:cNvSpPr>
          <p:nvPr>
            <p:ph idx="13"/>
          </p:nvPr>
        </p:nvSpPr>
        <p:spPr>
          <a:xfrm>
            <a:off x="457200" y="3352800"/>
            <a:ext cx="8229600" cy="855789"/>
          </a:xfrm>
        </p:spPr>
        <p:txBody>
          <a:bodyPr/>
          <a:lstStyle/>
          <a:p>
            <a:pPr marL="0" indent="0">
              <a:buNone/>
            </a:pPr>
            <a:r>
              <a:rPr lang="en-US" altLang="en-US" dirty="0"/>
              <a:t>Fine for the astronomy book</a:t>
            </a:r>
            <a:br>
              <a:rPr lang="en-US" altLang="en-US" dirty="0"/>
            </a:br>
            <a:r>
              <a:rPr lang="en-US" altLang="en-US" dirty="0"/>
              <a:t>= fine per day times number of overdue days</a:t>
            </a:r>
            <a:endParaRPr lang="en-US" dirty="0"/>
          </a:p>
        </p:txBody>
      </p:sp>
      <p:graphicFrame>
        <p:nvGraphicFramePr>
          <p:cNvPr id="10" name="Object 9" descr="equals 10 left parenthesis d + 7 right parenthesis"/>
          <p:cNvGraphicFramePr>
            <a:graphicFrameLocks noChangeAspect="1"/>
          </p:cNvGraphicFramePr>
          <p:nvPr>
            <p:extLst>
              <p:ext uri="{D42A27DB-BD31-4B8C-83A1-F6EECF244321}">
                <p14:modId xmlns:p14="http://schemas.microsoft.com/office/powerpoint/2010/main" val="2023710633"/>
              </p:ext>
            </p:extLst>
          </p:nvPr>
        </p:nvGraphicFramePr>
        <p:xfrm>
          <a:off x="450275" y="4294259"/>
          <a:ext cx="1676400" cy="478473"/>
        </p:xfrm>
        <a:graphic>
          <a:graphicData uri="http://schemas.openxmlformats.org/presentationml/2006/ole">
            <mc:AlternateContent xmlns:mc="http://schemas.openxmlformats.org/markup-compatibility/2006">
              <mc:Choice xmlns:v="urn:schemas-microsoft-com:vml" Requires="v">
                <p:oleObj spid="_x0000_s54287" name="Equation" r:id="rId5" imgW="711000" imgH="203040" progId="Equation.DSMT4">
                  <p:embed/>
                </p:oleObj>
              </mc:Choice>
              <mc:Fallback>
                <p:oleObj name="Equation" r:id="rId5" imgW="711000" imgH="203040" progId="Equation.DSMT4">
                  <p:embed/>
                  <p:pic>
                    <p:nvPicPr>
                      <p:cNvPr id="0" name=""/>
                      <p:cNvPicPr/>
                      <p:nvPr/>
                    </p:nvPicPr>
                    <p:blipFill>
                      <a:blip r:embed="rId6"/>
                      <a:stretch>
                        <a:fillRect/>
                      </a:stretch>
                    </p:blipFill>
                    <p:spPr>
                      <a:xfrm>
                        <a:off x="450275" y="4294259"/>
                        <a:ext cx="1676400" cy="478473"/>
                      </a:xfrm>
                      <a:prstGeom prst="rect">
                        <a:avLst/>
                      </a:prstGeom>
                    </p:spPr>
                  </p:pic>
                </p:oleObj>
              </mc:Fallback>
            </mc:AlternateContent>
          </a:graphicData>
        </a:graphic>
      </p:graphicFrame>
      <p:sp>
        <p:nvSpPr>
          <p:cNvPr id="8" name="Content Placeholder 7"/>
          <p:cNvSpPr>
            <a:spLocks noGrp="1"/>
          </p:cNvSpPr>
          <p:nvPr>
            <p:ph idx="14"/>
          </p:nvPr>
        </p:nvSpPr>
        <p:spPr>
          <a:xfrm>
            <a:off x="457200" y="4846320"/>
            <a:ext cx="8229600" cy="838200"/>
          </a:xfrm>
        </p:spPr>
        <p:txBody>
          <a:bodyPr/>
          <a:lstStyle/>
          <a:p>
            <a:pPr marL="0" indent="0">
              <a:buNone/>
            </a:pPr>
            <a:r>
              <a:rPr lang="en-US" altLang="en-US" dirty="0"/>
              <a:t>Fine for the novels + fine for the astronomy book</a:t>
            </a:r>
            <a:br>
              <a:rPr lang="en-US" altLang="en-US" dirty="0"/>
            </a:br>
            <a:r>
              <a:rPr lang="en-US" altLang="en-US" dirty="0"/>
              <a:t>= total </a:t>
            </a:r>
            <a:r>
              <a:rPr lang="en-US" altLang="en-US" dirty="0" smtClean="0"/>
              <a:t>fine</a:t>
            </a:r>
            <a:endParaRPr lang="en-US" altLang="en-US" dirty="0"/>
          </a:p>
        </p:txBody>
      </p:sp>
      <p:graphicFrame>
        <p:nvGraphicFramePr>
          <p:cNvPr id="11" name="Object 10" descr="40 d + 10 left parenthesis d + 7 right parenthesis = 870"/>
          <p:cNvGraphicFramePr>
            <a:graphicFrameLocks noChangeAspect="1"/>
          </p:cNvGraphicFramePr>
          <p:nvPr>
            <p:extLst>
              <p:ext uri="{D42A27DB-BD31-4B8C-83A1-F6EECF244321}">
                <p14:modId xmlns:p14="http://schemas.microsoft.com/office/powerpoint/2010/main" val="4064069151"/>
              </p:ext>
            </p:extLst>
          </p:nvPr>
        </p:nvGraphicFramePr>
        <p:xfrm>
          <a:off x="448517" y="5797161"/>
          <a:ext cx="3174683" cy="478473"/>
        </p:xfrm>
        <a:graphic>
          <a:graphicData uri="http://schemas.openxmlformats.org/presentationml/2006/ole">
            <mc:AlternateContent xmlns:mc="http://schemas.openxmlformats.org/markup-compatibility/2006">
              <mc:Choice xmlns:v="urn:schemas-microsoft-com:vml" Requires="v">
                <p:oleObj spid="_x0000_s54288" name="Equation" r:id="rId7" imgW="1346040" imgH="203040" progId="Equation.DSMT4">
                  <p:embed/>
                </p:oleObj>
              </mc:Choice>
              <mc:Fallback>
                <p:oleObj name="Equation" r:id="rId7" imgW="1346040" imgH="203040" progId="Equation.DSMT4">
                  <p:embed/>
                  <p:pic>
                    <p:nvPicPr>
                      <p:cNvPr id="0" name=""/>
                      <p:cNvPicPr/>
                      <p:nvPr/>
                    </p:nvPicPr>
                    <p:blipFill>
                      <a:blip r:embed="rId8"/>
                      <a:stretch>
                        <a:fillRect/>
                      </a:stretch>
                    </p:blipFill>
                    <p:spPr>
                      <a:xfrm>
                        <a:off x="448517" y="5797161"/>
                        <a:ext cx="3174683" cy="478473"/>
                      </a:xfrm>
                      <a:prstGeom prst="rect">
                        <a:avLst/>
                      </a:prstGeom>
                    </p:spPr>
                  </p:pic>
                </p:oleObj>
              </mc:Fallback>
            </mc:AlternateContent>
          </a:graphicData>
        </a:graphic>
      </p:graphicFrame>
    </p:spTree>
    <p:extLst>
      <p:ext uri="{BB962C8B-B14F-4D97-AF65-F5344CB8AC3E}">
        <p14:creationId xmlns:p14="http://schemas.microsoft.com/office/powerpoint/2010/main" val="3209197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Carry Out the </a:t>
            </a:r>
            <a:r>
              <a:rPr lang="en-US" altLang="en-US" dirty="0" smtClean="0">
                <a:solidFill>
                  <a:schemeClr val="bg2"/>
                </a:solidFill>
              </a:rPr>
              <a:t>Plan </a:t>
            </a:r>
            <a:r>
              <a:rPr lang="en-US" altLang="en-US" sz="2000" b="0" dirty="0" smtClean="0">
                <a:solidFill>
                  <a:schemeClr val="bg2"/>
                </a:solidFill>
              </a:rPr>
              <a:t>(1 of 2)</a:t>
            </a:r>
            <a:endParaRPr lang="en-US" sz="2000" b="0" dirty="0">
              <a:solidFill>
                <a:schemeClr val="bg2"/>
              </a:solidFill>
            </a:endParaRPr>
          </a:p>
        </p:txBody>
      </p:sp>
      <p:sp>
        <p:nvSpPr>
          <p:cNvPr id="3" name="Content Placeholder 2"/>
          <p:cNvSpPr>
            <a:spLocks noGrp="1"/>
          </p:cNvSpPr>
          <p:nvPr>
            <p:ph idx="1"/>
          </p:nvPr>
        </p:nvSpPr>
        <p:spPr>
          <a:xfrm>
            <a:off x="457200" y="1600201"/>
            <a:ext cx="3886200" cy="380999"/>
          </a:xfrm>
        </p:spPr>
        <p:txBody>
          <a:bodyPr/>
          <a:lstStyle/>
          <a:p>
            <a:pPr marL="0" indent="0">
              <a:buNone/>
            </a:pPr>
            <a:r>
              <a:rPr lang="en-US" altLang="en-US" dirty="0"/>
              <a:t>Solve the equation for </a:t>
            </a:r>
            <a:r>
              <a:rPr lang="en-US" altLang="en-US" i="1" dirty="0"/>
              <a:t>d</a:t>
            </a:r>
            <a:r>
              <a:rPr lang="en-US" altLang="en-US" i="1" dirty="0" smtClean="0"/>
              <a:t>.</a:t>
            </a:r>
            <a:endParaRPr lang="en-US" altLang="en-US" sz="2000" dirty="0"/>
          </a:p>
        </p:txBody>
      </p:sp>
      <p:graphicFrame>
        <p:nvGraphicFramePr>
          <p:cNvPr id="6" name="Object 5" descr="40 d + 10 left parenthesis d + 7 right parenthesis = 870"/>
          <p:cNvGraphicFramePr>
            <a:graphicFrameLocks noChangeAspect="1"/>
          </p:cNvGraphicFramePr>
          <p:nvPr>
            <p:extLst>
              <p:ext uri="{D42A27DB-BD31-4B8C-83A1-F6EECF244321}">
                <p14:modId xmlns:p14="http://schemas.microsoft.com/office/powerpoint/2010/main" val="4117803373"/>
              </p:ext>
            </p:extLst>
          </p:nvPr>
        </p:nvGraphicFramePr>
        <p:xfrm>
          <a:off x="2446515" y="2268306"/>
          <a:ext cx="3174269" cy="479136"/>
        </p:xfrm>
        <a:graphic>
          <a:graphicData uri="http://schemas.openxmlformats.org/presentationml/2006/ole">
            <mc:AlternateContent xmlns:mc="http://schemas.openxmlformats.org/markup-compatibility/2006">
              <mc:Choice xmlns:v="urn:schemas-microsoft-com:vml" Requires="v">
                <p:oleObj spid="_x0000_s55322" name="Equation" r:id="rId3" imgW="1346040" imgH="203040" progId="Equation.DSMT4">
                  <p:embed/>
                </p:oleObj>
              </mc:Choice>
              <mc:Fallback>
                <p:oleObj name="Equation" r:id="rId3" imgW="1346040" imgH="203040" progId="Equation.DSMT4">
                  <p:embed/>
                  <p:pic>
                    <p:nvPicPr>
                      <p:cNvPr id="0" name=""/>
                      <p:cNvPicPr/>
                      <p:nvPr/>
                    </p:nvPicPr>
                    <p:blipFill>
                      <a:blip r:embed="rId4"/>
                      <a:stretch>
                        <a:fillRect/>
                      </a:stretch>
                    </p:blipFill>
                    <p:spPr>
                      <a:xfrm>
                        <a:off x="2446515" y="2268306"/>
                        <a:ext cx="3174269" cy="479136"/>
                      </a:xfrm>
                      <a:prstGeom prst="rect">
                        <a:avLst/>
                      </a:prstGeom>
                    </p:spPr>
                  </p:pic>
                </p:oleObj>
              </mc:Fallback>
            </mc:AlternateContent>
          </a:graphicData>
        </a:graphic>
      </p:graphicFrame>
      <p:graphicFrame>
        <p:nvGraphicFramePr>
          <p:cNvPr id="7" name="Object 6" descr="40 d + 10 d + 70 = 870"/>
          <p:cNvGraphicFramePr>
            <a:graphicFrameLocks noChangeAspect="1"/>
          </p:cNvGraphicFramePr>
          <p:nvPr>
            <p:extLst>
              <p:ext uri="{D42A27DB-BD31-4B8C-83A1-F6EECF244321}">
                <p14:modId xmlns:p14="http://schemas.microsoft.com/office/powerpoint/2010/main" val="631919986"/>
              </p:ext>
            </p:extLst>
          </p:nvPr>
        </p:nvGraphicFramePr>
        <p:xfrm>
          <a:off x="2531603" y="2810678"/>
          <a:ext cx="3115310" cy="417353"/>
        </p:xfrm>
        <a:graphic>
          <a:graphicData uri="http://schemas.openxmlformats.org/presentationml/2006/ole">
            <mc:AlternateContent xmlns:mc="http://schemas.openxmlformats.org/markup-compatibility/2006">
              <mc:Choice xmlns:v="urn:schemas-microsoft-com:vml" Requires="v">
                <p:oleObj spid="_x0000_s55323" name="Equation" r:id="rId5" imgW="1320480" imgH="177480" progId="Equation.DSMT4">
                  <p:embed/>
                </p:oleObj>
              </mc:Choice>
              <mc:Fallback>
                <p:oleObj name="Equation" r:id="rId5" imgW="1320480" imgH="177480" progId="Equation.DSMT4">
                  <p:embed/>
                  <p:pic>
                    <p:nvPicPr>
                      <p:cNvPr id="0" name=""/>
                      <p:cNvPicPr/>
                      <p:nvPr/>
                    </p:nvPicPr>
                    <p:blipFill>
                      <a:blip r:embed="rId6"/>
                      <a:stretch>
                        <a:fillRect/>
                      </a:stretch>
                    </p:blipFill>
                    <p:spPr>
                      <a:xfrm>
                        <a:off x="2531603" y="2810678"/>
                        <a:ext cx="3115310" cy="417353"/>
                      </a:xfrm>
                      <a:prstGeom prst="rect">
                        <a:avLst/>
                      </a:prstGeom>
                    </p:spPr>
                  </p:pic>
                </p:oleObj>
              </mc:Fallback>
            </mc:AlternateContent>
          </a:graphicData>
        </a:graphic>
      </p:graphicFrame>
      <p:graphicFrame>
        <p:nvGraphicFramePr>
          <p:cNvPr id="8" name="Object 7" descr="50 d + 70 = 870"/>
          <p:cNvGraphicFramePr>
            <a:graphicFrameLocks noChangeAspect="1"/>
          </p:cNvGraphicFramePr>
          <p:nvPr>
            <p:extLst>
              <p:ext uri="{D42A27DB-BD31-4B8C-83A1-F6EECF244321}">
                <p14:modId xmlns:p14="http://schemas.microsoft.com/office/powerpoint/2010/main" val="3862904063"/>
              </p:ext>
            </p:extLst>
          </p:nvPr>
        </p:nvGraphicFramePr>
        <p:xfrm>
          <a:off x="3415117" y="3302079"/>
          <a:ext cx="2247424" cy="417354"/>
        </p:xfrm>
        <a:graphic>
          <a:graphicData uri="http://schemas.openxmlformats.org/presentationml/2006/ole">
            <mc:AlternateContent xmlns:mc="http://schemas.openxmlformats.org/markup-compatibility/2006">
              <mc:Choice xmlns:v="urn:schemas-microsoft-com:vml" Requires="v">
                <p:oleObj spid="_x0000_s55324" name="Equation" r:id="rId7" imgW="952200" imgH="177480" progId="Equation.DSMT4">
                  <p:embed/>
                </p:oleObj>
              </mc:Choice>
              <mc:Fallback>
                <p:oleObj name="Equation" r:id="rId7" imgW="952200" imgH="177480" progId="Equation.DSMT4">
                  <p:embed/>
                  <p:pic>
                    <p:nvPicPr>
                      <p:cNvPr id="0" name=""/>
                      <p:cNvPicPr/>
                      <p:nvPr/>
                    </p:nvPicPr>
                    <p:blipFill>
                      <a:blip r:embed="rId8"/>
                      <a:stretch>
                        <a:fillRect/>
                      </a:stretch>
                    </p:blipFill>
                    <p:spPr>
                      <a:xfrm>
                        <a:off x="3415117" y="3302079"/>
                        <a:ext cx="2247424" cy="417354"/>
                      </a:xfrm>
                      <a:prstGeom prst="rect">
                        <a:avLst/>
                      </a:prstGeom>
                    </p:spPr>
                  </p:pic>
                </p:oleObj>
              </mc:Fallback>
            </mc:AlternateContent>
          </a:graphicData>
        </a:graphic>
      </p:graphicFrame>
      <p:graphicFrame>
        <p:nvGraphicFramePr>
          <p:cNvPr id="9" name="Object 8" descr="50 d = 870 minus 70"/>
          <p:cNvGraphicFramePr>
            <a:graphicFrameLocks noChangeAspect="1"/>
          </p:cNvGraphicFramePr>
          <p:nvPr>
            <p:extLst>
              <p:ext uri="{D42A27DB-BD31-4B8C-83A1-F6EECF244321}">
                <p14:modId xmlns:p14="http://schemas.microsoft.com/office/powerpoint/2010/main" val="245306596"/>
              </p:ext>
            </p:extLst>
          </p:nvPr>
        </p:nvGraphicFramePr>
        <p:xfrm>
          <a:off x="4083895" y="3770512"/>
          <a:ext cx="2247424" cy="417354"/>
        </p:xfrm>
        <a:graphic>
          <a:graphicData uri="http://schemas.openxmlformats.org/presentationml/2006/ole">
            <mc:AlternateContent xmlns:mc="http://schemas.openxmlformats.org/markup-compatibility/2006">
              <mc:Choice xmlns:v="urn:schemas-microsoft-com:vml" Requires="v">
                <p:oleObj spid="_x0000_s55325" name="Equation" r:id="rId9" imgW="952200" imgH="177480" progId="Equation.DSMT4">
                  <p:embed/>
                </p:oleObj>
              </mc:Choice>
              <mc:Fallback>
                <p:oleObj name="Equation" r:id="rId9" imgW="952200" imgH="177480" progId="Equation.DSMT4">
                  <p:embed/>
                  <p:pic>
                    <p:nvPicPr>
                      <p:cNvPr id="0" name=""/>
                      <p:cNvPicPr/>
                      <p:nvPr/>
                    </p:nvPicPr>
                    <p:blipFill>
                      <a:blip r:embed="rId10"/>
                      <a:stretch>
                        <a:fillRect/>
                      </a:stretch>
                    </p:blipFill>
                    <p:spPr>
                      <a:xfrm>
                        <a:off x="4083895" y="3770512"/>
                        <a:ext cx="2247424" cy="417354"/>
                      </a:xfrm>
                      <a:prstGeom prst="rect">
                        <a:avLst/>
                      </a:prstGeom>
                    </p:spPr>
                  </p:pic>
                </p:oleObj>
              </mc:Fallback>
            </mc:AlternateContent>
          </a:graphicData>
        </a:graphic>
      </p:graphicFrame>
      <p:graphicFrame>
        <p:nvGraphicFramePr>
          <p:cNvPr id="10" name="Object 9" descr="50 d = 800"/>
          <p:cNvGraphicFramePr>
            <a:graphicFrameLocks noChangeAspect="1"/>
          </p:cNvGraphicFramePr>
          <p:nvPr>
            <p:extLst>
              <p:ext uri="{D42A27DB-BD31-4B8C-83A1-F6EECF244321}">
                <p14:modId xmlns:p14="http://schemas.microsoft.com/office/powerpoint/2010/main" val="3082903954"/>
              </p:ext>
            </p:extLst>
          </p:nvPr>
        </p:nvGraphicFramePr>
        <p:xfrm>
          <a:off x="4106345" y="4284743"/>
          <a:ext cx="1557655" cy="417353"/>
        </p:xfrm>
        <a:graphic>
          <a:graphicData uri="http://schemas.openxmlformats.org/presentationml/2006/ole">
            <mc:AlternateContent xmlns:mc="http://schemas.openxmlformats.org/markup-compatibility/2006">
              <mc:Choice xmlns:v="urn:schemas-microsoft-com:vml" Requires="v">
                <p:oleObj spid="_x0000_s55326" name="Equation" r:id="rId11" imgW="660240" imgH="177480" progId="Equation.DSMT4">
                  <p:embed/>
                </p:oleObj>
              </mc:Choice>
              <mc:Fallback>
                <p:oleObj name="Equation" r:id="rId11" imgW="660240" imgH="177480" progId="Equation.DSMT4">
                  <p:embed/>
                  <p:pic>
                    <p:nvPicPr>
                      <p:cNvPr id="0" name=""/>
                      <p:cNvPicPr/>
                      <p:nvPr/>
                    </p:nvPicPr>
                    <p:blipFill>
                      <a:blip r:embed="rId12"/>
                      <a:stretch>
                        <a:fillRect/>
                      </a:stretch>
                    </p:blipFill>
                    <p:spPr>
                      <a:xfrm>
                        <a:off x="4106345" y="4284743"/>
                        <a:ext cx="1557655" cy="417353"/>
                      </a:xfrm>
                      <a:prstGeom prst="rect">
                        <a:avLst/>
                      </a:prstGeom>
                    </p:spPr>
                  </p:pic>
                </p:oleObj>
              </mc:Fallback>
            </mc:AlternateContent>
          </a:graphicData>
        </a:graphic>
      </p:graphicFrame>
      <p:graphicFrame>
        <p:nvGraphicFramePr>
          <p:cNvPr id="11" name="Object 10" descr="d = 16"/>
          <p:cNvGraphicFramePr>
            <a:graphicFrameLocks noChangeAspect="1"/>
          </p:cNvGraphicFramePr>
          <p:nvPr>
            <p:extLst>
              <p:ext uri="{D42A27DB-BD31-4B8C-83A1-F6EECF244321}">
                <p14:modId xmlns:p14="http://schemas.microsoft.com/office/powerpoint/2010/main" val="897673918"/>
              </p:ext>
            </p:extLst>
          </p:nvPr>
        </p:nvGraphicFramePr>
        <p:xfrm>
          <a:off x="4445618" y="4767343"/>
          <a:ext cx="1018064" cy="417353"/>
        </p:xfrm>
        <a:graphic>
          <a:graphicData uri="http://schemas.openxmlformats.org/presentationml/2006/ole">
            <mc:AlternateContent xmlns:mc="http://schemas.openxmlformats.org/markup-compatibility/2006">
              <mc:Choice xmlns:v="urn:schemas-microsoft-com:vml" Requires="v">
                <p:oleObj spid="_x0000_s55327" name="Equation" r:id="rId13" imgW="431640" imgH="177480" progId="Equation.DSMT4">
                  <p:embed/>
                </p:oleObj>
              </mc:Choice>
              <mc:Fallback>
                <p:oleObj name="Equation" r:id="rId13" imgW="431640" imgH="177480" progId="Equation.DSMT4">
                  <p:embed/>
                  <p:pic>
                    <p:nvPicPr>
                      <p:cNvPr id="0" name=""/>
                      <p:cNvPicPr/>
                      <p:nvPr/>
                    </p:nvPicPr>
                    <p:blipFill>
                      <a:blip r:embed="rId14"/>
                      <a:stretch>
                        <a:fillRect/>
                      </a:stretch>
                    </p:blipFill>
                    <p:spPr>
                      <a:xfrm>
                        <a:off x="4445618" y="4767343"/>
                        <a:ext cx="1018064" cy="417353"/>
                      </a:xfrm>
                      <a:prstGeom prst="rect">
                        <a:avLst/>
                      </a:prstGeom>
                    </p:spPr>
                  </p:pic>
                </p:oleObj>
              </mc:Fallback>
            </mc:AlternateContent>
          </a:graphicData>
        </a:graphic>
      </p:graphicFrame>
      <p:sp>
        <p:nvSpPr>
          <p:cNvPr id="4" name="Content Placeholder 3"/>
          <p:cNvSpPr>
            <a:spLocks noGrp="1"/>
          </p:cNvSpPr>
          <p:nvPr>
            <p:ph idx="13"/>
          </p:nvPr>
        </p:nvSpPr>
        <p:spPr>
          <a:xfrm>
            <a:off x="457200" y="5410200"/>
            <a:ext cx="8229600" cy="914400"/>
          </a:xfrm>
        </p:spPr>
        <p:txBody>
          <a:bodyPr/>
          <a:lstStyle/>
          <a:p>
            <a:pPr marL="0" indent="0">
              <a:buNone/>
            </a:pPr>
            <a:r>
              <a:rPr lang="en-US" altLang="en-US" dirty="0"/>
              <a:t>Each of the four novels was 16 days overdue, and the astronomy book was </a:t>
            </a:r>
            <a:r>
              <a:rPr lang="en-US" altLang="en-US" i="1" dirty="0"/>
              <a:t>d</a:t>
            </a:r>
            <a:r>
              <a:rPr lang="en-US" altLang="en-US" dirty="0"/>
              <a:t> + 7 = 23 days overdue</a:t>
            </a:r>
            <a:r>
              <a:rPr lang="en-US" altLang="en-US" dirty="0" smtClean="0"/>
              <a:t>.</a:t>
            </a:r>
            <a:endParaRPr lang="en-US" altLang="en-US" sz="2400" dirty="0"/>
          </a:p>
        </p:txBody>
      </p:sp>
    </p:spTree>
    <p:extLst>
      <p:ext uri="{BB962C8B-B14F-4D97-AF65-F5344CB8AC3E}">
        <p14:creationId xmlns:p14="http://schemas.microsoft.com/office/powerpoint/2010/main" val="28645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solidFill>
                  <a:schemeClr val="bg2"/>
                </a:solidFill>
              </a:rPr>
              <a:t>Look </a:t>
            </a:r>
            <a:r>
              <a:rPr lang="en-US" altLang="en-US" dirty="0" smtClean="0">
                <a:solidFill>
                  <a:schemeClr val="bg2"/>
                </a:solidFill>
              </a:rPr>
              <a:t>Back </a:t>
            </a:r>
            <a:r>
              <a:rPr lang="en-US" altLang="en-US" sz="2000" b="0" dirty="0" smtClean="0">
                <a:solidFill>
                  <a:schemeClr val="bg2"/>
                </a:solidFill>
              </a:rPr>
              <a:t>(1 of 2)</a:t>
            </a:r>
            <a:endParaRPr lang="en-US" sz="2000" b="0" dirty="0">
              <a:solidFill>
                <a:schemeClr val="bg2"/>
              </a:solidFill>
            </a:endParaRPr>
          </a:p>
        </p:txBody>
      </p:sp>
      <p:sp>
        <p:nvSpPr>
          <p:cNvPr id="7" name="Content Placeholder 6"/>
          <p:cNvSpPr>
            <a:spLocks noGrp="1"/>
          </p:cNvSpPr>
          <p:nvPr>
            <p:ph idx="1"/>
          </p:nvPr>
        </p:nvSpPr>
        <p:spPr>
          <a:xfrm>
            <a:off x="457200" y="1600200"/>
            <a:ext cx="8229600" cy="843366"/>
          </a:xfrm>
        </p:spPr>
        <p:txBody>
          <a:bodyPr/>
          <a:lstStyle/>
          <a:p>
            <a:pPr marL="0" indent="0">
              <a:buNone/>
            </a:pPr>
            <a:r>
              <a:rPr lang="en-US" altLang="en-US" dirty="0"/>
              <a:t>Each of the four novels was 16 days overdue, and the astronomy book was 23 days overdue.</a:t>
            </a:r>
            <a:endParaRPr lang="en-US" dirty="0"/>
          </a:p>
        </p:txBody>
      </p:sp>
      <p:sp>
        <p:nvSpPr>
          <p:cNvPr id="8" name="Content Placeholder 7"/>
          <p:cNvSpPr>
            <a:spLocks noGrp="1"/>
          </p:cNvSpPr>
          <p:nvPr>
            <p:ph idx="13"/>
          </p:nvPr>
        </p:nvSpPr>
        <p:spPr>
          <a:xfrm>
            <a:off x="457200" y="2450592"/>
            <a:ext cx="3429000" cy="364257"/>
          </a:xfrm>
        </p:spPr>
        <p:txBody>
          <a:bodyPr/>
          <a:lstStyle/>
          <a:p>
            <a:pPr marL="0" indent="0">
              <a:buNone/>
            </a:pPr>
            <a:r>
              <a:rPr lang="en-US" altLang="en-US" dirty="0"/>
              <a:t>Because the fine was</a:t>
            </a:r>
            <a:endParaRPr lang="en-US" dirty="0"/>
          </a:p>
        </p:txBody>
      </p:sp>
      <p:graphicFrame>
        <p:nvGraphicFramePr>
          <p:cNvPr id="18" name="Object 17" descr="10 cents"/>
          <p:cNvGraphicFramePr>
            <a:graphicFrameLocks noChangeAspect="1"/>
          </p:cNvGraphicFramePr>
          <p:nvPr>
            <p:extLst>
              <p:ext uri="{D42A27DB-BD31-4B8C-83A1-F6EECF244321}">
                <p14:modId xmlns:p14="http://schemas.microsoft.com/office/powerpoint/2010/main" val="10150025"/>
              </p:ext>
            </p:extLst>
          </p:nvPr>
        </p:nvGraphicFramePr>
        <p:xfrm>
          <a:off x="3938626" y="2476973"/>
          <a:ext cx="604907" cy="483927"/>
        </p:xfrm>
        <a:graphic>
          <a:graphicData uri="http://schemas.openxmlformats.org/presentationml/2006/ole">
            <mc:AlternateContent xmlns:mc="http://schemas.openxmlformats.org/markup-compatibility/2006">
              <mc:Choice xmlns:v="urn:schemas-microsoft-com:vml" Requires="v">
                <p:oleObj spid="_x0000_s56342" name="Equation" r:id="rId3" imgW="253800" imgH="203040" progId="Equation.DSMT4">
                  <p:embed/>
                </p:oleObj>
              </mc:Choice>
              <mc:Fallback>
                <p:oleObj name="Equation" r:id="rId3" imgW="253800" imgH="203040" progId="Equation.DSMT4">
                  <p:embed/>
                  <p:pic>
                    <p:nvPicPr>
                      <p:cNvPr id="0" name=""/>
                      <p:cNvPicPr/>
                      <p:nvPr/>
                    </p:nvPicPr>
                    <p:blipFill>
                      <a:blip r:embed="rId4"/>
                      <a:stretch>
                        <a:fillRect/>
                      </a:stretch>
                    </p:blipFill>
                    <p:spPr>
                      <a:xfrm>
                        <a:off x="3938626" y="2476973"/>
                        <a:ext cx="604907" cy="483927"/>
                      </a:xfrm>
                      <a:prstGeom prst="rect">
                        <a:avLst/>
                      </a:prstGeom>
                    </p:spPr>
                  </p:pic>
                </p:oleObj>
              </mc:Fallback>
            </mc:AlternateContent>
          </a:graphicData>
        </a:graphic>
      </p:graphicFrame>
      <p:sp>
        <p:nvSpPr>
          <p:cNvPr id="9" name="Content Placeholder 8"/>
          <p:cNvSpPr>
            <a:spLocks noGrp="1"/>
          </p:cNvSpPr>
          <p:nvPr>
            <p:ph idx="14"/>
          </p:nvPr>
        </p:nvSpPr>
        <p:spPr>
          <a:xfrm>
            <a:off x="4648200" y="2447543"/>
            <a:ext cx="3442447" cy="463763"/>
          </a:xfrm>
        </p:spPr>
        <p:txBody>
          <a:bodyPr/>
          <a:lstStyle/>
          <a:p>
            <a:pPr marL="0" indent="0">
              <a:buNone/>
            </a:pPr>
            <a:r>
              <a:rPr lang="en-US" altLang="en-US" dirty="0"/>
              <a:t>per day per book, </a:t>
            </a:r>
            <a:r>
              <a:rPr lang="en-US" altLang="en-US" dirty="0" smtClean="0"/>
              <a:t>the</a:t>
            </a:r>
            <a:endParaRPr lang="en-US" dirty="0"/>
          </a:p>
        </p:txBody>
      </p:sp>
      <p:sp>
        <p:nvSpPr>
          <p:cNvPr id="10" name="Content Placeholder 9"/>
          <p:cNvSpPr>
            <a:spLocks noGrp="1"/>
          </p:cNvSpPr>
          <p:nvPr>
            <p:ph idx="15"/>
          </p:nvPr>
        </p:nvSpPr>
        <p:spPr>
          <a:xfrm>
            <a:off x="457200" y="2907792"/>
            <a:ext cx="4876800" cy="400659"/>
          </a:xfrm>
        </p:spPr>
        <p:txBody>
          <a:bodyPr/>
          <a:lstStyle/>
          <a:p>
            <a:pPr marL="0" indent="0">
              <a:buNone/>
            </a:pPr>
            <a:r>
              <a:rPr lang="en-US" altLang="en-US" dirty="0"/>
              <a:t>fine for each of the novels </a:t>
            </a:r>
            <a:r>
              <a:rPr lang="en-US" altLang="en-US" dirty="0" smtClean="0"/>
              <a:t>was</a:t>
            </a:r>
            <a:endParaRPr lang="en-US" dirty="0"/>
          </a:p>
        </p:txBody>
      </p:sp>
      <p:graphicFrame>
        <p:nvGraphicFramePr>
          <p:cNvPr id="19" name="Object 18" descr="16 times 10 cents or 160 cents"/>
          <p:cNvGraphicFramePr>
            <a:graphicFrameLocks noChangeAspect="1"/>
          </p:cNvGraphicFramePr>
          <p:nvPr>
            <p:extLst>
              <p:ext uri="{D42A27DB-BD31-4B8C-83A1-F6EECF244321}">
                <p14:modId xmlns:p14="http://schemas.microsoft.com/office/powerpoint/2010/main" val="1732202979"/>
              </p:ext>
            </p:extLst>
          </p:nvPr>
        </p:nvGraphicFramePr>
        <p:xfrm>
          <a:off x="5422357" y="2941684"/>
          <a:ext cx="2409879" cy="477461"/>
        </p:xfrm>
        <a:graphic>
          <a:graphicData uri="http://schemas.openxmlformats.org/presentationml/2006/ole">
            <mc:AlternateContent xmlns:mc="http://schemas.openxmlformats.org/markup-compatibility/2006">
              <mc:Choice xmlns:v="urn:schemas-microsoft-com:vml" Requires="v">
                <p:oleObj spid="_x0000_s56343" name="Equation" r:id="rId5" imgW="1028520" imgH="203040" progId="Equation.DSMT4">
                  <p:embed/>
                </p:oleObj>
              </mc:Choice>
              <mc:Fallback>
                <p:oleObj name="Equation" r:id="rId5" imgW="1028520" imgH="203040" progId="Equation.DSMT4">
                  <p:embed/>
                  <p:pic>
                    <p:nvPicPr>
                      <p:cNvPr id="0" name=""/>
                      <p:cNvPicPr/>
                      <p:nvPr/>
                    </p:nvPicPr>
                    <p:blipFill>
                      <a:blip r:embed="rId6"/>
                      <a:stretch>
                        <a:fillRect/>
                      </a:stretch>
                    </p:blipFill>
                    <p:spPr>
                      <a:xfrm>
                        <a:off x="5422357" y="2941684"/>
                        <a:ext cx="2409879" cy="477461"/>
                      </a:xfrm>
                      <a:prstGeom prst="rect">
                        <a:avLst/>
                      </a:prstGeom>
                    </p:spPr>
                  </p:pic>
                </p:oleObj>
              </mc:Fallback>
            </mc:AlternateContent>
          </a:graphicData>
        </a:graphic>
      </p:graphicFrame>
      <p:sp>
        <p:nvSpPr>
          <p:cNvPr id="11" name="Content Placeholder 10"/>
          <p:cNvSpPr>
            <a:spLocks noGrp="1"/>
          </p:cNvSpPr>
          <p:nvPr>
            <p:ph idx="16"/>
          </p:nvPr>
        </p:nvSpPr>
        <p:spPr>
          <a:xfrm>
            <a:off x="443753" y="3394364"/>
            <a:ext cx="6033247" cy="408301"/>
          </a:xfrm>
        </p:spPr>
        <p:txBody>
          <a:bodyPr/>
          <a:lstStyle/>
          <a:p>
            <a:pPr marL="0" indent="0">
              <a:buNone/>
            </a:pPr>
            <a:r>
              <a:rPr lang="en-US" altLang="en-US" dirty="0"/>
              <a:t>Hence, the fine for all four novels </a:t>
            </a:r>
            <a:r>
              <a:rPr lang="en-US" altLang="en-US" dirty="0" smtClean="0"/>
              <a:t>was</a:t>
            </a:r>
            <a:endParaRPr lang="en-US" dirty="0"/>
          </a:p>
        </p:txBody>
      </p:sp>
      <p:graphicFrame>
        <p:nvGraphicFramePr>
          <p:cNvPr id="20" name="Object 19" descr="4 times 160 cents or 640 cents"/>
          <p:cNvGraphicFramePr>
            <a:graphicFrameLocks noChangeAspect="1"/>
          </p:cNvGraphicFramePr>
          <p:nvPr>
            <p:extLst>
              <p:ext uri="{D42A27DB-BD31-4B8C-83A1-F6EECF244321}">
                <p14:modId xmlns:p14="http://schemas.microsoft.com/office/powerpoint/2010/main" val="2943506288"/>
              </p:ext>
            </p:extLst>
          </p:nvPr>
        </p:nvGraphicFramePr>
        <p:xfrm>
          <a:off x="6447618" y="3410355"/>
          <a:ext cx="2542345" cy="463604"/>
        </p:xfrm>
        <a:graphic>
          <a:graphicData uri="http://schemas.openxmlformats.org/presentationml/2006/ole">
            <mc:AlternateContent xmlns:mc="http://schemas.openxmlformats.org/markup-compatibility/2006">
              <mc:Choice xmlns:v="urn:schemas-microsoft-com:vml" Requires="v">
                <p:oleObj spid="_x0000_s56344" name="Equation" r:id="rId7" imgW="1117440" imgH="203040" progId="Equation.DSMT4">
                  <p:embed/>
                </p:oleObj>
              </mc:Choice>
              <mc:Fallback>
                <p:oleObj name="Equation" r:id="rId7" imgW="1117440" imgH="203040" progId="Equation.DSMT4">
                  <p:embed/>
                  <p:pic>
                    <p:nvPicPr>
                      <p:cNvPr id="0" name=""/>
                      <p:cNvPicPr/>
                      <p:nvPr/>
                    </p:nvPicPr>
                    <p:blipFill>
                      <a:blip r:embed="rId8"/>
                      <a:stretch>
                        <a:fillRect/>
                      </a:stretch>
                    </p:blipFill>
                    <p:spPr>
                      <a:xfrm>
                        <a:off x="6447618" y="3410355"/>
                        <a:ext cx="2542345" cy="463604"/>
                      </a:xfrm>
                      <a:prstGeom prst="rect">
                        <a:avLst/>
                      </a:prstGeom>
                    </p:spPr>
                  </p:pic>
                </p:oleObj>
              </mc:Fallback>
            </mc:AlternateContent>
          </a:graphicData>
        </a:graphic>
      </p:graphicFrame>
      <p:sp>
        <p:nvSpPr>
          <p:cNvPr id="13" name="Content Placeholder 12"/>
          <p:cNvSpPr>
            <a:spLocks noGrp="1"/>
          </p:cNvSpPr>
          <p:nvPr>
            <p:ph idx="18"/>
          </p:nvPr>
        </p:nvSpPr>
        <p:spPr>
          <a:xfrm>
            <a:off x="457200" y="4220050"/>
            <a:ext cx="5791200" cy="513356"/>
          </a:xfrm>
        </p:spPr>
        <p:txBody>
          <a:bodyPr/>
          <a:lstStyle/>
          <a:p>
            <a:pPr marL="0" indent="0">
              <a:buNone/>
            </a:pPr>
            <a:r>
              <a:rPr lang="en-US" altLang="en-US" dirty="0"/>
              <a:t>The fine for the astronomy book </a:t>
            </a:r>
            <a:r>
              <a:rPr lang="en-US" altLang="en-US" dirty="0" smtClean="0"/>
              <a:t>was</a:t>
            </a:r>
            <a:endParaRPr lang="en-US" dirty="0"/>
          </a:p>
        </p:txBody>
      </p:sp>
      <p:graphicFrame>
        <p:nvGraphicFramePr>
          <p:cNvPr id="23" name="Object 22" descr="23 times 10 cents or 230 cents"/>
          <p:cNvGraphicFramePr>
            <a:graphicFrameLocks noChangeAspect="1"/>
          </p:cNvGraphicFramePr>
          <p:nvPr>
            <p:extLst>
              <p:ext uri="{D42A27DB-BD31-4B8C-83A1-F6EECF244321}">
                <p14:modId xmlns:p14="http://schemas.microsoft.com/office/powerpoint/2010/main" val="176289425"/>
              </p:ext>
            </p:extLst>
          </p:nvPr>
        </p:nvGraphicFramePr>
        <p:xfrm>
          <a:off x="6298225" y="4250978"/>
          <a:ext cx="2645574" cy="482428"/>
        </p:xfrm>
        <a:graphic>
          <a:graphicData uri="http://schemas.openxmlformats.org/presentationml/2006/ole">
            <mc:AlternateContent xmlns:mc="http://schemas.openxmlformats.org/markup-compatibility/2006">
              <mc:Choice xmlns:v="urn:schemas-microsoft-com:vml" Requires="v">
                <p:oleObj spid="_x0000_s56345" name="Equation" r:id="rId9" imgW="1117440" imgH="203040" progId="Equation.DSMT4">
                  <p:embed/>
                </p:oleObj>
              </mc:Choice>
              <mc:Fallback>
                <p:oleObj name="Equation" r:id="rId9" imgW="1117440" imgH="203040" progId="Equation.DSMT4">
                  <p:embed/>
                  <p:pic>
                    <p:nvPicPr>
                      <p:cNvPr id="0" name=""/>
                      <p:cNvPicPr/>
                      <p:nvPr/>
                    </p:nvPicPr>
                    <p:blipFill>
                      <a:blip r:embed="rId10"/>
                      <a:stretch>
                        <a:fillRect/>
                      </a:stretch>
                    </p:blipFill>
                    <p:spPr>
                      <a:xfrm>
                        <a:off x="6298225" y="4250978"/>
                        <a:ext cx="2645574" cy="482428"/>
                      </a:xfrm>
                      <a:prstGeom prst="rect">
                        <a:avLst/>
                      </a:prstGeom>
                    </p:spPr>
                  </p:pic>
                </p:oleObj>
              </mc:Fallback>
            </mc:AlternateContent>
          </a:graphicData>
        </a:graphic>
      </p:graphicFrame>
      <p:sp>
        <p:nvSpPr>
          <p:cNvPr id="15" name="Content Placeholder 14"/>
          <p:cNvSpPr>
            <a:spLocks noGrp="1"/>
          </p:cNvSpPr>
          <p:nvPr>
            <p:ph idx="20"/>
          </p:nvPr>
        </p:nvSpPr>
        <p:spPr>
          <a:xfrm>
            <a:off x="457200" y="4946075"/>
            <a:ext cx="2819400" cy="444088"/>
          </a:xfrm>
        </p:spPr>
        <p:txBody>
          <a:bodyPr/>
          <a:lstStyle/>
          <a:p>
            <a:pPr marL="0" indent="0">
              <a:buNone/>
            </a:pPr>
            <a:r>
              <a:rPr lang="en-US" altLang="en-US" dirty="0"/>
              <a:t>The total fine was</a:t>
            </a:r>
            <a:endParaRPr lang="en-US" dirty="0"/>
          </a:p>
        </p:txBody>
      </p:sp>
      <p:graphicFrame>
        <p:nvGraphicFramePr>
          <p:cNvPr id="24" name="Object 23" descr="640 cents + 230 cents = 870 cents"/>
          <p:cNvGraphicFramePr>
            <a:graphicFrameLocks noChangeAspect="1"/>
          </p:cNvGraphicFramePr>
          <p:nvPr>
            <p:extLst>
              <p:ext uri="{D42A27DB-BD31-4B8C-83A1-F6EECF244321}">
                <p14:modId xmlns:p14="http://schemas.microsoft.com/office/powerpoint/2010/main" val="104578065"/>
              </p:ext>
            </p:extLst>
          </p:nvPr>
        </p:nvGraphicFramePr>
        <p:xfrm>
          <a:off x="3355819" y="4959469"/>
          <a:ext cx="3007404" cy="482236"/>
        </p:xfrm>
        <a:graphic>
          <a:graphicData uri="http://schemas.openxmlformats.org/presentationml/2006/ole">
            <mc:AlternateContent xmlns:mc="http://schemas.openxmlformats.org/markup-compatibility/2006">
              <mc:Choice xmlns:v="urn:schemas-microsoft-com:vml" Requires="v">
                <p:oleObj spid="_x0000_s56346" name="Equation" r:id="rId11" imgW="1269720" imgH="203040" progId="Equation.DSMT4">
                  <p:embed/>
                </p:oleObj>
              </mc:Choice>
              <mc:Fallback>
                <p:oleObj name="Equation" r:id="rId11" imgW="1269720" imgH="203040" progId="Equation.DSMT4">
                  <p:embed/>
                  <p:pic>
                    <p:nvPicPr>
                      <p:cNvPr id="0" name=""/>
                      <p:cNvPicPr/>
                      <p:nvPr/>
                    </p:nvPicPr>
                    <p:blipFill>
                      <a:blip r:embed="rId12"/>
                      <a:stretch>
                        <a:fillRect/>
                      </a:stretch>
                    </p:blipFill>
                    <p:spPr>
                      <a:xfrm>
                        <a:off x="3355819" y="4959469"/>
                        <a:ext cx="3007404" cy="482236"/>
                      </a:xfrm>
                      <a:prstGeom prst="rect">
                        <a:avLst/>
                      </a:prstGeom>
                    </p:spPr>
                  </p:pic>
                </p:oleObj>
              </mc:Fallback>
            </mc:AlternateContent>
          </a:graphicData>
        </a:graphic>
      </p:graphicFrame>
      <p:sp>
        <p:nvSpPr>
          <p:cNvPr id="16" name="Content Placeholder 15"/>
          <p:cNvSpPr>
            <a:spLocks noGrp="1"/>
          </p:cNvSpPr>
          <p:nvPr>
            <p:ph idx="21"/>
          </p:nvPr>
        </p:nvSpPr>
        <p:spPr>
          <a:xfrm>
            <a:off x="6477000" y="4946075"/>
            <a:ext cx="990600" cy="444088"/>
          </a:xfrm>
        </p:spPr>
        <p:txBody>
          <a:bodyPr/>
          <a:lstStyle/>
          <a:p>
            <a:pPr marL="0" indent="0">
              <a:buNone/>
            </a:pPr>
            <a:r>
              <a:rPr lang="en-US" altLang="en-US" dirty="0"/>
              <a:t>which</a:t>
            </a:r>
            <a:endParaRPr lang="en-US" dirty="0"/>
          </a:p>
        </p:txBody>
      </p:sp>
      <p:sp>
        <p:nvSpPr>
          <p:cNvPr id="17" name="Content Placeholder 16"/>
          <p:cNvSpPr>
            <a:spLocks noGrp="1"/>
          </p:cNvSpPr>
          <p:nvPr>
            <p:ph idx="22"/>
          </p:nvPr>
        </p:nvSpPr>
        <p:spPr>
          <a:xfrm>
            <a:off x="469511" y="5444840"/>
            <a:ext cx="5423647" cy="463000"/>
          </a:xfrm>
        </p:spPr>
        <p:txBody>
          <a:bodyPr/>
          <a:lstStyle/>
          <a:p>
            <a:pPr marL="0" indent="0">
              <a:buNone/>
            </a:pPr>
            <a:r>
              <a:rPr lang="en-US" altLang="en-US" dirty="0"/>
              <a:t>agrees with the given information.</a:t>
            </a:r>
            <a:endParaRPr lang="en-US" dirty="0"/>
          </a:p>
        </p:txBody>
      </p:sp>
    </p:spTree>
    <p:extLst>
      <p:ext uri="{BB962C8B-B14F-4D97-AF65-F5344CB8AC3E}">
        <p14:creationId xmlns:p14="http://schemas.microsoft.com/office/powerpoint/2010/main" val="1320886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build="p"/>
      <p:bldP spid="16" grpId="0" build="p"/>
      <p:bldP spid="1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altLang="en-US" dirty="0">
                <a:solidFill>
                  <a:schemeClr val="bg2"/>
                </a:solidFill>
              </a:rPr>
              <a:t>Problem </a:t>
            </a:r>
            <a:r>
              <a:rPr lang="en-US" altLang="en-US" dirty="0" smtClean="0">
                <a:solidFill>
                  <a:schemeClr val="bg2"/>
                </a:solidFill>
              </a:rPr>
              <a:t>Solving: Newspaper </a:t>
            </a:r>
            <a:r>
              <a:rPr lang="en-US" altLang="en-US" dirty="0">
                <a:solidFill>
                  <a:schemeClr val="bg2"/>
                </a:solidFill>
              </a:rPr>
              <a:t>Delivery</a:t>
            </a:r>
            <a:endParaRPr lang="en-US" dirty="0">
              <a:solidFill>
                <a:schemeClr val="bg2"/>
              </a:solidFill>
            </a:endParaRPr>
          </a:p>
        </p:txBody>
      </p:sp>
      <p:sp>
        <p:nvSpPr>
          <p:cNvPr id="15" name="Content Placeholder 14"/>
          <p:cNvSpPr>
            <a:spLocks noGrp="1"/>
          </p:cNvSpPr>
          <p:nvPr>
            <p:ph idx="1"/>
          </p:nvPr>
        </p:nvSpPr>
        <p:spPr/>
        <p:txBody>
          <a:bodyPr/>
          <a:lstStyle/>
          <a:p>
            <a:pPr marL="0" indent="0">
              <a:buNone/>
            </a:pPr>
            <a:r>
              <a:rPr lang="en-US" altLang="en-US" dirty="0"/>
              <a:t>In a small town, three children deliver all the newspapers. Abby delivers 3 times as many papers as Bob, and Connie delivers 13 more than Abby. If the three children delivered a total of 496 papers, how many papers </a:t>
            </a:r>
            <a:r>
              <a:rPr lang="en-US" altLang="en-US" dirty="0" smtClean="0"/>
              <a:t>does </a:t>
            </a:r>
            <a:r>
              <a:rPr lang="en-US" altLang="en-US" dirty="0"/>
              <a:t>each deliver</a:t>
            </a:r>
            <a:r>
              <a:rPr lang="en-US" altLang="en-US" dirty="0" smtClean="0"/>
              <a:t>?</a:t>
            </a:r>
            <a:endParaRPr lang="en-US" altLang="en-US" dirty="0"/>
          </a:p>
        </p:txBody>
      </p:sp>
    </p:spTree>
    <p:extLst>
      <p:ext uri="{BB962C8B-B14F-4D97-AF65-F5344CB8AC3E}">
        <p14:creationId xmlns:p14="http://schemas.microsoft.com/office/powerpoint/2010/main" val="2465462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Understand the Problem </a:t>
            </a:r>
            <a:r>
              <a:rPr lang="en-US" altLang="en-US" sz="2000" b="0" dirty="0" smtClean="0">
                <a:solidFill>
                  <a:schemeClr val="bg2"/>
                </a:solidFill>
              </a:rPr>
              <a:t>(2 </a:t>
            </a:r>
            <a:r>
              <a:rPr lang="en-US" altLang="en-US" sz="2000" b="0" dirty="0">
                <a:solidFill>
                  <a:schemeClr val="bg2"/>
                </a:solidFill>
              </a:rPr>
              <a:t>of 2)</a:t>
            </a:r>
            <a:endParaRPr lang="en-US" dirty="0"/>
          </a:p>
        </p:txBody>
      </p:sp>
      <p:sp>
        <p:nvSpPr>
          <p:cNvPr id="3" name="Content Placeholder 2"/>
          <p:cNvSpPr>
            <a:spLocks noGrp="1"/>
          </p:cNvSpPr>
          <p:nvPr>
            <p:ph idx="1"/>
          </p:nvPr>
        </p:nvSpPr>
        <p:spPr>
          <a:xfrm>
            <a:off x="457200" y="1600200"/>
            <a:ext cx="8229600" cy="4525963"/>
          </a:xfrm>
        </p:spPr>
        <p:txBody>
          <a:bodyPr/>
          <a:lstStyle/>
          <a:p>
            <a:pPr marL="0" indent="0">
              <a:buNone/>
            </a:pPr>
            <a:r>
              <a:rPr lang="en-US" altLang="en-US" dirty="0"/>
              <a:t>The problem asks for the number of papers that each child delivers. It gives information that compares the number of papers that each child delivers as well as the total number of papers delivered in the town</a:t>
            </a:r>
            <a:r>
              <a:rPr lang="en-US" altLang="en-US" dirty="0" smtClean="0"/>
              <a:t>.</a:t>
            </a:r>
            <a:endParaRPr lang="en-US" altLang="en-US" dirty="0"/>
          </a:p>
        </p:txBody>
      </p:sp>
    </p:spTree>
    <p:extLst>
      <p:ext uri="{BB962C8B-B14F-4D97-AF65-F5344CB8AC3E}">
        <p14:creationId xmlns:p14="http://schemas.microsoft.com/office/powerpoint/2010/main" val="2454959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solidFill>
                  <a:schemeClr val="bg2"/>
                </a:solidFill>
              </a:rPr>
              <a:t>Devise a </a:t>
            </a:r>
            <a:r>
              <a:rPr lang="en-US" altLang="en-US" dirty="0" smtClean="0">
                <a:solidFill>
                  <a:schemeClr val="bg2"/>
                </a:solidFill>
              </a:rPr>
              <a:t>Plan </a:t>
            </a:r>
            <a:r>
              <a:rPr lang="en-US" altLang="en-US" sz="2000" b="0" dirty="0" smtClean="0">
                <a:solidFill>
                  <a:schemeClr val="bg2"/>
                </a:solidFill>
              </a:rPr>
              <a:t>(3 of 4)</a:t>
            </a:r>
            <a:endParaRPr lang="en-US" sz="2000" b="0" dirty="0">
              <a:solidFill>
                <a:schemeClr val="bg2"/>
              </a:solidFill>
            </a:endParaRPr>
          </a:p>
        </p:txBody>
      </p:sp>
      <p:sp>
        <p:nvSpPr>
          <p:cNvPr id="5" name="Content Placeholder 4"/>
          <p:cNvSpPr>
            <a:spLocks noGrp="1"/>
          </p:cNvSpPr>
          <p:nvPr>
            <p:ph idx="1"/>
          </p:nvPr>
        </p:nvSpPr>
        <p:spPr>
          <a:xfrm>
            <a:off x="457200" y="1600201"/>
            <a:ext cx="8229600" cy="914400"/>
          </a:xfrm>
        </p:spPr>
        <p:txBody>
          <a:bodyPr/>
          <a:lstStyle/>
          <a:p>
            <a:pPr marL="0" indent="0">
              <a:buNone/>
            </a:pPr>
            <a:r>
              <a:rPr lang="en-US" altLang="en-US" dirty="0"/>
              <a:t>Let </a:t>
            </a:r>
            <a:r>
              <a:rPr lang="en-US" altLang="en-US" i="1" dirty="0"/>
              <a:t>a</a:t>
            </a:r>
            <a:r>
              <a:rPr lang="en-US" altLang="en-US" dirty="0"/>
              <a:t>, </a:t>
            </a:r>
            <a:r>
              <a:rPr lang="en-US" altLang="en-US" i="1" dirty="0"/>
              <a:t>b</a:t>
            </a:r>
            <a:r>
              <a:rPr lang="en-US" altLang="en-US" dirty="0"/>
              <a:t>, and </a:t>
            </a:r>
            <a:r>
              <a:rPr lang="en-US" altLang="en-US" i="1" dirty="0"/>
              <a:t>c</a:t>
            </a:r>
            <a:r>
              <a:rPr lang="en-US" altLang="en-US" dirty="0"/>
              <a:t> be the number of papers delivered by Abby, Bob, and Connie, respectively</a:t>
            </a:r>
            <a:r>
              <a:rPr lang="en-US" altLang="en-US" dirty="0" smtClean="0"/>
              <a:t>.</a:t>
            </a:r>
            <a:endParaRPr lang="en-US" altLang="en-US" dirty="0"/>
          </a:p>
        </p:txBody>
      </p:sp>
      <p:sp>
        <p:nvSpPr>
          <p:cNvPr id="6" name="Content Placeholder 5"/>
          <p:cNvSpPr>
            <a:spLocks noGrp="1"/>
          </p:cNvSpPr>
          <p:nvPr>
            <p:ph idx="13"/>
          </p:nvPr>
        </p:nvSpPr>
        <p:spPr>
          <a:xfrm>
            <a:off x="452718" y="2611584"/>
            <a:ext cx="7395882" cy="451594"/>
          </a:xfrm>
        </p:spPr>
        <p:txBody>
          <a:bodyPr/>
          <a:lstStyle/>
          <a:p>
            <a:pPr marL="0" indent="0">
              <a:buNone/>
            </a:pPr>
            <a:r>
              <a:rPr lang="en-US" altLang="en-US" dirty="0"/>
              <a:t>Abby delivers 3 times as many papers as Bob</a:t>
            </a:r>
            <a:r>
              <a:rPr lang="en-US" altLang="en-US" dirty="0" smtClean="0"/>
              <a:t>:</a:t>
            </a:r>
            <a:endParaRPr lang="en-US" altLang="en-US" dirty="0"/>
          </a:p>
        </p:txBody>
      </p:sp>
      <p:graphicFrame>
        <p:nvGraphicFramePr>
          <p:cNvPr id="9" name="Object 8" descr="a = 3 b"/>
          <p:cNvGraphicFramePr>
            <a:graphicFrameLocks noChangeAspect="1"/>
          </p:cNvGraphicFramePr>
          <p:nvPr>
            <p:extLst>
              <p:ext uri="{D42A27DB-BD31-4B8C-83A1-F6EECF244321}">
                <p14:modId xmlns:p14="http://schemas.microsoft.com/office/powerpoint/2010/main" val="958946777"/>
              </p:ext>
            </p:extLst>
          </p:nvPr>
        </p:nvGraphicFramePr>
        <p:xfrm>
          <a:off x="482064" y="3063178"/>
          <a:ext cx="1070095" cy="453979"/>
        </p:xfrm>
        <a:graphic>
          <a:graphicData uri="http://schemas.openxmlformats.org/presentationml/2006/ole">
            <mc:AlternateContent xmlns:mc="http://schemas.openxmlformats.org/markup-compatibility/2006">
              <mc:Choice xmlns:v="urn:schemas-microsoft-com:vml" Requires="v">
                <p:oleObj spid="_x0000_s57350" name="Equation" r:id="rId3" imgW="419040" imgH="177480" progId="Equation.DSMT4">
                  <p:embed/>
                </p:oleObj>
              </mc:Choice>
              <mc:Fallback>
                <p:oleObj name="Equation" r:id="rId3" imgW="419040" imgH="177480" progId="Equation.DSMT4">
                  <p:embed/>
                  <p:pic>
                    <p:nvPicPr>
                      <p:cNvPr id="0" name=""/>
                      <p:cNvPicPr/>
                      <p:nvPr/>
                    </p:nvPicPr>
                    <p:blipFill>
                      <a:blip r:embed="rId4"/>
                      <a:stretch>
                        <a:fillRect/>
                      </a:stretch>
                    </p:blipFill>
                    <p:spPr>
                      <a:xfrm>
                        <a:off x="482064" y="3063178"/>
                        <a:ext cx="1070095" cy="453979"/>
                      </a:xfrm>
                      <a:prstGeom prst="rect">
                        <a:avLst/>
                      </a:prstGeom>
                    </p:spPr>
                  </p:pic>
                </p:oleObj>
              </mc:Fallback>
            </mc:AlternateContent>
          </a:graphicData>
        </a:graphic>
      </p:graphicFrame>
      <p:sp>
        <p:nvSpPr>
          <p:cNvPr id="7" name="Content Placeholder 6"/>
          <p:cNvSpPr>
            <a:spLocks noGrp="1"/>
          </p:cNvSpPr>
          <p:nvPr>
            <p:ph idx="14"/>
          </p:nvPr>
        </p:nvSpPr>
        <p:spPr>
          <a:xfrm>
            <a:off x="457200" y="3733800"/>
            <a:ext cx="8229600" cy="990600"/>
          </a:xfrm>
        </p:spPr>
        <p:txBody>
          <a:bodyPr/>
          <a:lstStyle/>
          <a:p>
            <a:pPr marL="0" indent="0">
              <a:buNone/>
            </a:pPr>
            <a:r>
              <a:rPr lang="en-US" altLang="en-US" dirty="0"/>
              <a:t>Connie delivers 13 more </a:t>
            </a:r>
            <a:r>
              <a:rPr lang="en-US" altLang="en-US" dirty="0" smtClean="0"/>
              <a:t>papers </a:t>
            </a:r>
            <a:r>
              <a:rPr lang="en-US" altLang="en-US" dirty="0"/>
              <a:t>than Abby</a:t>
            </a:r>
            <a:r>
              <a:rPr lang="en-US" altLang="en-US" dirty="0" smtClean="0"/>
              <a:t>:</a:t>
            </a:r>
          </a:p>
          <a:p>
            <a:pPr marL="0" indent="0">
              <a:buNone/>
            </a:pPr>
            <a:r>
              <a:rPr lang="en-US" altLang="en-US" i="1" dirty="0" smtClean="0"/>
              <a:t>c </a:t>
            </a:r>
            <a:r>
              <a:rPr lang="en-US" altLang="en-US" dirty="0" smtClean="0"/>
              <a:t>= </a:t>
            </a:r>
            <a:r>
              <a:rPr lang="en-US" altLang="en-US" i="1" dirty="0"/>
              <a:t>a</a:t>
            </a:r>
            <a:r>
              <a:rPr lang="en-US" altLang="en-US" dirty="0"/>
              <a:t> + </a:t>
            </a:r>
            <a:r>
              <a:rPr lang="en-US" altLang="en-US" dirty="0" smtClean="0"/>
              <a:t>13</a:t>
            </a:r>
            <a:endParaRPr lang="en-US" altLang="en-US" i="1" dirty="0"/>
          </a:p>
        </p:txBody>
      </p:sp>
      <p:sp>
        <p:nvSpPr>
          <p:cNvPr id="8" name="Content Placeholder 7"/>
          <p:cNvSpPr>
            <a:spLocks noGrp="1"/>
          </p:cNvSpPr>
          <p:nvPr>
            <p:ph idx="15"/>
          </p:nvPr>
        </p:nvSpPr>
        <p:spPr>
          <a:xfrm>
            <a:off x="478476" y="4948758"/>
            <a:ext cx="8229600" cy="990193"/>
          </a:xfrm>
        </p:spPr>
        <p:txBody>
          <a:bodyPr/>
          <a:lstStyle/>
          <a:p>
            <a:pPr marL="0" indent="0">
              <a:buNone/>
            </a:pPr>
            <a:r>
              <a:rPr lang="en-US" altLang="en-US" dirty="0"/>
              <a:t>Total delivery is 496:</a:t>
            </a:r>
          </a:p>
          <a:p>
            <a:pPr marL="0" indent="0">
              <a:buNone/>
            </a:pPr>
            <a:r>
              <a:rPr lang="en-US" altLang="en-US" i="1" dirty="0"/>
              <a:t>a </a:t>
            </a:r>
            <a:r>
              <a:rPr lang="en-US" altLang="en-US" dirty="0"/>
              <a:t>+ </a:t>
            </a:r>
            <a:r>
              <a:rPr lang="en-US" altLang="en-US" i="1" dirty="0"/>
              <a:t>b </a:t>
            </a:r>
            <a:r>
              <a:rPr lang="en-US" altLang="en-US" dirty="0"/>
              <a:t>+ </a:t>
            </a:r>
            <a:r>
              <a:rPr lang="en-US" altLang="en-US" i="1" dirty="0" smtClean="0"/>
              <a:t>c </a:t>
            </a:r>
            <a:r>
              <a:rPr lang="en-US" altLang="en-US" dirty="0" smtClean="0"/>
              <a:t>= 496</a:t>
            </a:r>
            <a:endParaRPr lang="en-US" altLang="en-US" i="1" dirty="0"/>
          </a:p>
        </p:txBody>
      </p:sp>
    </p:spTree>
    <p:extLst>
      <p:ext uri="{BB962C8B-B14F-4D97-AF65-F5344CB8AC3E}">
        <p14:creationId xmlns:p14="http://schemas.microsoft.com/office/powerpoint/2010/main" val="327440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bg2"/>
                </a:solidFill>
              </a:rPr>
              <a:t>Section 8-2 Equations</a:t>
            </a:r>
            <a:endParaRPr lang="en-US" dirty="0">
              <a:solidFill>
                <a:schemeClr val="bg2"/>
              </a:solidFill>
            </a:endParaRPr>
          </a:p>
        </p:txBody>
      </p:sp>
      <p:sp>
        <p:nvSpPr>
          <p:cNvPr id="6" name="Content Placeholder 5"/>
          <p:cNvSpPr>
            <a:spLocks noGrp="1"/>
          </p:cNvSpPr>
          <p:nvPr>
            <p:ph idx="1"/>
          </p:nvPr>
        </p:nvSpPr>
        <p:spPr/>
        <p:txBody>
          <a:bodyPr/>
          <a:lstStyle/>
          <a:p>
            <a:pPr marL="0" indent="0">
              <a:buNone/>
              <a:defRPr/>
            </a:pPr>
            <a:r>
              <a:rPr lang="en-US" altLang="en-US" b="1" dirty="0"/>
              <a:t>Students will be able to understand and explain</a:t>
            </a:r>
          </a:p>
          <a:p>
            <a:pPr>
              <a:defRPr/>
            </a:pPr>
            <a:r>
              <a:rPr lang="en-US" dirty="0" smtClean="0"/>
              <a:t>Properties </a:t>
            </a:r>
            <a:r>
              <a:rPr lang="en-US" dirty="0"/>
              <a:t>of equality and equations.</a:t>
            </a:r>
          </a:p>
          <a:p>
            <a:pPr>
              <a:defRPr/>
            </a:pPr>
            <a:r>
              <a:rPr lang="en-US" dirty="0" smtClean="0"/>
              <a:t>Solutions </a:t>
            </a:r>
            <a:r>
              <a:rPr lang="en-US" dirty="0"/>
              <a:t>of equations using properties of equations.</a:t>
            </a:r>
          </a:p>
          <a:p>
            <a:pPr>
              <a:defRPr/>
            </a:pPr>
            <a:r>
              <a:rPr lang="en-US" dirty="0" smtClean="0"/>
              <a:t>Solutions </a:t>
            </a:r>
            <a:r>
              <a:rPr lang="en-US" dirty="0"/>
              <a:t>of word problems</a:t>
            </a:r>
            <a:r>
              <a:rPr lang="en-US" dirty="0" smtClean="0"/>
              <a:t>.</a:t>
            </a:r>
            <a:endParaRPr lang="en-US" altLang="en-US" sz="8800" dirty="0"/>
          </a:p>
        </p:txBody>
      </p:sp>
    </p:spTree>
    <p:extLst>
      <p:ext uri="{BB962C8B-B14F-4D97-AF65-F5344CB8AC3E}">
        <p14:creationId xmlns:p14="http://schemas.microsoft.com/office/powerpoint/2010/main" val="3125140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solidFill>
                  <a:schemeClr val="bg2"/>
                </a:solidFill>
              </a:rPr>
              <a:t>Devise a Plan </a:t>
            </a:r>
            <a:r>
              <a:rPr lang="en-US" altLang="en-US" sz="2000" b="0" dirty="0" smtClean="0">
                <a:solidFill>
                  <a:schemeClr val="bg2"/>
                </a:solidFill>
              </a:rPr>
              <a:t>(4 </a:t>
            </a:r>
            <a:r>
              <a:rPr lang="en-US" altLang="en-US" sz="2000" b="0" dirty="0">
                <a:solidFill>
                  <a:schemeClr val="bg2"/>
                </a:solidFill>
              </a:rPr>
              <a:t>of </a:t>
            </a:r>
            <a:r>
              <a:rPr lang="en-US" altLang="en-US" sz="2000" b="0" dirty="0" smtClean="0">
                <a:solidFill>
                  <a:schemeClr val="bg2"/>
                </a:solidFill>
              </a:rPr>
              <a:t>4)</a:t>
            </a:r>
            <a:endParaRPr lang="en-US" dirty="0"/>
          </a:p>
        </p:txBody>
      </p:sp>
      <p:sp>
        <p:nvSpPr>
          <p:cNvPr id="8" name="Content Placeholder 7"/>
          <p:cNvSpPr>
            <a:spLocks noGrp="1"/>
          </p:cNvSpPr>
          <p:nvPr>
            <p:ph idx="1"/>
          </p:nvPr>
        </p:nvSpPr>
        <p:spPr>
          <a:xfrm>
            <a:off x="457200" y="1600201"/>
            <a:ext cx="7202424" cy="368231"/>
          </a:xfrm>
        </p:spPr>
        <p:txBody>
          <a:bodyPr/>
          <a:lstStyle/>
          <a:p>
            <a:pPr marL="0" indent="0">
              <a:buNone/>
            </a:pPr>
            <a:r>
              <a:rPr lang="en-US" altLang="en-US" dirty="0"/>
              <a:t>To reduce the number of variables, </a:t>
            </a:r>
            <a:r>
              <a:rPr lang="en-US" altLang="en-US" dirty="0" smtClean="0"/>
              <a:t>substitute</a:t>
            </a:r>
            <a:endParaRPr lang="en-US" altLang="en-US" dirty="0"/>
          </a:p>
        </p:txBody>
      </p:sp>
      <p:graphicFrame>
        <p:nvGraphicFramePr>
          <p:cNvPr id="15" name="Object 14" descr="3 b"/>
          <p:cNvGraphicFramePr>
            <a:graphicFrameLocks noChangeAspect="1"/>
          </p:cNvGraphicFramePr>
          <p:nvPr>
            <p:extLst>
              <p:ext uri="{D42A27DB-BD31-4B8C-83A1-F6EECF244321}">
                <p14:modId xmlns:p14="http://schemas.microsoft.com/office/powerpoint/2010/main" val="2921380983"/>
              </p:ext>
            </p:extLst>
          </p:nvPr>
        </p:nvGraphicFramePr>
        <p:xfrm>
          <a:off x="7664671" y="1622060"/>
          <a:ext cx="453681" cy="423435"/>
        </p:xfrm>
        <a:graphic>
          <a:graphicData uri="http://schemas.openxmlformats.org/presentationml/2006/ole">
            <mc:AlternateContent xmlns:mc="http://schemas.openxmlformats.org/markup-compatibility/2006">
              <mc:Choice xmlns:v="urn:schemas-microsoft-com:vml" Requires="v">
                <p:oleObj spid="_x0000_s58390" name="Equation" r:id="rId3" imgW="190440" imgH="177480" progId="Equation.DSMT4">
                  <p:embed/>
                </p:oleObj>
              </mc:Choice>
              <mc:Fallback>
                <p:oleObj name="Equation" r:id="rId3" imgW="190440" imgH="177480" progId="Equation.DSMT4">
                  <p:embed/>
                  <p:pic>
                    <p:nvPicPr>
                      <p:cNvPr id="0" name=""/>
                      <p:cNvPicPr/>
                      <p:nvPr/>
                    </p:nvPicPr>
                    <p:blipFill>
                      <a:blip r:embed="rId4"/>
                      <a:stretch>
                        <a:fillRect/>
                      </a:stretch>
                    </p:blipFill>
                    <p:spPr>
                      <a:xfrm>
                        <a:off x="7664671" y="1622060"/>
                        <a:ext cx="453681" cy="423435"/>
                      </a:xfrm>
                      <a:prstGeom prst="rect">
                        <a:avLst/>
                      </a:prstGeom>
                    </p:spPr>
                  </p:pic>
                </p:oleObj>
              </mc:Fallback>
            </mc:AlternateContent>
          </a:graphicData>
        </a:graphic>
      </p:graphicFrame>
      <p:sp>
        <p:nvSpPr>
          <p:cNvPr id="13" name="Content Placeholder 12"/>
          <p:cNvSpPr>
            <a:spLocks noGrp="1"/>
          </p:cNvSpPr>
          <p:nvPr>
            <p:ph idx="17"/>
          </p:nvPr>
        </p:nvSpPr>
        <p:spPr>
          <a:xfrm>
            <a:off x="459729" y="2097524"/>
            <a:ext cx="6245872" cy="398250"/>
          </a:xfrm>
        </p:spPr>
        <p:txBody>
          <a:bodyPr/>
          <a:lstStyle/>
          <a:p>
            <a:pPr marL="0" indent="0">
              <a:buNone/>
            </a:pPr>
            <a:r>
              <a:rPr lang="en-US" altLang="en-US" dirty="0"/>
              <a:t>for </a:t>
            </a:r>
            <a:r>
              <a:rPr lang="en-US" altLang="en-US" i="1" dirty="0"/>
              <a:t>a</a:t>
            </a:r>
            <a:r>
              <a:rPr lang="en-US" altLang="en-US" dirty="0"/>
              <a:t> in the second and third equations</a:t>
            </a:r>
            <a:r>
              <a:rPr lang="en-US" altLang="en-US" dirty="0" smtClean="0"/>
              <a:t>:</a:t>
            </a:r>
            <a:endParaRPr lang="en-US" altLang="en-US" dirty="0"/>
          </a:p>
        </p:txBody>
      </p:sp>
      <p:sp>
        <p:nvSpPr>
          <p:cNvPr id="9" name="Content Placeholder 8"/>
          <p:cNvSpPr>
            <a:spLocks noGrp="1"/>
          </p:cNvSpPr>
          <p:nvPr>
            <p:ph idx="13"/>
          </p:nvPr>
        </p:nvSpPr>
        <p:spPr>
          <a:xfrm>
            <a:off x="459729" y="2942325"/>
            <a:ext cx="3274071" cy="423835"/>
          </a:xfrm>
        </p:spPr>
        <p:txBody>
          <a:bodyPr/>
          <a:lstStyle/>
          <a:p>
            <a:pPr marL="0" indent="0">
              <a:buNone/>
            </a:pPr>
            <a:r>
              <a:rPr lang="en-US" altLang="en-US" i="1" dirty="0" smtClean="0"/>
              <a:t>c </a:t>
            </a:r>
            <a:r>
              <a:rPr lang="en-US" altLang="en-US" dirty="0" smtClean="0"/>
              <a:t>= </a:t>
            </a:r>
            <a:r>
              <a:rPr lang="en-US" altLang="en-US" i="1" dirty="0"/>
              <a:t>a</a:t>
            </a:r>
            <a:r>
              <a:rPr lang="en-US" altLang="en-US" dirty="0"/>
              <a:t> + 13 becomes</a:t>
            </a:r>
            <a:endParaRPr lang="en-US" dirty="0"/>
          </a:p>
        </p:txBody>
      </p:sp>
      <p:graphicFrame>
        <p:nvGraphicFramePr>
          <p:cNvPr id="16" name="Object 15" descr="c = 3 b + 13"/>
          <p:cNvGraphicFramePr>
            <a:graphicFrameLocks noChangeAspect="1"/>
          </p:cNvGraphicFramePr>
          <p:nvPr>
            <p:extLst>
              <p:ext uri="{D42A27DB-BD31-4B8C-83A1-F6EECF244321}">
                <p14:modId xmlns:p14="http://schemas.microsoft.com/office/powerpoint/2010/main" val="2476243223"/>
              </p:ext>
            </p:extLst>
          </p:nvPr>
        </p:nvGraphicFramePr>
        <p:xfrm>
          <a:off x="3718628" y="2922638"/>
          <a:ext cx="1745851" cy="461167"/>
        </p:xfrm>
        <a:graphic>
          <a:graphicData uri="http://schemas.openxmlformats.org/presentationml/2006/ole">
            <mc:AlternateContent xmlns:mc="http://schemas.openxmlformats.org/markup-compatibility/2006">
              <mc:Choice xmlns:v="urn:schemas-microsoft-com:vml" Requires="v">
                <p:oleObj spid="_x0000_s58391" name="Equation" r:id="rId5" imgW="672840" imgH="177480" progId="Equation.DSMT4">
                  <p:embed/>
                </p:oleObj>
              </mc:Choice>
              <mc:Fallback>
                <p:oleObj name="Equation" r:id="rId5" imgW="672840" imgH="177480" progId="Equation.DSMT4">
                  <p:embed/>
                  <p:pic>
                    <p:nvPicPr>
                      <p:cNvPr id="0" name=""/>
                      <p:cNvPicPr/>
                      <p:nvPr/>
                    </p:nvPicPr>
                    <p:blipFill>
                      <a:blip r:embed="rId6"/>
                      <a:stretch>
                        <a:fillRect/>
                      </a:stretch>
                    </p:blipFill>
                    <p:spPr>
                      <a:xfrm>
                        <a:off x="3718628" y="2922638"/>
                        <a:ext cx="1745851" cy="461167"/>
                      </a:xfrm>
                      <a:prstGeom prst="rect">
                        <a:avLst/>
                      </a:prstGeom>
                    </p:spPr>
                  </p:pic>
                </p:oleObj>
              </mc:Fallback>
            </mc:AlternateContent>
          </a:graphicData>
        </a:graphic>
      </p:graphicFrame>
      <p:sp>
        <p:nvSpPr>
          <p:cNvPr id="10" name="Content Placeholder 9"/>
          <p:cNvSpPr>
            <a:spLocks noGrp="1"/>
          </p:cNvSpPr>
          <p:nvPr>
            <p:ph idx="14"/>
          </p:nvPr>
        </p:nvSpPr>
        <p:spPr>
          <a:xfrm>
            <a:off x="478476" y="3674851"/>
            <a:ext cx="4065842" cy="363749"/>
          </a:xfrm>
        </p:spPr>
        <p:txBody>
          <a:bodyPr/>
          <a:lstStyle/>
          <a:p>
            <a:pPr marL="0" indent="0">
              <a:buNone/>
            </a:pPr>
            <a:r>
              <a:rPr lang="en-US" altLang="en-US" i="1" dirty="0"/>
              <a:t>a </a:t>
            </a:r>
            <a:r>
              <a:rPr lang="en-US" altLang="en-US" dirty="0"/>
              <a:t>+ </a:t>
            </a:r>
            <a:r>
              <a:rPr lang="en-US" altLang="en-US" i="1" dirty="0"/>
              <a:t>b </a:t>
            </a:r>
            <a:r>
              <a:rPr lang="en-US" altLang="en-US" dirty="0"/>
              <a:t>+ </a:t>
            </a:r>
            <a:r>
              <a:rPr lang="en-US" altLang="en-US" i="1" dirty="0" smtClean="0"/>
              <a:t>c </a:t>
            </a:r>
            <a:r>
              <a:rPr lang="en-US" altLang="en-US" dirty="0" smtClean="0"/>
              <a:t>= </a:t>
            </a:r>
            <a:r>
              <a:rPr lang="en-US" altLang="en-US" dirty="0"/>
              <a:t>496 becomes</a:t>
            </a:r>
            <a:endParaRPr lang="en-US" dirty="0"/>
          </a:p>
        </p:txBody>
      </p:sp>
      <p:graphicFrame>
        <p:nvGraphicFramePr>
          <p:cNvPr id="17" name="Object 16" descr="3 b + b + c = 496"/>
          <p:cNvGraphicFramePr>
            <a:graphicFrameLocks noChangeAspect="1"/>
          </p:cNvGraphicFramePr>
          <p:nvPr>
            <p:extLst>
              <p:ext uri="{D42A27DB-BD31-4B8C-83A1-F6EECF244321}">
                <p14:modId xmlns:p14="http://schemas.microsoft.com/office/powerpoint/2010/main" val="2265941739"/>
              </p:ext>
            </p:extLst>
          </p:nvPr>
        </p:nvGraphicFramePr>
        <p:xfrm>
          <a:off x="4559080" y="3688918"/>
          <a:ext cx="2336483" cy="419100"/>
        </p:xfrm>
        <a:graphic>
          <a:graphicData uri="http://schemas.openxmlformats.org/presentationml/2006/ole">
            <mc:AlternateContent xmlns:mc="http://schemas.openxmlformats.org/markup-compatibility/2006">
              <mc:Choice xmlns:v="urn:schemas-microsoft-com:vml" Requires="v">
                <p:oleObj spid="_x0000_s58392" name="Equation" r:id="rId7" imgW="990360" imgH="177480" progId="Equation.DSMT4">
                  <p:embed/>
                </p:oleObj>
              </mc:Choice>
              <mc:Fallback>
                <p:oleObj name="Equation" r:id="rId7" imgW="990360" imgH="177480" progId="Equation.DSMT4">
                  <p:embed/>
                  <p:pic>
                    <p:nvPicPr>
                      <p:cNvPr id="0" name=""/>
                      <p:cNvPicPr/>
                      <p:nvPr/>
                    </p:nvPicPr>
                    <p:blipFill>
                      <a:blip r:embed="rId8"/>
                      <a:stretch>
                        <a:fillRect/>
                      </a:stretch>
                    </p:blipFill>
                    <p:spPr>
                      <a:xfrm>
                        <a:off x="4559080" y="3688918"/>
                        <a:ext cx="2336483" cy="419100"/>
                      </a:xfrm>
                      <a:prstGeom prst="rect">
                        <a:avLst/>
                      </a:prstGeom>
                    </p:spPr>
                  </p:pic>
                </p:oleObj>
              </mc:Fallback>
            </mc:AlternateContent>
          </a:graphicData>
        </a:graphic>
      </p:graphicFrame>
      <p:sp>
        <p:nvSpPr>
          <p:cNvPr id="11" name="Content Placeholder 10"/>
          <p:cNvSpPr>
            <a:spLocks noGrp="1"/>
          </p:cNvSpPr>
          <p:nvPr>
            <p:ph idx="15"/>
          </p:nvPr>
        </p:nvSpPr>
        <p:spPr>
          <a:xfrm>
            <a:off x="434789" y="4419600"/>
            <a:ext cx="8229600" cy="399044"/>
          </a:xfrm>
        </p:spPr>
        <p:txBody>
          <a:bodyPr/>
          <a:lstStyle/>
          <a:p>
            <a:pPr marL="0" indent="0">
              <a:buNone/>
            </a:pPr>
            <a:r>
              <a:rPr lang="en-US" altLang="en-US" dirty="0"/>
              <a:t>Make an equation in one variable, </a:t>
            </a:r>
            <a:r>
              <a:rPr lang="en-US" altLang="en-US" i="1" dirty="0"/>
              <a:t>b</a:t>
            </a:r>
            <a:r>
              <a:rPr lang="en-US" altLang="en-US" dirty="0"/>
              <a:t>, by substituting</a:t>
            </a:r>
            <a:endParaRPr lang="en-US" dirty="0"/>
          </a:p>
        </p:txBody>
      </p:sp>
      <p:graphicFrame>
        <p:nvGraphicFramePr>
          <p:cNvPr id="18" name="Object 17" descr="3 b + 13"/>
          <p:cNvGraphicFramePr>
            <a:graphicFrameLocks noChangeAspect="1"/>
          </p:cNvGraphicFramePr>
          <p:nvPr>
            <p:extLst>
              <p:ext uri="{D42A27DB-BD31-4B8C-83A1-F6EECF244321}">
                <p14:modId xmlns:p14="http://schemas.microsoft.com/office/powerpoint/2010/main" val="2255799946"/>
              </p:ext>
            </p:extLst>
          </p:nvPr>
        </p:nvGraphicFramePr>
        <p:xfrm>
          <a:off x="466553" y="4879803"/>
          <a:ext cx="1121184" cy="436117"/>
        </p:xfrm>
        <a:graphic>
          <a:graphicData uri="http://schemas.openxmlformats.org/presentationml/2006/ole">
            <mc:AlternateContent xmlns:mc="http://schemas.openxmlformats.org/markup-compatibility/2006">
              <mc:Choice xmlns:v="urn:schemas-microsoft-com:vml" Requires="v">
                <p:oleObj spid="_x0000_s58393" name="Equation" r:id="rId9" imgW="457200" imgH="177480" progId="Equation.DSMT4">
                  <p:embed/>
                </p:oleObj>
              </mc:Choice>
              <mc:Fallback>
                <p:oleObj name="Equation" r:id="rId9" imgW="457200" imgH="177480" progId="Equation.DSMT4">
                  <p:embed/>
                  <p:pic>
                    <p:nvPicPr>
                      <p:cNvPr id="0" name=""/>
                      <p:cNvPicPr/>
                      <p:nvPr/>
                    </p:nvPicPr>
                    <p:blipFill>
                      <a:blip r:embed="rId10"/>
                      <a:stretch>
                        <a:fillRect/>
                      </a:stretch>
                    </p:blipFill>
                    <p:spPr>
                      <a:xfrm>
                        <a:off x="466553" y="4879803"/>
                        <a:ext cx="1121184" cy="436117"/>
                      </a:xfrm>
                      <a:prstGeom prst="rect">
                        <a:avLst/>
                      </a:prstGeom>
                    </p:spPr>
                  </p:pic>
                </p:oleObj>
              </mc:Fallback>
            </mc:AlternateContent>
          </a:graphicData>
        </a:graphic>
      </p:graphicFrame>
      <p:sp>
        <p:nvSpPr>
          <p:cNvPr id="12" name="Content Placeholder 11"/>
          <p:cNvSpPr>
            <a:spLocks noGrp="1"/>
          </p:cNvSpPr>
          <p:nvPr>
            <p:ph idx="16"/>
          </p:nvPr>
        </p:nvSpPr>
        <p:spPr>
          <a:xfrm>
            <a:off x="1694355" y="4870145"/>
            <a:ext cx="3146611" cy="418216"/>
          </a:xfrm>
        </p:spPr>
        <p:txBody>
          <a:bodyPr/>
          <a:lstStyle/>
          <a:p>
            <a:pPr marL="0" indent="0">
              <a:buNone/>
            </a:pPr>
            <a:r>
              <a:rPr lang="en-US" altLang="en-US" dirty="0"/>
              <a:t>for </a:t>
            </a:r>
            <a:r>
              <a:rPr lang="en-US" altLang="en-US" i="1" dirty="0"/>
              <a:t>c</a:t>
            </a:r>
            <a:r>
              <a:rPr lang="en-US" altLang="en-US" dirty="0"/>
              <a:t> in the equation</a:t>
            </a:r>
            <a:endParaRPr lang="en-US" dirty="0"/>
          </a:p>
        </p:txBody>
      </p:sp>
      <p:graphicFrame>
        <p:nvGraphicFramePr>
          <p:cNvPr id="19" name="Object 18" descr="3 b + b + c = 496"/>
          <p:cNvGraphicFramePr>
            <a:graphicFrameLocks noChangeAspect="1"/>
          </p:cNvGraphicFramePr>
          <p:nvPr>
            <p:extLst>
              <p:ext uri="{D42A27DB-BD31-4B8C-83A1-F6EECF244321}">
                <p14:modId xmlns:p14="http://schemas.microsoft.com/office/powerpoint/2010/main" val="2536559827"/>
              </p:ext>
            </p:extLst>
          </p:nvPr>
        </p:nvGraphicFramePr>
        <p:xfrm>
          <a:off x="4958631" y="4874419"/>
          <a:ext cx="2468452" cy="494770"/>
        </p:xfrm>
        <a:graphic>
          <a:graphicData uri="http://schemas.openxmlformats.org/presentationml/2006/ole">
            <mc:AlternateContent xmlns:mc="http://schemas.openxmlformats.org/markup-compatibility/2006">
              <mc:Choice xmlns:v="urn:schemas-microsoft-com:vml" Requires="v">
                <p:oleObj spid="_x0000_s58394" name="Equation" r:id="rId11" imgW="1015920" imgH="203040" progId="Equation.DSMT4">
                  <p:embed/>
                </p:oleObj>
              </mc:Choice>
              <mc:Fallback>
                <p:oleObj name="Equation" r:id="rId11" imgW="1015920" imgH="203040" progId="Equation.DSMT4">
                  <p:embed/>
                  <p:pic>
                    <p:nvPicPr>
                      <p:cNvPr id="0" name=""/>
                      <p:cNvPicPr/>
                      <p:nvPr/>
                    </p:nvPicPr>
                    <p:blipFill>
                      <a:blip r:embed="rId12"/>
                      <a:stretch>
                        <a:fillRect/>
                      </a:stretch>
                    </p:blipFill>
                    <p:spPr>
                      <a:xfrm>
                        <a:off x="4958631" y="4874419"/>
                        <a:ext cx="2468452" cy="494770"/>
                      </a:xfrm>
                      <a:prstGeom prst="rect">
                        <a:avLst/>
                      </a:prstGeom>
                    </p:spPr>
                  </p:pic>
                </p:oleObj>
              </mc:Fallback>
            </mc:AlternateContent>
          </a:graphicData>
        </a:graphic>
      </p:graphicFrame>
      <p:sp>
        <p:nvSpPr>
          <p:cNvPr id="14" name="Content Placeholder 13"/>
          <p:cNvSpPr>
            <a:spLocks noGrp="1"/>
          </p:cNvSpPr>
          <p:nvPr>
            <p:ph idx="18"/>
          </p:nvPr>
        </p:nvSpPr>
        <p:spPr>
          <a:xfrm>
            <a:off x="478476" y="5336581"/>
            <a:ext cx="5338482" cy="395125"/>
          </a:xfrm>
        </p:spPr>
        <p:txBody>
          <a:bodyPr/>
          <a:lstStyle/>
          <a:p>
            <a:pPr marL="0" indent="0">
              <a:buNone/>
            </a:pPr>
            <a:r>
              <a:rPr lang="en-US" altLang="en-US" dirty="0"/>
              <a:t>s</a:t>
            </a:r>
            <a:r>
              <a:rPr lang="en-US" altLang="en-US" dirty="0" smtClean="0"/>
              <a:t>olve for </a:t>
            </a:r>
            <a:r>
              <a:rPr lang="en-US" altLang="en-US" i="1" dirty="0"/>
              <a:t>b</a:t>
            </a:r>
            <a:r>
              <a:rPr lang="en-US" altLang="en-US" dirty="0"/>
              <a:t>, and then find </a:t>
            </a:r>
            <a:r>
              <a:rPr lang="en-US" altLang="en-US" i="1" dirty="0"/>
              <a:t>a</a:t>
            </a:r>
            <a:r>
              <a:rPr lang="en-US" altLang="en-US" dirty="0"/>
              <a:t> and </a:t>
            </a:r>
            <a:r>
              <a:rPr lang="en-US" altLang="en-US" i="1" dirty="0"/>
              <a:t>c</a:t>
            </a:r>
            <a:r>
              <a:rPr lang="en-US" altLang="en-US" dirty="0"/>
              <a:t>.</a:t>
            </a:r>
            <a:endParaRPr lang="en-US" dirty="0"/>
          </a:p>
        </p:txBody>
      </p:sp>
    </p:spTree>
    <p:extLst>
      <p:ext uri="{BB962C8B-B14F-4D97-AF65-F5344CB8AC3E}">
        <p14:creationId xmlns:p14="http://schemas.microsoft.com/office/powerpoint/2010/main" val="2273010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P spid="12" grpId="0" build="p"/>
      <p:bldP spid="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solidFill>
                  <a:schemeClr val="bg2"/>
                </a:solidFill>
              </a:rPr>
              <a:t>Carry Out the Plan </a:t>
            </a:r>
            <a:r>
              <a:rPr lang="en-US" altLang="en-US" sz="2000" b="0" dirty="0" smtClean="0">
                <a:solidFill>
                  <a:schemeClr val="bg2"/>
                </a:solidFill>
              </a:rPr>
              <a:t>(2 </a:t>
            </a:r>
            <a:r>
              <a:rPr lang="en-US" altLang="en-US" sz="2000" b="0" dirty="0">
                <a:solidFill>
                  <a:schemeClr val="bg2"/>
                </a:solidFill>
              </a:rPr>
              <a:t>of 2)</a:t>
            </a:r>
            <a:endParaRPr lang="en-US" dirty="0">
              <a:solidFill>
                <a:schemeClr val="bg2"/>
              </a:solidFill>
            </a:endParaRPr>
          </a:p>
        </p:txBody>
      </p:sp>
      <p:sp>
        <p:nvSpPr>
          <p:cNvPr id="11" name="Content Placeholder 10"/>
          <p:cNvSpPr>
            <a:spLocks noGrp="1"/>
          </p:cNvSpPr>
          <p:nvPr>
            <p:ph idx="1"/>
          </p:nvPr>
        </p:nvSpPr>
        <p:spPr>
          <a:xfrm>
            <a:off x="457200" y="1600201"/>
            <a:ext cx="3962400" cy="380999"/>
          </a:xfrm>
        </p:spPr>
        <p:txBody>
          <a:bodyPr/>
          <a:lstStyle/>
          <a:p>
            <a:pPr marL="0" indent="0">
              <a:buNone/>
            </a:pPr>
            <a:r>
              <a:rPr lang="en-US" altLang="en-US" dirty="0"/>
              <a:t>Solve the equation for </a:t>
            </a:r>
            <a:r>
              <a:rPr lang="en-US" altLang="en-US" i="1" dirty="0"/>
              <a:t>b</a:t>
            </a:r>
            <a:r>
              <a:rPr lang="en-US" altLang="en-US" i="1" dirty="0" smtClean="0"/>
              <a:t>.</a:t>
            </a:r>
            <a:endParaRPr lang="en-US" altLang="en-US" sz="2000" dirty="0"/>
          </a:p>
        </p:txBody>
      </p:sp>
      <p:graphicFrame>
        <p:nvGraphicFramePr>
          <p:cNvPr id="13" name="Object 12" descr="3 b + b + 3 b + 13 = 496"/>
          <p:cNvGraphicFramePr>
            <a:graphicFrameLocks noChangeAspect="1"/>
          </p:cNvGraphicFramePr>
          <p:nvPr>
            <p:extLst>
              <p:ext uri="{D42A27DB-BD31-4B8C-83A1-F6EECF244321}">
                <p14:modId xmlns:p14="http://schemas.microsoft.com/office/powerpoint/2010/main" val="3676918990"/>
              </p:ext>
            </p:extLst>
          </p:nvPr>
        </p:nvGraphicFramePr>
        <p:xfrm>
          <a:off x="2569011" y="2225138"/>
          <a:ext cx="3096500" cy="416836"/>
        </p:xfrm>
        <a:graphic>
          <a:graphicData uri="http://schemas.openxmlformats.org/presentationml/2006/ole">
            <mc:AlternateContent xmlns:mc="http://schemas.openxmlformats.org/markup-compatibility/2006">
              <mc:Choice xmlns:v="urn:schemas-microsoft-com:vml" Requires="v">
                <p:oleObj spid="_x0000_s59418" name="Equation" r:id="rId3" imgW="1320480" imgH="177480" progId="Equation.DSMT4">
                  <p:embed/>
                </p:oleObj>
              </mc:Choice>
              <mc:Fallback>
                <p:oleObj name="Equation" r:id="rId3" imgW="1320480" imgH="177480" progId="Equation.DSMT4">
                  <p:embed/>
                  <p:pic>
                    <p:nvPicPr>
                      <p:cNvPr id="0" name=""/>
                      <p:cNvPicPr/>
                      <p:nvPr/>
                    </p:nvPicPr>
                    <p:blipFill>
                      <a:blip r:embed="rId4"/>
                      <a:stretch>
                        <a:fillRect/>
                      </a:stretch>
                    </p:blipFill>
                    <p:spPr>
                      <a:xfrm>
                        <a:off x="2569011" y="2225138"/>
                        <a:ext cx="3096500" cy="416836"/>
                      </a:xfrm>
                      <a:prstGeom prst="rect">
                        <a:avLst/>
                      </a:prstGeom>
                    </p:spPr>
                  </p:pic>
                </p:oleObj>
              </mc:Fallback>
            </mc:AlternateContent>
          </a:graphicData>
        </a:graphic>
      </p:graphicFrame>
      <p:graphicFrame>
        <p:nvGraphicFramePr>
          <p:cNvPr id="14" name="Object 13" descr="7 b + 13 = 496"/>
          <p:cNvGraphicFramePr>
            <a:graphicFrameLocks noChangeAspect="1"/>
          </p:cNvGraphicFramePr>
          <p:nvPr>
            <p:extLst>
              <p:ext uri="{D42A27DB-BD31-4B8C-83A1-F6EECF244321}">
                <p14:modId xmlns:p14="http://schemas.microsoft.com/office/powerpoint/2010/main" val="1092427509"/>
              </p:ext>
            </p:extLst>
          </p:nvPr>
        </p:nvGraphicFramePr>
        <p:xfrm>
          <a:off x="3695443" y="2732634"/>
          <a:ext cx="1955615" cy="408483"/>
        </p:xfrm>
        <a:graphic>
          <a:graphicData uri="http://schemas.openxmlformats.org/presentationml/2006/ole">
            <mc:AlternateContent xmlns:mc="http://schemas.openxmlformats.org/markup-compatibility/2006">
              <mc:Choice xmlns:v="urn:schemas-microsoft-com:vml" Requires="v">
                <p:oleObj spid="_x0000_s59419" name="Equation" r:id="rId5" imgW="850680" imgH="177480" progId="Equation.DSMT4">
                  <p:embed/>
                </p:oleObj>
              </mc:Choice>
              <mc:Fallback>
                <p:oleObj name="Equation" r:id="rId5" imgW="850680" imgH="177480" progId="Equation.DSMT4">
                  <p:embed/>
                  <p:pic>
                    <p:nvPicPr>
                      <p:cNvPr id="0" name=""/>
                      <p:cNvPicPr/>
                      <p:nvPr/>
                    </p:nvPicPr>
                    <p:blipFill>
                      <a:blip r:embed="rId6"/>
                      <a:stretch>
                        <a:fillRect/>
                      </a:stretch>
                    </p:blipFill>
                    <p:spPr>
                      <a:xfrm>
                        <a:off x="3695443" y="2732634"/>
                        <a:ext cx="1955615" cy="408483"/>
                      </a:xfrm>
                      <a:prstGeom prst="rect">
                        <a:avLst/>
                      </a:prstGeom>
                    </p:spPr>
                  </p:pic>
                </p:oleObj>
              </mc:Fallback>
            </mc:AlternateContent>
          </a:graphicData>
        </a:graphic>
      </p:graphicFrame>
      <p:graphicFrame>
        <p:nvGraphicFramePr>
          <p:cNvPr id="15" name="Object 14" descr="7 b = 483"/>
          <p:cNvGraphicFramePr>
            <a:graphicFrameLocks noChangeAspect="1"/>
          </p:cNvGraphicFramePr>
          <p:nvPr>
            <p:extLst>
              <p:ext uri="{D42A27DB-BD31-4B8C-83A1-F6EECF244321}">
                <p14:modId xmlns:p14="http://schemas.microsoft.com/office/powerpoint/2010/main" val="3554719592"/>
              </p:ext>
            </p:extLst>
          </p:nvPr>
        </p:nvGraphicFramePr>
        <p:xfrm>
          <a:off x="4318519" y="3245053"/>
          <a:ext cx="1275313" cy="396470"/>
        </p:xfrm>
        <a:graphic>
          <a:graphicData uri="http://schemas.openxmlformats.org/presentationml/2006/ole">
            <mc:AlternateContent xmlns:mc="http://schemas.openxmlformats.org/markup-compatibility/2006">
              <mc:Choice xmlns:v="urn:schemas-microsoft-com:vml" Requires="v">
                <p:oleObj spid="_x0000_s59420" name="Equation" r:id="rId7" imgW="571320" imgH="177480" progId="Equation.DSMT4">
                  <p:embed/>
                </p:oleObj>
              </mc:Choice>
              <mc:Fallback>
                <p:oleObj name="Equation" r:id="rId7" imgW="571320" imgH="177480" progId="Equation.DSMT4">
                  <p:embed/>
                  <p:pic>
                    <p:nvPicPr>
                      <p:cNvPr id="0" name=""/>
                      <p:cNvPicPr/>
                      <p:nvPr/>
                    </p:nvPicPr>
                    <p:blipFill>
                      <a:blip r:embed="rId8"/>
                      <a:stretch>
                        <a:fillRect/>
                      </a:stretch>
                    </p:blipFill>
                    <p:spPr>
                      <a:xfrm>
                        <a:off x="4318519" y="3245053"/>
                        <a:ext cx="1275313" cy="396470"/>
                      </a:xfrm>
                      <a:prstGeom prst="rect">
                        <a:avLst/>
                      </a:prstGeom>
                    </p:spPr>
                  </p:pic>
                </p:oleObj>
              </mc:Fallback>
            </mc:AlternateContent>
          </a:graphicData>
        </a:graphic>
      </p:graphicFrame>
      <p:graphicFrame>
        <p:nvGraphicFramePr>
          <p:cNvPr id="16" name="Object 15" descr="b = 69"/>
          <p:cNvGraphicFramePr>
            <a:graphicFrameLocks noChangeAspect="1"/>
          </p:cNvGraphicFramePr>
          <p:nvPr>
            <p:extLst>
              <p:ext uri="{D42A27DB-BD31-4B8C-83A1-F6EECF244321}">
                <p14:modId xmlns:p14="http://schemas.microsoft.com/office/powerpoint/2010/main" val="3637431008"/>
              </p:ext>
            </p:extLst>
          </p:nvPr>
        </p:nvGraphicFramePr>
        <p:xfrm>
          <a:off x="4516668" y="3763490"/>
          <a:ext cx="925751" cy="392545"/>
        </p:xfrm>
        <a:graphic>
          <a:graphicData uri="http://schemas.openxmlformats.org/presentationml/2006/ole">
            <mc:AlternateContent xmlns:mc="http://schemas.openxmlformats.org/markup-compatibility/2006">
              <mc:Choice xmlns:v="urn:schemas-microsoft-com:vml" Requires="v">
                <p:oleObj spid="_x0000_s59421" name="Equation" r:id="rId9" imgW="419040" imgH="177480" progId="Equation.DSMT4">
                  <p:embed/>
                </p:oleObj>
              </mc:Choice>
              <mc:Fallback>
                <p:oleObj name="Equation" r:id="rId9" imgW="419040" imgH="177480" progId="Equation.DSMT4">
                  <p:embed/>
                  <p:pic>
                    <p:nvPicPr>
                      <p:cNvPr id="0" name=""/>
                      <p:cNvPicPr/>
                      <p:nvPr/>
                    </p:nvPicPr>
                    <p:blipFill>
                      <a:blip r:embed="rId10"/>
                      <a:stretch>
                        <a:fillRect/>
                      </a:stretch>
                    </p:blipFill>
                    <p:spPr>
                      <a:xfrm>
                        <a:off x="4516668" y="3763490"/>
                        <a:ext cx="925751" cy="392545"/>
                      </a:xfrm>
                      <a:prstGeom prst="rect">
                        <a:avLst/>
                      </a:prstGeom>
                    </p:spPr>
                  </p:pic>
                </p:oleObj>
              </mc:Fallback>
            </mc:AlternateContent>
          </a:graphicData>
        </a:graphic>
      </p:graphicFrame>
      <p:graphicFrame>
        <p:nvGraphicFramePr>
          <p:cNvPr id="17" name="Object 16" descr="a = 3 b = 3 times 69 = 207"/>
          <p:cNvGraphicFramePr>
            <a:graphicFrameLocks noChangeAspect="1"/>
          </p:cNvGraphicFramePr>
          <p:nvPr>
            <p:extLst>
              <p:ext uri="{D42A27DB-BD31-4B8C-83A1-F6EECF244321}">
                <p14:modId xmlns:p14="http://schemas.microsoft.com/office/powerpoint/2010/main" val="3640532245"/>
              </p:ext>
            </p:extLst>
          </p:nvPr>
        </p:nvGraphicFramePr>
        <p:xfrm>
          <a:off x="764734" y="4445937"/>
          <a:ext cx="2774246" cy="404577"/>
        </p:xfrm>
        <a:graphic>
          <a:graphicData uri="http://schemas.openxmlformats.org/presentationml/2006/ole">
            <mc:AlternateContent xmlns:mc="http://schemas.openxmlformats.org/markup-compatibility/2006">
              <mc:Choice xmlns:v="urn:schemas-microsoft-com:vml" Requires="v">
                <p:oleObj spid="_x0000_s59422" name="Equation" r:id="rId11" imgW="1218960" imgH="177480" progId="Equation.DSMT4">
                  <p:embed/>
                </p:oleObj>
              </mc:Choice>
              <mc:Fallback>
                <p:oleObj name="Equation" r:id="rId11" imgW="1218960" imgH="177480" progId="Equation.DSMT4">
                  <p:embed/>
                  <p:pic>
                    <p:nvPicPr>
                      <p:cNvPr id="0" name=""/>
                      <p:cNvPicPr/>
                      <p:nvPr/>
                    </p:nvPicPr>
                    <p:blipFill>
                      <a:blip r:embed="rId12"/>
                      <a:stretch>
                        <a:fillRect/>
                      </a:stretch>
                    </p:blipFill>
                    <p:spPr>
                      <a:xfrm>
                        <a:off x="764734" y="4445937"/>
                        <a:ext cx="2774246" cy="404577"/>
                      </a:xfrm>
                      <a:prstGeom prst="rect">
                        <a:avLst/>
                      </a:prstGeom>
                    </p:spPr>
                  </p:pic>
                </p:oleObj>
              </mc:Fallback>
            </mc:AlternateContent>
          </a:graphicData>
        </a:graphic>
      </p:graphicFrame>
      <p:graphicFrame>
        <p:nvGraphicFramePr>
          <p:cNvPr id="18" name="Object 17" descr="c = a + 13 = 207 + 13 = 220"/>
          <p:cNvGraphicFramePr>
            <a:graphicFrameLocks noChangeAspect="1"/>
          </p:cNvGraphicFramePr>
          <p:nvPr>
            <p:extLst>
              <p:ext uri="{D42A27DB-BD31-4B8C-83A1-F6EECF244321}">
                <p14:modId xmlns:p14="http://schemas.microsoft.com/office/powerpoint/2010/main" val="3466338083"/>
              </p:ext>
            </p:extLst>
          </p:nvPr>
        </p:nvGraphicFramePr>
        <p:xfrm>
          <a:off x="4530522" y="4439010"/>
          <a:ext cx="3756228" cy="404439"/>
        </p:xfrm>
        <a:graphic>
          <a:graphicData uri="http://schemas.openxmlformats.org/presentationml/2006/ole">
            <mc:AlternateContent xmlns:mc="http://schemas.openxmlformats.org/markup-compatibility/2006">
              <mc:Choice xmlns:v="urn:schemas-microsoft-com:vml" Requires="v">
                <p:oleObj spid="_x0000_s59423" name="Equation" r:id="rId13" imgW="1650960" imgH="177480" progId="Equation.DSMT4">
                  <p:embed/>
                </p:oleObj>
              </mc:Choice>
              <mc:Fallback>
                <p:oleObj name="Equation" r:id="rId13" imgW="1650960" imgH="177480" progId="Equation.DSMT4">
                  <p:embed/>
                  <p:pic>
                    <p:nvPicPr>
                      <p:cNvPr id="0" name=""/>
                      <p:cNvPicPr/>
                      <p:nvPr/>
                    </p:nvPicPr>
                    <p:blipFill>
                      <a:blip r:embed="rId14"/>
                      <a:stretch>
                        <a:fillRect/>
                      </a:stretch>
                    </p:blipFill>
                    <p:spPr>
                      <a:xfrm>
                        <a:off x="4530522" y="4439010"/>
                        <a:ext cx="3756228" cy="404439"/>
                      </a:xfrm>
                      <a:prstGeom prst="rect">
                        <a:avLst/>
                      </a:prstGeom>
                    </p:spPr>
                  </p:pic>
                </p:oleObj>
              </mc:Fallback>
            </mc:AlternateContent>
          </a:graphicData>
        </a:graphic>
      </p:graphicFrame>
      <p:sp>
        <p:nvSpPr>
          <p:cNvPr id="12" name="Content Placeholder 11"/>
          <p:cNvSpPr>
            <a:spLocks noGrp="1"/>
          </p:cNvSpPr>
          <p:nvPr>
            <p:ph idx="13"/>
          </p:nvPr>
        </p:nvSpPr>
        <p:spPr>
          <a:xfrm>
            <a:off x="457200" y="5257800"/>
            <a:ext cx="8229600" cy="838200"/>
          </a:xfrm>
        </p:spPr>
        <p:txBody>
          <a:bodyPr/>
          <a:lstStyle/>
          <a:p>
            <a:pPr marL="0" indent="0">
              <a:buNone/>
            </a:pPr>
            <a:r>
              <a:rPr lang="en-US" altLang="en-US" dirty="0"/>
              <a:t>So, Abby delivers 207 papers, Bob delivers 69 papers, and Connie delivers 220 papers</a:t>
            </a:r>
            <a:r>
              <a:rPr lang="en-US" altLang="en-US" dirty="0" smtClean="0"/>
              <a:t>.</a:t>
            </a:r>
            <a:endParaRPr lang="en-US" altLang="en-US" dirty="0"/>
          </a:p>
        </p:txBody>
      </p:sp>
    </p:spTree>
    <p:extLst>
      <p:ext uri="{BB962C8B-B14F-4D97-AF65-F5344CB8AC3E}">
        <p14:creationId xmlns:p14="http://schemas.microsoft.com/office/powerpoint/2010/main" val="2791240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solidFill>
                  <a:schemeClr val="bg2"/>
                </a:solidFill>
              </a:rPr>
              <a:t>Look Back </a:t>
            </a:r>
            <a:r>
              <a:rPr lang="en-US" altLang="en-US" sz="2000" b="0" dirty="0" smtClean="0">
                <a:solidFill>
                  <a:schemeClr val="bg2"/>
                </a:solidFill>
              </a:rPr>
              <a:t>(2 </a:t>
            </a:r>
            <a:r>
              <a:rPr lang="en-US" altLang="en-US" sz="2000" b="0" dirty="0">
                <a:solidFill>
                  <a:schemeClr val="bg2"/>
                </a:solidFill>
              </a:rPr>
              <a:t>of 2)</a:t>
            </a:r>
            <a:endParaRPr lang="en-US" dirty="0">
              <a:solidFill>
                <a:schemeClr val="bg2"/>
              </a:solidFill>
            </a:endParaRPr>
          </a:p>
        </p:txBody>
      </p:sp>
      <p:sp>
        <p:nvSpPr>
          <p:cNvPr id="6" name="Content Placeholder 5"/>
          <p:cNvSpPr>
            <a:spLocks noGrp="1"/>
          </p:cNvSpPr>
          <p:nvPr>
            <p:ph idx="1"/>
          </p:nvPr>
        </p:nvSpPr>
        <p:spPr/>
        <p:txBody>
          <a:bodyPr/>
          <a:lstStyle/>
          <a:p>
            <a:pPr marL="0" indent="0">
              <a:buNone/>
            </a:pPr>
            <a:r>
              <a:rPr lang="en-US" altLang="en-US" dirty="0">
                <a:latin typeface="JansonText-Roman"/>
              </a:rPr>
              <a:t>The information in the first sentence, “Abby delivers 3 times as many papers as Bob,” checks, </a:t>
            </a:r>
            <a:r>
              <a:rPr lang="en-US" altLang="en-US" dirty="0" smtClean="0">
                <a:latin typeface="JansonText-Roman"/>
              </a:rPr>
              <a:t>since</a:t>
            </a:r>
            <a:endParaRPr lang="en-US" dirty="0"/>
          </a:p>
        </p:txBody>
      </p:sp>
      <p:graphicFrame>
        <p:nvGraphicFramePr>
          <p:cNvPr id="11" name="Object 10" descr="207 = 3 times 69."/>
          <p:cNvGraphicFramePr>
            <a:graphicFrameLocks noChangeAspect="1"/>
          </p:cNvGraphicFramePr>
          <p:nvPr>
            <p:extLst>
              <p:ext uri="{D42A27DB-BD31-4B8C-83A1-F6EECF244321}">
                <p14:modId xmlns:p14="http://schemas.microsoft.com/office/powerpoint/2010/main" val="3092972383"/>
              </p:ext>
            </p:extLst>
          </p:nvPr>
        </p:nvGraphicFramePr>
        <p:xfrm>
          <a:off x="457200" y="2501207"/>
          <a:ext cx="1894258" cy="449484"/>
        </p:xfrm>
        <a:graphic>
          <a:graphicData uri="http://schemas.openxmlformats.org/presentationml/2006/ole">
            <mc:AlternateContent xmlns:mc="http://schemas.openxmlformats.org/markup-compatibility/2006">
              <mc:Choice xmlns:v="urn:schemas-microsoft-com:vml" Requires="v">
                <p:oleObj spid="_x0000_s60422" name="Equation" r:id="rId3" imgW="749160" imgH="177480" progId="Equation.DSMT4">
                  <p:embed/>
                </p:oleObj>
              </mc:Choice>
              <mc:Fallback>
                <p:oleObj name="Equation" r:id="rId3" imgW="749160" imgH="177480" progId="Equation.DSMT4">
                  <p:embed/>
                  <p:pic>
                    <p:nvPicPr>
                      <p:cNvPr id="0" name=""/>
                      <p:cNvPicPr/>
                      <p:nvPr/>
                    </p:nvPicPr>
                    <p:blipFill>
                      <a:blip r:embed="rId4"/>
                      <a:stretch>
                        <a:fillRect/>
                      </a:stretch>
                    </p:blipFill>
                    <p:spPr>
                      <a:xfrm>
                        <a:off x="457200" y="2501207"/>
                        <a:ext cx="1894258" cy="449484"/>
                      </a:xfrm>
                      <a:prstGeom prst="rect">
                        <a:avLst/>
                      </a:prstGeom>
                    </p:spPr>
                  </p:pic>
                </p:oleObj>
              </mc:Fallback>
            </mc:AlternateContent>
          </a:graphicData>
        </a:graphic>
      </p:graphicFrame>
      <p:sp>
        <p:nvSpPr>
          <p:cNvPr id="8" name="Content Placeholder 7"/>
          <p:cNvSpPr>
            <a:spLocks noGrp="1"/>
          </p:cNvSpPr>
          <p:nvPr>
            <p:ph idx="14"/>
          </p:nvPr>
        </p:nvSpPr>
        <p:spPr>
          <a:xfrm>
            <a:off x="452718" y="3200400"/>
            <a:ext cx="8229600" cy="990600"/>
          </a:xfrm>
        </p:spPr>
        <p:txBody>
          <a:bodyPr/>
          <a:lstStyle/>
          <a:p>
            <a:pPr marL="0" indent="0">
              <a:buNone/>
            </a:pPr>
            <a:r>
              <a:rPr lang="en-US" altLang="en-US" dirty="0"/>
              <a:t>The second sentence, “Connie delivers 13 more papers than Abby,” is true because 220 = 207 + 13</a:t>
            </a:r>
            <a:r>
              <a:rPr lang="en-US" altLang="en-US" dirty="0" smtClean="0"/>
              <a:t>.</a:t>
            </a:r>
            <a:endParaRPr lang="en-US" altLang="en-US" dirty="0"/>
          </a:p>
        </p:txBody>
      </p:sp>
      <p:sp>
        <p:nvSpPr>
          <p:cNvPr id="9" name="Content Placeholder 8"/>
          <p:cNvSpPr>
            <a:spLocks noGrp="1"/>
          </p:cNvSpPr>
          <p:nvPr>
            <p:ph idx="15"/>
          </p:nvPr>
        </p:nvSpPr>
        <p:spPr>
          <a:xfrm>
            <a:off x="452718" y="4495800"/>
            <a:ext cx="8229600" cy="990600"/>
          </a:xfrm>
        </p:spPr>
        <p:txBody>
          <a:bodyPr/>
          <a:lstStyle/>
          <a:p>
            <a:pPr marL="0" indent="0">
              <a:buNone/>
            </a:pPr>
            <a:r>
              <a:rPr lang="en-US" altLang="en-US" dirty="0"/>
              <a:t>The information on the total delivery checks, since</a:t>
            </a:r>
            <a:br>
              <a:rPr lang="en-US" altLang="en-US" dirty="0"/>
            </a:br>
            <a:r>
              <a:rPr lang="en-US" altLang="en-US" dirty="0"/>
              <a:t>207 + 69 + 220 = 496</a:t>
            </a:r>
            <a:r>
              <a:rPr lang="en-US" altLang="en-US" dirty="0" smtClean="0"/>
              <a:t>.</a:t>
            </a:r>
            <a:endParaRPr lang="en-US" altLang="en-US" dirty="0"/>
          </a:p>
        </p:txBody>
      </p:sp>
    </p:spTree>
    <p:extLst>
      <p:ext uri="{BB962C8B-B14F-4D97-AF65-F5344CB8AC3E}">
        <p14:creationId xmlns:p14="http://schemas.microsoft.com/office/powerpoint/2010/main" val="239120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solidFill>
                  <a:schemeClr val="bg2"/>
                </a:solidFill>
              </a:rPr>
              <a:t>Properties of </a:t>
            </a:r>
            <a:r>
              <a:rPr lang="en-US" altLang="en-US" dirty="0" smtClean="0">
                <a:solidFill>
                  <a:schemeClr val="bg2"/>
                </a:solidFill>
              </a:rPr>
              <a:t>Equality </a:t>
            </a:r>
            <a:r>
              <a:rPr lang="en-US" altLang="en-US" sz="2000" b="0" dirty="0" smtClean="0">
                <a:solidFill>
                  <a:schemeClr val="bg2"/>
                </a:solidFill>
              </a:rPr>
              <a:t>(1 of 2)</a:t>
            </a:r>
            <a:endParaRPr lang="en-US" sz="2000" b="0" dirty="0">
              <a:solidFill>
                <a:schemeClr val="bg2"/>
              </a:solidFill>
            </a:endParaRPr>
          </a:p>
        </p:txBody>
      </p:sp>
      <p:sp>
        <p:nvSpPr>
          <p:cNvPr id="5" name="Content Placeholder 4"/>
          <p:cNvSpPr>
            <a:spLocks noGrp="1"/>
          </p:cNvSpPr>
          <p:nvPr>
            <p:ph idx="1"/>
          </p:nvPr>
        </p:nvSpPr>
        <p:spPr>
          <a:xfrm>
            <a:off x="457200" y="1600201"/>
            <a:ext cx="8229600" cy="1371599"/>
          </a:xfrm>
        </p:spPr>
        <p:txBody>
          <a:bodyPr/>
          <a:lstStyle/>
          <a:p>
            <a:pPr marL="0" indent="0">
              <a:buNone/>
            </a:pPr>
            <a:r>
              <a:rPr lang="en-US" altLang="en-US" b="1" dirty="0"/>
              <a:t>Addition Property of Equality</a:t>
            </a:r>
          </a:p>
          <a:p>
            <a:pPr marL="0" indent="0">
              <a:spcBef>
                <a:spcPts val="600"/>
              </a:spcBef>
              <a:buNone/>
            </a:pPr>
            <a:r>
              <a:rPr lang="en-US" altLang="en-US" dirty="0" smtClean="0"/>
              <a:t>For </a:t>
            </a:r>
            <a:r>
              <a:rPr lang="en-US" altLang="en-US" dirty="0"/>
              <a:t>any real numbers </a:t>
            </a:r>
            <a:r>
              <a:rPr lang="en-US" altLang="en-US" i="1" dirty="0"/>
              <a:t>a</a:t>
            </a:r>
            <a:r>
              <a:rPr lang="en-US" altLang="en-US" dirty="0"/>
              <a:t>, </a:t>
            </a:r>
            <a:r>
              <a:rPr lang="en-US" altLang="en-US" i="1" dirty="0"/>
              <a:t>b</a:t>
            </a:r>
            <a:r>
              <a:rPr lang="en-US" altLang="en-US" dirty="0"/>
              <a:t> and </a:t>
            </a:r>
            <a:r>
              <a:rPr lang="en-US" altLang="en-US" i="1" dirty="0"/>
              <a:t>c</a:t>
            </a:r>
            <a:r>
              <a:rPr lang="en-US" altLang="en-US" dirty="0"/>
              <a:t>, if </a:t>
            </a:r>
            <a:r>
              <a:rPr lang="en-US" altLang="en-US" i="1" dirty="0"/>
              <a:t>a</a:t>
            </a:r>
            <a:r>
              <a:rPr lang="en-US" altLang="en-US" dirty="0"/>
              <a:t> = </a:t>
            </a:r>
            <a:r>
              <a:rPr lang="en-US" altLang="en-US" i="1" dirty="0" smtClean="0"/>
              <a:t>b</a:t>
            </a:r>
            <a:r>
              <a:rPr lang="en-US" altLang="en-US" dirty="0" smtClean="0"/>
              <a:t>, then </a:t>
            </a:r>
            <a:r>
              <a:rPr lang="en-US" altLang="en-US" i="1" dirty="0" smtClean="0"/>
              <a:t>a</a:t>
            </a:r>
            <a:r>
              <a:rPr lang="en-US" altLang="en-US" dirty="0" smtClean="0"/>
              <a:t> </a:t>
            </a:r>
            <a:r>
              <a:rPr lang="en-US" altLang="en-US" dirty="0"/>
              <a:t>+ </a:t>
            </a:r>
            <a:r>
              <a:rPr lang="en-US" altLang="en-US" i="1" dirty="0" smtClean="0"/>
              <a:t>c</a:t>
            </a:r>
            <a:r>
              <a:rPr lang="en-US" altLang="en-US" dirty="0" smtClean="0"/>
              <a:t> = </a:t>
            </a:r>
            <a:r>
              <a:rPr lang="en-US" altLang="en-US" i="1" dirty="0"/>
              <a:t>b</a:t>
            </a:r>
            <a:r>
              <a:rPr lang="en-US" altLang="en-US" dirty="0"/>
              <a:t> + </a:t>
            </a:r>
            <a:r>
              <a:rPr lang="en-US" altLang="en-US" i="1" dirty="0"/>
              <a:t>c</a:t>
            </a:r>
            <a:r>
              <a:rPr lang="en-US" altLang="en-US" dirty="0" smtClean="0"/>
              <a:t>.</a:t>
            </a:r>
            <a:endParaRPr lang="en-US" altLang="en-US" dirty="0"/>
          </a:p>
        </p:txBody>
      </p:sp>
      <p:sp>
        <p:nvSpPr>
          <p:cNvPr id="8" name="Content Placeholder 7"/>
          <p:cNvSpPr>
            <a:spLocks noGrp="1"/>
          </p:cNvSpPr>
          <p:nvPr>
            <p:ph idx="13"/>
          </p:nvPr>
        </p:nvSpPr>
        <p:spPr>
          <a:xfrm>
            <a:off x="457200" y="3429000"/>
            <a:ext cx="8229600" cy="955961"/>
          </a:xfrm>
        </p:spPr>
        <p:txBody>
          <a:bodyPr/>
          <a:lstStyle/>
          <a:p>
            <a:pPr marL="0" indent="0">
              <a:buNone/>
            </a:pPr>
            <a:r>
              <a:rPr lang="en-US" altLang="en-US" b="1" dirty="0"/>
              <a:t>Multiplication Property of Equality</a:t>
            </a:r>
          </a:p>
          <a:p>
            <a:pPr marL="0" indent="0">
              <a:spcBef>
                <a:spcPts val="600"/>
              </a:spcBef>
              <a:buNone/>
            </a:pPr>
            <a:r>
              <a:rPr lang="en-US" altLang="en-US" dirty="0"/>
              <a:t>For any real numbers </a:t>
            </a:r>
            <a:r>
              <a:rPr lang="en-US" altLang="en-US" i="1" dirty="0"/>
              <a:t>a</a:t>
            </a:r>
            <a:r>
              <a:rPr lang="en-US" altLang="en-US" dirty="0"/>
              <a:t>, </a:t>
            </a:r>
            <a:r>
              <a:rPr lang="en-US" altLang="en-US" i="1" dirty="0"/>
              <a:t>b</a:t>
            </a:r>
            <a:r>
              <a:rPr lang="en-US" altLang="en-US" dirty="0"/>
              <a:t> and </a:t>
            </a:r>
            <a:r>
              <a:rPr lang="en-US" altLang="en-US" i="1" dirty="0"/>
              <a:t>c</a:t>
            </a:r>
            <a:r>
              <a:rPr lang="en-US" altLang="en-US" dirty="0"/>
              <a:t>, if </a:t>
            </a:r>
            <a:r>
              <a:rPr lang="en-US" altLang="en-US" i="1" dirty="0"/>
              <a:t>a</a:t>
            </a:r>
            <a:r>
              <a:rPr lang="en-US" altLang="en-US" dirty="0"/>
              <a:t> = </a:t>
            </a:r>
            <a:r>
              <a:rPr lang="en-US" altLang="en-US" i="1" dirty="0"/>
              <a:t>b</a:t>
            </a:r>
            <a:r>
              <a:rPr lang="en-US" altLang="en-US" dirty="0"/>
              <a:t>, then</a:t>
            </a:r>
            <a:endParaRPr lang="en-US" dirty="0"/>
          </a:p>
        </p:txBody>
      </p:sp>
      <p:graphicFrame>
        <p:nvGraphicFramePr>
          <p:cNvPr id="7" name="Object 6" descr="a c = b c."/>
          <p:cNvGraphicFramePr>
            <a:graphicFrameLocks noChangeAspect="1"/>
          </p:cNvGraphicFramePr>
          <p:nvPr>
            <p:extLst>
              <p:ext uri="{D42A27DB-BD31-4B8C-83A1-F6EECF244321}">
                <p14:modId xmlns:p14="http://schemas.microsoft.com/office/powerpoint/2010/main" val="3259429673"/>
              </p:ext>
            </p:extLst>
          </p:nvPr>
        </p:nvGraphicFramePr>
        <p:xfrm>
          <a:off x="481408" y="4487926"/>
          <a:ext cx="1317621" cy="461167"/>
        </p:xfrm>
        <a:graphic>
          <a:graphicData uri="http://schemas.openxmlformats.org/presentationml/2006/ole">
            <mc:AlternateContent xmlns:mc="http://schemas.openxmlformats.org/markup-compatibility/2006">
              <mc:Choice xmlns:v="urn:schemas-microsoft-com:vml" Requires="v">
                <p:oleObj spid="_x0000_s46086" name="Equation" r:id="rId3" imgW="507960" imgH="177480" progId="Equation.DSMT4">
                  <p:embed/>
                </p:oleObj>
              </mc:Choice>
              <mc:Fallback>
                <p:oleObj name="Equation" r:id="rId3" imgW="507960" imgH="177480" progId="Equation.DSMT4">
                  <p:embed/>
                  <p:pic>
                    <p:nvPicPr>
                      <p:cNvPr id="0" name=""/>
                      <p:cNvPicPr/>
                      <p:nvPr/>
                    </p:nvPicPr>
                    <p:blipFill>
                      <a:blip r:embed="rId4"/>
                      <a:stretch>
                        <a:fillRect/>
                      </a:stretch>
                    </p:blipFill>
                    <p:spPr>
                      <a:xfrm>
                        <a:off x="481408" y="4487926"/>
                        <a:ext cx="1317621" cy="461167"/>
                      </a:xfrm>
                      <a:prstGeom prst="rect">
                        <a:avLst/>
                      </a:prstGeom>
                    </p:spPr>
                  </p:pic>
                </p:oleObj>
              </mc:Fallback>
            </mc:AlternateContent>
          </a:graphicData>
        </a:graphic>
      </p:graphicFrame>
    </p:spTree>
    <p:extLst>
      <p:ext uri="{BB962C8B-B14F-4D97-AF65-F5344CB8AC3E}">
        <p14:creationId xmlns:p14="http://schemas.microsoft.com/office/powerpoint/2010/main" val="1360240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solidFill>
                  <a:schemeClr val="bg2"/>
                </a:solidFill>
              </a:rPr>
              <a:t>Properties of Equality </a:t>
            </a:r>
            <a:r>
              <a:rPr lang="en-US" altLang="en-US" sz="2000" b="0" dirty="0" smtClean="0">
                <a:solidFill>
                  <a:schemeClr val="bg2"/>
                </a:solidFill>
              </a:rPr>
              <a:t>(2 </a:t>
            </a:r>
            <a:r>
              <a:rPr lang="en-US" altLang="en-US" sz="2000" b="0" dirty="0">
                <a:solidFill>
                  <a:schemeClr val="bg2"/>
                </a:solidFill>
              </a:rPr>
              <a:t>of </a:t>
            </a:r>
            <a:r>
              <a:rPr lang="en-US" altLang="en-US" sz="2000" b="0" dirty="0" smtClean="0">
                <a:solidFill>
                  <a:schemeClr val="bg2"/>
                </a:solidFill>
              </a:rPr>
              <a:t>2)</a:t>
            </a:r>
            <a:endParaRPr lang="en-US" dirty="0"/>
          </a:p>
        </p:txBody>
      </p:sp>
      <p:sp>
        <p:nvSpPr>
          <p:cNvPr id="6" name="Content Placeholder 5"/>
          <p:cNvSpPr>
            <a:spLocks noGrp="1"/>
          </p:cNvSpPr>
          <p:nvPr>
            <p:ph idx="1"/>
          </p:nvPr>
        </p:nvSpPr>
        <p:spPr>
          <a:xfrm>
            <a:off x="457200" y="1600201"/>
            <a:ext cx="6019800" cy="380999"/>
          </a:xfrm>
        </p:spPr>
        <p:txBody>
          <a:bodyPr/>
          <a:lstStyle/>
          <a:p>
            <a:pPr marL="0" indent="0">
              <a:buNone/>
            </a:pPr>
            <a:r>
              <a:rPr lang="en-US" altLang="en-US" b="1" dirty="0"/>
              <a:t>Cancellation Properties of </a:t>
            </a:r>
            <a:r>
              <a:rPr lang="en-US" altLang="en-US" b="1" dirty="0" smtClean="0"/>
              <a:t>Equality</a:t>
            </a:r>
            <a:endParaRPr lang="en-US" altLang="en-US" b="1" dirty="0"/>
          </a:p>
        </p:txBody>
      </p:sp>
      <p:sp>
        <p:nvSpPr>
          <p:cNvPr id="7" name="Content Placeholder 6"/>
          <p:cNvSpPr>
            <a:spLocks noGrp="1"/>
          </p:cNvSpPr>
          <p:nvPr>
            <p:ph idx="13"/>
          </p:nvPr>
        </p:nvSpPr>
        <p:spPr>
          <a:xfrm>
            <a:off x="457200" y="2209800"/>
            <a:ext cx="8229600" cy="914400"/>
          </a:xfrm>
        </p:spPr>
        <p:txBody>
          <a:bodyPr/>
          <a:lstStyle/>
          <a:p>
            <a:pPr marL="0" indent="0">
              <a:buNone/>
            </a:pPr>
            <a:r>
              <a:rPr lang="en-US" altLang="en-US" dirty="0"/>
              <a:t>For any real numbers </a:t>
            </a:r>
            <a:r>
              <a:rPr lang="en-US" altLang="en-US" i="1" dirty="0"/>
              <a:t>a</a:t>
            </a:r>
            <a:r>
              <a:rPr lang="en-US" altLang="en-US" dirty="0"/>
              <a:t>, </a:t>
            </a:r>
            <a:r>
              <a:rPr lang="en-US" altLang="en-US" i="1" dirty="0"/>
              <a:t>b</a:t>
            </a:r>
            <a:r>
              <a:rPr lang="en-US" altLang="en-US" dirty="0"/>
              <a:t> and </a:t>
            </a:r>
            <a:r>
              <a:rPr lang="en-US" altLang="en-US" i="1" dirty="0" smtClean="0"/>
              <a:t>c</a:t>
            </a:r>
            <a:r>
              <a:rPr lang="en-US" altLang="en-US" dirty="0" smtClean="0"/>
              <a:t>, if </a:t>
            </a:r>
            <a:r>
              <a:rPr lang="en-US" altLang="en-US" i="1" dirty="0"/>
              <a:t>a</a:t>
            </a:r>
            <a:r>
              <a:rPr lang="en-US" altLang="en-US" dirty="0"/>
              <a:t> + </a:t>
            </a:r>
            <a:r>
              <a:rPr lang="en-US" altLang="en-US" i="1" dirty="0"/>
              <a:t>c</a:t>
            </a:r>
            <a:r>
              <a:rPr lang="en-US" altLang="en-US" dirty="0"/>
              <a:t> = </a:t>
            </a:r>
            <a:r>
              <a:rPr lang="en-US" altLang="en-US" i="1" dirty="0"/>
              <a:t>b</a:t>
            </a:r>
            <a:r>
              <a:rPr lang="en-US" altLang="en-US" dirty="0"/>
              <a:t> + </a:t>
            </a:r>
            <a:r>
              <a:rPr lang="en-US" altLang="en-US" i="1" dirty="0"/>
              <a:t>c </a:t>
            </a:r>
            <a:r>
              <a:rPr lang="en-US" altLang="en-US" dirty="0"/>
              <a:t>then </a:t>
            </a:r>
            <a:r>
              <a:rPr lang="en-US" altLang="en-US" i="1" dirty="0"/>
              <a:t>a</a:t>
            </a:r>
            <a:r>
              <a:rPr lang="en-US" altLang="en-US" dirty="0"/>
              <a:t> = </a:t>
            </a:r>
            <a:r>
              <a:rPr lang="en-US" altLang="en-US" i="1" dirty="0"/>
              <a:t>b</a:t>
            </a:r>
            <a:r>
              <a:rPr lang="en-US" altLang="en-US" dirty="0" smtClean="0"/>
              <a:t>.</a:t>
            </a:r>
            <a:endParaRPr lang="en-US" altLang="en-US" dirty="0"/>
          </a:p>
        </p:txBody>
      </p:sp>
      <p:sp>
        <p:nvSpPr>
          <p:cNvPr id="8" name="Content Placeholder 7"/>
          <p:cNvSpPr>
            <a:spLocks noGrp="1"/>
          </p:cNvSpPr>
          <p:nvPr>
            <p:ph idx="14"/>
          </p:nvPr>
        </p:nvSpPr>
        <p:spPr>
          <a:xfrm>
            <a:off x="457200" y="3435441"/>
            <a:ext cx="5943600" cy="425824"/>
          </a:xfrm>
        </p:spPr>
        <p:txBody>
          <a:bodyPr/>
          <a:lstStyle/>
          <a:p>
            <a:pPr marL="0" indent="0">
              <a:buNone/>
            </a:pPr>
            <a:r>
              <a:rPr lang="en-US" altLang="en-US" dirty="0"/>
              <a:t>For real any numbers </a:t>
            </a:r>
            <a:r>
              <a:rPr lang="en-US" altLang="en-US" i="1" dirty="0"/>
              <a:t>a</a:t>
            </a:r>
            <a:r>
              <a:rPr lang="en-US" altLang="en-US" dirty="0"/>
              <a:t>, </a:t>
            </a:r>
            <a:r>
              <a:rPr lang="en-US" altLang="en-US" i="1" dirty="0"/>
              <a:t>b</a:t>
            </a:r>
            <a:r>
              <a:rPr lang="en-US" altLang="en-US" dirty="0"/>
              <a:t> and </a:t>
            </a:r>
            <a:r>
              <a:rPr lang="en-US" altLang="en-US" i="1" dirty="0"/>
              <a:t>c</a:t>
            </a:r>
            <a:r>
              <a:rPr lang="en-US" altLang="en-US" dirty="0"/>
              <a:t>, with</a:t>
            </a:r>
            <a:endParaRPr lang="en-US" dirty="0"/>
          </a:p>
        </p:txBody>
      </p:sp>
      <p:graphicFrame>
        <p:nvGraphicFramePr>
          <p:cNvPr id="13" name="Object 12" descr="c does not equal 0,"/>
          <p:cNvGraphicFramePr>
            <a:graphicFrameLocks noChangeAspect="1"/>
          </p:cNvGraphicFramePr>
          <p:nvPr>
            <p:extLst>
              <p:ext uri="{D42A27DB-BD31-4B8C-83A1-F6EECF244321}">
                <p14:modId xmlns:p14="http://schemas.microsoft.com/office/powerpoint/2010/main" val="1859392624"/>
              </p:ext>
            </p:extLst>
          </p:nvPr>
        </p:nvGraphicFramePr>
        <p:xfrm>
          <a:off x="6444172" y="3397119"/>
          <a:ext cx="988215" cy="527050"/>
        </p:xfrm>
        <a:graphic>
          <a:graphicData uri="http://schemas.openxmlformats.org/presentationml/2006/ole">
            <mc:AlternateContent xmlns:mc="http://schemas.openxmlformats.org/markup-compatibility/2006">
              <mc:Choice xmlns:v="urn:schemas-microsoft-com:vml" Requires="v">
                <p:oleObj spid="_x0000_s47114" name="Equation" r:id="rId3" imgW="380880" imgH="203040" progId="Equation.DSMT4">
                  <p:embed/>
                </p:oleObj>
              </mc:Choice>
              <mc:Fallback>
                <p:oleObj name="Equation" r:id="rId3" imgW="380880" imgH="203040" progId="Equation.DSMT4">
                  <p:embed/>
                  <p:pic>
                    <p:nvPicPr>
                      <p:cNvPr id="0" name=""/>
                      <p:cNvPicPr/>
                      <p:nvPr/>
                    </p:nvPicPr>
                    <p:blipFill>
                      <a:blip r:embed="rId4"/>
                      <a:stretch>
                        <a:fillRect/>
                      </a:stretch>
                    </p:blipFill>
                    <p:spPr>
                      <a:xfrm>
                        <a:off x="6444172" y="3397119"/>
                        <a:ext cx="988215" cy="527050"/>
                      </a:xfrm>
                      <a:prstGeom prst="rect">
                        <a:avLst/>
                      </a:prstGeom>
                    </p:spPr>
                  </p:pic>
                </p:oleObj>
              </mc:Fallback>
            </mc:AlternateContent>
          </a:graphicData>
        </a:graphic>
      </p:graphicFrame>
      <p:sp>
        <p:nvSpPr>
          <p:cNvPr id="10" name="Content Placeholder 9"/>
          <p:cNvSpPr>
            <a:spLocks noGrp="1"/>
          </p:cNvSpPr>
          <p:nvPr>
            <p:ph idx="15"/>
          </p:nvPr>
        </p:nvSpPr>
        <p:spPr>
          <a:xfrm>
            <a:off x="7543800" y="3421586"/>
            <a:ext cx="304800" cy="394448"/>
          </a:xfrm>
        </p:spPr>
        <p:txBody>
          <a:bodyPr/>
          <a:lstStyle/>
          <a:p>
            <a:pPr marL="0" indent="0">
              <a:buNone/>
            </a:pPr>
            <a:r>
              <a:rPr lang="en-US" altLang="en-US" dirty="0"/>
              <a:t>if</a:t>
            </a:r>
            <a:endParaRPr lang="en-US" dirty="0"/>
          </a:p>
        </p:txBody>
      </p:sp>
      <p:graphicFrame>
        <p:nvGraphicFramePr>
          <p:cNvPr id="12" name="Object 11" descr="a c = b c"/>
          <p:cNvGraphicFramePr>
            <a:graphicFrameLocks noChangeAspect="1"/>
          </p:cNvGraphicFramePr>
          <p:nvPr>
            <p:extLst>
              <p:ext uri="{D42A27DB-BD31-4B8C-83A1-F6EECF244321}">
                <p14:modId xmlns:p14="http://schemas.microsoft.com/office/powerpoint/2010/main" val="1442093269"/>
              </p:ext>
            </p:extLst>
          </p:nvPr>
        </p:nvGraphicFramePr>
        <p:xfrm>
          <a:off x="452012" y="3902667"/>
          <a:ext cx="1350375" cy="528240"/>
        </p:xfrm>
        <a:graphic>
          <a:graphicData uri="http://schemas.openxmlformats.org/presentationml/2006/ole">
            <mc:AlternateContent xmlns:mc="http://schemas.openxmlformats.org/markup-compatibility/2006">
              <mc:Choice xmlns:v="urn:schemas-microsoft-com:vml" Requires="v">
                <p:oleObj spid="_x0000_s47115" name="Equation" r:id="rId5" imgW="520560" imgH="203040" progId="Equation.DSMT4">
                  <p:embed/>
                </p:oleObj>
              </mc:Choice>
              <mc:Fallback>
                <p:oleObj name="Equation" r:id="rId5" imgW="520560" imgH="203040" progId="Equation.DSMT4">
                  <p:embed/>
                  <p:pic>
                    <p:nvPicPr>
                      <p:cNvPr id="0" name=""/>
                      <p:cNvPicPr/>
                      <p:nvPr/>
                    </p:nvPicPr>
                    <p:blipFill>
                      <a:blip r:embed="rId6"/>
                      <a:stretch>
                        <a:fillRect/>
                      </a:stretch>
                    </p:blipFill>
                    <p:spPr>
                      <a:xfrm>
                        <a:off x="452012" y="3902667"/>
                        <a:ext cx="1350375" cy="528240"/>
                      </a:xfrm>
                      <a:prstGeom prst="rect">
                        <a:avLst/>
                      </a:prstGeom>
                    </p:spPr>
                  </p:pic>
                </p:oleObj>
              </mc:Fallback>
            </mc:AlternateContent>
          </a:graphicData>
        </a:graphic>
      </p:graphicFrame>
      <p:sp>
        <p:nvSpPr>
          <p:cNvPr id="11" name="Content Placeholder 10"/>
          <p:cNvSpPr>
            <a:spLocks noGrp="1"/>
          </p:cNvSpPr>
          <p:nvPr>
            <p:ph idx="16"/>
          </p:nvPr>
        </p:nvSpPr>
        <p:spPr>
          <a:xfrm>
            <a:off x="1905000" y="3942583"/>
            <a:ext cx="2057400" cy="488324"/>
          </a:xfrm>
        </p:spPr>
        <p:txBody>
          <a:bodyPr/>
          <a:lstStyle/>
          <a:p>
            <a:pPr marL="0" indent="0">
              <a:buNone/>
            </a:pPr>
            <a:r>
              <a:rPr lang="en-US" altLang="en-US" dirty="0"/>
              <a:t>then </a:t>
            </a:r>
            <a:r>
              <a:rPr lang="en-US" altLang="en-US" i="1" dirty="0"/>
              <a:t>a</a:t>
            </a:r>
            <a:r>
              <a:rPr lang="en-US" altLang="en-US" dirty="0"/>
              <a:t> = </a:t>
            </a:r>
            <a:r>
              <a:rPr lang="en-US" altLang="en-US" i="1" dirty="0"/>
              <a:t>b</a:t>
            </a:r>
            <a:r>
              <a:rPr lang="en-US" altLang="en-US" dirty="0"/>
              <a:t>.</a:t>
            </a:r>
            <a:endParaRPr lang="en-US" dirty="0"/>
          </a:p>
        </p:txBody>
      </p:sp>
    </p:spTree>
    <p:extLst>
      <p:ext uri="{BB962C8B-B14F-4D97-AF65-F5344CB8AC3E}">
        <p14:creationId xmlns:p14="http://schemas.microsoft.com/office/powerpoint/2010/main" val="292488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a:solidFill>
                  <a:schemeClr val="bg2"/>
                </a:solidFill>
              </a:rPr>
              <a:t>Solving </a:t>
            </a:r>
            <a:r>
              <a:rPr lang="en-US" altLang="en-US" dirty="0" smtClean="0">
                <a:solidFill>
                  <a:schemeClr val="bg2"/>
                </a:solidFill>
              </a:rPr>
              <a:t>Equations </a:t>
            </a:r>
            <a:r>
              <a:rPr lang="en-US" altLang="en-US" sz="2000" b="0" dirty="0" smtClean="0">
                <a:solidFill>
                  <a:schemeClr val="bg2"/>
                </a:solidFill>
              </a:rPr>
              <a:t>(1 of 4)</a:t>
            </a:r>
            <a:endParaRPr lang="en-US" sz="2000" b="0" dirty="0">
              <a:solidFill>
                <a:schemeClr val="bg2"/>
              </a:solidFill>
            </a:endParaRPr>
          </a:p>
        </p:txBody>
      </p:sp>
      <p:sp>
        <p:nvSpPr>
          <p:cNvPr id="9" name="Content Placeholder 8"/>
          <p:cNvSpPr>
            <a:spLocks noGrp="1"/>
          </p:cNvSpPr>
          <p:nvPr>
            <p:ph idx="1"/>
          </p:nvPr>
        </p:nvSpPr>
        <p:spPr>
          <a:xfrm>
            <a:off x="457200" y="1600200"/>
            <a:ext cx="8229600" cy="2133600"/>
          </a:xfrm>
        </p:spPr>
        <p:txBody>
          <a:bodyPr/>
          <a:lstStyle/>
          <a:p>
            <a:pPr marL="0" indent="0">
              <a:buNone/>
            </a:pPr>
            <a:r>
              <a:rPr lang="en-US" altLang="en-US" dirty="0"/>
              <a:t>The balance-scale model is an excellent way to foster understanding of the basic concepts used in solving equations and inequalities, and equations can be explored using a balance scale. Inequalities tilt the scale</a:t>
            </a:r>
            <a:r>
              <a:rPr lang="en-US" altLang="en-US" dirty="0" smtClean="0"/>
              <a:t>.</a:t>
            </a:r>
            <a:endParaRPr lang="en-US" altLang="en-US" dirty="0"/>
          </a:p>
        </p:txBody>
      </p:sp>
      <p:pic>
        <p:nvPicPr>
          <p:cNvPr id="11" name="Picture 4" descr="A balance scale. The left pan is marked, 2 times 3 and the right pan is marked, 3 + left parenthesis 2 times 2 right parenthesis. A hand holds the pan on the left, balancing the sc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4003675"/>
            <a:ext cx="3290887"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9"/>
          <p:cNvSpPr>
            <a:spLocks noGrp="1"/>
          </p:cNvSpPr>
          <p:nvPr>
            <p:ph idx="13"/>
          </p:nvPr>
        </p:nvSpPr>
        <p:spPr>
          <a:xfrm>
            <a:off x="4953000" y="4114800"/>
            <a:ext cx="3886200" cy="2133600"/>
          </a:xfrm>
        </p:spPr>
        <p:txBody>
          <a:bodyPr/>
          <a:lstStyle/>
          <a:p>
            <a:pPr marL="0" indent="0">
              <a:buNone/>
            </a:pPr>
            <a:r>
              <a:rPr lang="en-US" altLang="en-US" dirty="0"/>
              <a:t>If the pan on the left is released, the scale will tilt down on the right side. We have an inequality</a:t>
            </a:r>
            <a:r>
              <a:rPr lang="en-US" altLang="en-US" dirty="0" smtClean="0"/>
              <a:t>.</a:t>
            </a:r>
            <a:endParaRPr lang="en-US" altLang="en-US" dirty="0"/>
          </a:p>
        </p:txBody>
      </p:sp>
    </p:spTree>
    <p:extLst>
      <p:ext uri="{BB962C8B-B14F-4D97-AF65-F5344CB8AC3E}">
        <p14:creationId xmlns:p14="http://schemas.microsoft.com/office/powerpoint/2010/main" val="2697817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solidFill>
                  <a:schemeClr val="bg2"/>
                </a:solidFill>
              </a:rPr>
              <a:t>Solving Equations </a:t>
            </a:r>
            <a:r>
              <a:rPr lang="en-US" altLang="en-US" sz="2000" b="0" dirty="0" smtClean="0">
                <a:solidFill>
                  <a:schemeClr val="bg2"/>
                </a:solidFill>
              </a:rPr>
              <a:t>(2 </a:t>
            </a:r>
            <a:r>
              <a:rPr lang="en-US" altLang="en-US" sz="2000" b="0" dirty="0">
                <a:solidFill>
                  <a:schemeClr val="bg2"/>
                </a:solidFill>
              </a:rPr>
              <a:t>of 4)</a:t>
            </a:r>
            <a:endParaRPr lang="en-US" dirty="0"/>
          </a:p>
        </p:txBody>
      </p:sp>
      <p:sp>
        <p:nvSpPr>
          <p:cNvPr id="6" name="Content Placeholder 5"/>
          <p:cNvSpPr>
            <a:spLocks noGrp="1"/>
          </p:cNvSpPr>
          <p:nvPr>
            <p:ph idx="1"/>
          </p:nvPr>
        </p:nvSpPr>
        <p:spPr>
          <a:xfrm>
            <a:off x="457200" y="1600201"/>
            <a:ext cx="8229600" cy="914400"/>
          </a:xfrm>
        </p:spPr>
        <p:txBody>
          <a:bodyPr/>
          <a:lstStyle/>
          <a:p>
            <a:pPr marL="0" indent="0">
              <a:buNone/>
            </a:pPr>
            <a:r>
              <a:rPr lang="en-US" altLang="en-US" dirty="0"/>
              <a:t>If the pan on the left is released, the scale will balance. We have an equality</a:t>
            </a:r>
            <a:r>
              <a:rPr lang="en-US" altLang="en-US" dirty="0" smtClean="0"/>
              <a:t>.</a:t>
            </a:r>
            <a:endParaRPr lang="en-US" altLang="en-US" dirty="0"/>
          </a:p>
        </p:txBody>
      </p:sp>
      <p:pic>
        <p:nvPicPr>
          <p:cNvPr id="7" name="Picture 6" descr="A balance scale. The left pan is marked, 2 times 3 and the right pan is marked, left parenthesis 1 + 1 right parenthesis + 4. A hand holds the pan on the left, balancing the sc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971800"/>
            <a:ext cx="3290887"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901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Solving Equations </a:t>
            </a:r>
            <a:r>
              <a:rPr lang="en-US" altLang="en-US" sz="2000" b="0" dirty="0" smtClean="0">
                <a:solidFill>
                  <a:schemeClr val="bg2"/>
                </a:solidFill>
              </a:rPr>
              <a:t>(3 </a:t>
            </a:r>
            <a:r>
              <a:rPr lang="en-US" altLang="en-US" sz="2000" b="0" dirty="0">
                <a:solidFill>
                  <a:schemeClr val="bg2"/>
                </a:solidFill>
              </a:rPr>
              <a:t>of 4)</a:t>
            </a:r>
            <a:endParaRPr lang="en-US" dirty="0"/>
          </a:p>
        </p:txBody>
      </p:sp>
      <p:sp>
        <p:nvSpPr>
          <p:cNvPr id="3" name="Content Placeholder 2"/>
          <p:cNvSpPr>
            <a:spLocks noGrp="1"/>
          </p:cNvSpPr>
          <p:nvPr>
            <p:ph idx="1"/>
          </p:nvPr>
        </p:nvSpPr>
        <p:spPr>
          <a:xfrm>
            <a:off x="457200" y="1600201"/>
            <a:ext cx="8229600" cy="877886"/>
          </a:xfrm>
        </p:spPr>
        <p:txBody>
          <a:bodyPr/>
          <a:lstStyle/>
          <a:p>
            <a:pPr marL="0" indent="0">
              <a:buNone/>
            </a:pPr>
            <a:r>
              <a:rPr lang="en-US" altLang="en-US" dirty="0"/>
              <a:t>Find some solutions for the variables that will keep the scale balanced</a:t>
            </a:r>
            <a:r>
              <a:rPr lang="en-US" altLang="en-US" dirty="0" smtClean="0"/>
              <a:t>.</a:t>
            </a:r>
            <a:endParaRPr lang="en-US" altLang="en-US" dirty="0"/>
          </a:p>
        </p:txBody>
      </p:sp>
      <p:pic>
        <p:nvPicPr>
          <p:cNvPr id="4" name="Picture 5" descr="A balance scale. The left pan is marked, 3 times square and the right pan is marked, 2 times tri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743200"/>
            <a:ext cx="3300412"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4" descr="Square = 2 and triangle = 3 times square = 4 and triangle = 6."/>
          <p:cNvGraphicFramePr>
            <a:graphicFrameLocks noChangeAspect="1"/>
          </p:cNvGraphicFramePr>
          <p:nvPr>
            <p:extLst>
              <p:ext uri="{D42A27DB-BD31-4B8C-83A1-F6EECF244321}">
                <p14:modId xmlns:p14="http://schemas.microsoft.com/office/powerpoint/2010/main" val="1723196023"/>
              </p:ext>
            </p:extLst>
          </p:nvPr>
        </p:nvGraphicFramePr>
        <p:xfrm>
          <a:off x="2017713" y="4819650"/>
          <a:ext cx="4730750" cy="479425"/>
        </p:xfrm>
        <a:graphic>
          <a:graphicData uri="http://schemas.openxmlformats.org/presentationml/2006/ole">
            <mc:AlternateContent xmlns:mc="http://schemas.openxmlformats.org/markup-compatibility/2006">
              <mc:Choice xmlns:v="urn:schemas-microsoft-com:vml" Requires="v">
                <p:oleObj spid="_x0000_s48134" name="Equation" r:id="rId4" imgW="2006280" imgH="203040" progId="Equation.DSMT4">
                  <p:embed/>
                </p:oleObj>
              </mc:Choice>
              <mc:Fallback>
                <p:oleObj name="Equation" r:id="rId4" imgW="2006280" imgH="203040" progId="Equation.DSMT4">
                  <p:embed/>
                  <p:pic>
                    <p:nvPicPr>
                      <p:cNvPr id="0" name=""/>
                      <p:cNvPicPr/>
                      <p:nvPr/>
                    </p:nvPicPr>
                    <p:blipFill>
                      <a:blip r:embed="rId5"/>
                      <a:stretch>
                        <a:fillRect/>
                      </a:stretch>
                    </p:blipFill>
                    <p:spPr>
                      <a:xfrm>
                        <a:off x="2017713" y="4819650"/>
                        <a:ext cx="4730750" cy="479425"/>
                      </a:xfrm>
                      <a:prstGeom prst="rect">
                        <a:avLst/>
                      </a:prstGeom>
                    </p:spPr>
                  </p:pic>
                </p:oleObj>
              </mc:Fallback>
            </mc:AlternateContent>
          </a:graphicData>
        </a:graphic>
      </p:graphicFrame>
    </p:spTree>
    <p:extLst>
      <p:ext uri="{BB962C8B-B14F-4D97-AF65-F5344CB8AC3E}">
        <p14:creationId xmlns:p14="http://schemas.microsoft.com/office/powerpoint/2010/main" val="3536067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Solving Equations </a:t>
            </a:r>
            <a:r>
              <a:rPr lang="en-US" altLang="en-US" sz="2000" b="0" dirty="0" smtClean="0">
                <a:solidFill>
                  <a:schemeClr val="bg2"/>
                </a:solidFill>
              </a:rPr>
              <a:t>(4 </a:t>
            </a:r>
            <a:r>
              <a:rPr lang="en-US" altLang="en-US" sz="2000" b="0" dirty="0">
                <a:solidFill>
                  <a:schemeClr val="bg2"/>
                </a:solidFill>
              </a:rPr>
              <a:t>of 4)</a:t>
            </a:r>
            <a:endParaRPr lang="en-US" dirty="0"/>
          </a:p>
        </p:txBody>
      </p:sp>
      <p:sp>
        <p:nvSpPr>
          <p:cNvPr id="3" name="Content Placeholder 2"/>
          <p:cNvSpPr>
            <a:spLocks noGrp="1"/>
          </p:cNvSpPr>
          <p:nvPr>
            <p:ph idx="1"/>
          </p:nvPr>
        </p:nvSpPr>
        <p:spPr>
          <a:xfrm>
            <a:off x="457200" y="1600201"/>
            <a:ext cx="1981200" cy="549274"/>
          </a:xfrm>
        </p:spPr>
        <p:txBody>
          <a:bodyPr/>
          <a:lstStyle/>
          <a:p>
            <a:pPr marL="0" indent="0">
              <a:buNone/>
            </a:pPr>
            <a:r>
              <a:rPr lang="en-US" altLang="en-US" dirty="0"/>
              <a:t>Solve for </a:t>
            </a:r>
            <a:r>
              <a:rPr lang="en-US" altLang="en-US" i="1" dirty="0"/>
              <a:t>x</a:t>
            </a:r>
            <a:r>
              <a:rPr lang="en-US" altLang="en-US" dirty="0" smtClean="0"/>
              <a:t>:</a:t>
            </a:r>
            <a:endParaRPr lang="en-US" altLang="en-US" dirty="0"/>
          </a:p>
        </p:txBody>
      </p:sp>
      <p:pic>
        <p:nvPicPr>
          <p:cNvPr id="5" name="Picture 12" descr="4 balance scales a, b, c, and d. In first balance scale a, the left pan is marked, 3 x minus 14 and the right pan is marked, 1. Add 14 to each side. In second balance scale b, the left pan is marked, 3 x minus 14 + 14 and the right pan is marked, 1 + 14. Addition property on equality. In third balance scale c, the left pan is marked, 3 x and the right pan is marked, 15. Divide each side by 3. In fourth balance scale d, the left pan is marked, x and the right pan is marked, 5. Cancellation property of equa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800" y="2149475"/>
            <a:ext cx="28892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A balance scale. The left pan is marked, 3 x minus 14 and the right pan is marke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114800"/>
            <a:ext cx="8229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921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solidFill>
                  <a:schemeClr val="bg2"/>
                </a:solidFill>
              </a:rPr>
              <a:t>Example 6 </a:t>
            </a:r>
            <a:r>
              <a:rPr lang="en-US" altLang="en-US" sz="2000" b="0" dirty="0" smtClean="0">
                <a:solidFill>
                  <a:schemeClr val="bg2"/>
                </a:solidFill>
              </a:rPr>
              <a:t>(1 of 2)</a:t>
            </a:r>
            <a:endParaRPr lang="en-US" sz="2000" b="0" dirty="0">
              <a:solidFill>
                <a:schemeClr val="bg2"/>
              </a:solidFill>
            </a:endParaRPr>
          </a:p>
        </p:txBody>
      </p:sp>
      <p:sp>
        <p:nvSpPr>
          <p:cNvPr id="5" name="Content Placeholder 4"/>
          <p:cNvSpPr>
            <a:spLocks noGrp="1"/>
          </p:cNvSpPr>
          <p:nvPr>
            <p:ph idx="1"/>
          </p:nvPr>
        </p:nvSpPr>
        <p:spPr>
          <a:xfrm>
            <a:off x="457200" y="1600201"/>
            <a:ext cx="5181600" cy="380999"/>
          </a:xfrm>
        </p:spPr>
        <p:txBody>
          <a:bodyPr/>
          <a:lstStyle/>
          <a:p>
            <a:pPr marL="0" indent="0">
              <a:buNone/>
            </a:pPr>
            <a:r>
              <a:rPr lang="en-US" altLang="en-US" dirty="0"/>
              <a:t>Solve each of the following for </a:t>
            </a:r>
            <a:r>
              <a:rPr lang="en-US" altLang="en-US" i="1" dirty="0"/>
              <a:t>x</a:t>
            </a:r>
            <a:r>
              <a:rPr lang="en-US" altLang="en-US" dirty="0" smtClean="0"/>
              <a:t>.</a:t>
            </a:r>
            <a:endParaRPr lang="en-US" altLang="en-US" dirty="0"/>
          </a:p>
        </p:txBody>
      </p:sp>
      <p:sp>
        <p:nvSpPr>
          <p:cNvPr id="6" name="Content Placeholder 5"/>
          <p:cNvSpPr>
            <a:spLocks noGrp="1"/>
          </p:cNvSpPr>
          <p:nvPr>
            <p:ph idx="13"/>
          </p:nvPr>
        </p:nvSpPr>
        <p:spPr>
          <a:xfrm>
            <a:off x="452718" y="2362200"/>
            <a:ext cx="385482" cy="439949"/>
          </a:xfrm>
        </p:spPr>
        <p:txBody>
          <a:bodyPr/>
          <a:lstStyle/>
          <a:p>
            <a:pPr marL="0" indent="0">
              <a:buNone/>
            </a:pPr>
            <a:r>
              <a:rPr lang="en-US" dirty="0" smtClean="0"/>
              <a:t>a.</a:t>
            </a:r>
            <a:endParaRPr lang="en-US" dirty="0"/>
          </a:p>
        </p:txBody>
      </p:sp>
      <p:graphicFrame>
        <p:nvGraphicFramePr>
          <p:cNvPr id="9" name="Object 8" descr="x + cube root of 4 = 20"/>
          <p:cNvGraphicFramePr>
            <a:graphicFrameLocks noChangeAspect="1"/>
          </p:cNvGraphicFramePr>
          <p:nvPr>
            <p:extLst>
              <p:ext uri="{D42A27DB-BD31-4B8C-83A1-F6EECF244321}">
                <p14:modId xmlns:p14="http://schemas.microsoft.com/office/powerpoint/2010/main" val="207768566"/>
              </p:ext>
            </p:extLst>
          </p:nvPr>
        </p:nvGraphicFramePr>
        <p:xfrm>
          <a:off x="882645" y="2299923"/>
          <a:ext cx="1796755" cy="509081"/>
        </p:xfrm>
        <a:graphic>
          <a:graphicData uri="http://schemas.openxmlformats.org/presentationml/2006/ole">
            <mc:AlternateContent xmlns:mc="http://schemas.openxmlformats.org/markup-compatibility/2006">
              <mc:Choice xmlns:v="urn:schemas-microsoft-com:vml" Requires="v">
                <p:oleObj spid="_x0000_s49190" name="Equation" r:id="rId3" imgW="761760" imgH="215640" progId="Equation.DSMT4">
                  <p:embed/>
                </p:oleObj>
              </mc:Choice>
              <mc:Fallback>
                <p:oleObj name="Equation" r:id="rId3" imgW="761760" imgH="215640" progId="Equation.DSMT4">
                  <p:embed/>
                  <p:pic>
                    <p:nvPicPr>
                      <p:cNvPr id="0" name=""/>
                      <p:cNvPicPr/>
                      <p:nvPr/>
                    </p:nvPicPr>
                    <p:blipFill>
                      <a:blip r:embed="rId4"/>
                      <a:stretch>
                        <a:fillRect/>
                      </a:stretch>
                    </p:blipFill>
                    <p:spPr>
                      <a:xfrm>
                        <a:off x="882645" y="2299923"/>
                        <a:ext cx="1796755" cy="509081"/>
                      </a:xfrm>
                      <a:prstGeom prst="rect">
                        <a:avLst/>
                      </a:prstGeom>
                    </p:spPr>
                  </p:pic>
                </p:oleObj>
              </mc:Fallback>
            </mc:AlternateContent>
          </a:graphicData>
        </a:graphic>
      </p:graphicFrame>
      <p:graphicFrame>
        <p:nvGraphicFramePr>
          <p:cNvPr id="10" name="Object 9" descr="x + cube root of 4 minus cube root of 4 = 20 minus cube root of 4"/>
          <p:cNvGraphicFramePr>
            <a:graphicFrameLocks noChangeAspect="1"/>
          </p:cNvGraphicFramePr>
          <p:nvPr>
            <p:extLst>
              <p:ext uri="{D42A27DB-BD31-4B8C-83A1-F6EECF244321}">
                <p14:modId xmlns:p14="http://schemas.microsoft.com/office/powerpoint/2010/main" val="251486042"/>
              </p:ext>
            </p:extLst>
          </p:nvPr>
        </p:nvGraphicFramePr>
        <p:xfrm>
          <a:off x="813264" y="2900485"/>
          <a:ext cx="3323114" cy="509905"/>
        </p:xfrm>
        <a:graphic>
          <a:graphicData uri="http://schemas.openxmlformats.org/presentationml/2006/ole">
            <mc:AlternateContent xmlns:mc="http://schemas.openxmlformats.org/markup-compatibility/2006">
              <mc:Choice xmlns:v="urn:schemas-microsoft-com:vml" Requires="v">
                <p:oleObj spid="_x0000_s49191" name="Equation" r:id="rId5" imgW="1409400" imgH="215640" progId="Equation.DSMT4">
                  <p:embed/>
                </p:oleObj>
              </mc:Choice>
              <mc:Fallback>
                <p:oleObj name="Equation" r:id="rId5" imgW="1409400" imgH="215640" progId="Equation.DSMT4">
                  <p:embed/>
                  <p:pic>
                    <p:nvPicPr>
                      <p:cNvPr id="0" name=""/>
                      <p:cNvPicPr/>
                      <p:nvPr/>
                    </p:nvPicPr>
                    <p:blipFill>
                      <a:blip r:embed="rId6"/>
                      <a:stretch>
                        <a:fillRect/>
                      </a:stretch>
                    </p:blipFill>
                    <p:spPr>
                      <a:xfrm>
                        <a:off x="813264" y="2900485"/>
                        <a:ext cx="3323114" cy="509905"/>
                      </a:xfrm>
                      <a:prstGeom prst="rect">
                        <a:avLst/>
                      </a:prstGeom>
                    </p:spPr>
                  </p:pic>
                </p:oleObj>
              </mc:Fallback>
            </mc:AlternateContent>
          </a:graphicData>
        </a:graphic>
      </p:graphicFrame>
      <p:graphicFrame>
        <p:nvGraphicFramePr>
          <p:cNvPr id="11" name="Object 10" descr="x = 20 minus cube root of 4"/>
          <p:cNvGraphicFramePr>
            <a:graphicFrameLocks noChangeAspect="1"/>
          </p:cNvGraphicFramePr>
          <p:nvPr>
            <p:extLst>
              <p:ext uri="{D42A27DB-BD31-4B8C-83A1-F6EECF244321}">
                <p14:modId xmlns:p14="http://schemas.microsoft.com/office/powerpoint/2010/main" val="3285091000"/>
              </p:ext>
            </p:extLst>
          </p:nvPr>
        </p:nvGraphicFramePr>
        <p:xfrm>
          <a:off x="2282452" y="3501938"/>
          <a:ext cx="1767205" cy="509905"/>
        </p:xfrm>
        <a:graphic>
          <a:graphicData uri="http://schemas.openxmlformats.org/presentationml/2006/ole">
            <mc:AlternateContent xmlns:mc="http://schemas.openxmlformats.org/markup-compatibility/2006">
              <mc:Choice xmlns:v="urn:schemas-microsoft-com:vml" Requires="v">
                <p:oleObj spid="_x0000_s49192" name="Equation" r:id="rId7" imgW="749160" imgH="215640" progId="Equation.DSMT4">
                  <p:embed/>
                </p:oleObj>
              </mc:Choice>
              <mc:Fallback>
                <p:oleObj name="Equation" r:id="rId7" imgW="749160" imgH="215640" progId="Equation.DSMT4">
                  <p:embed/>
                  <p:pic>
                    <p:nvPicPr>
                      <p:cNvPr id="0" name=""/>
                      <p:cNvPicPr/>
                      <p:nvPr/>
                    </p:nvPicPr>
                    <p:blipFill>
                      <a:blip r:embed="rId8"/>
                      <a:stretch>
                        <a:fillRect/>
                      </a:stretch>
                    </p:blipFill>
                    <p:spPr>
                      <a:xfrm>
                        <a:off x="2282452" y="3501938"/>
                        <a:ext cx="1767205" cy="509905"/>
                      </a:xfrm>
                      <a:prstGeom prst="rect">
                        <a:avLst/>
                      </a:prstGeom>
                    </p:spPr>
                  </p:pic>
                </p:oleObj>
              </mc:Fallback>
            </mc:AlternateContent>
          </a:graphicData>
        </a:graphic>
      </p:graphicFrame>
      <p:sp>
        <p:nvSpPr>
          <p:cNvPr id="7" name="Content Placeholder 6"/>
          <p:cNvSpPr>
            <a:spLocks noGrp="1"/>
          </p:cNvSpPr>
          <p:nvPr>
            <p:ph idx="14"/>
          </p:nvPr>
        </p:nvSpPr>
        <p:spPr>
          <a:xfrm>
            <a:off x="5253318" y="2363237"/>
            <a:ext cx="385482" cy="395242"/>
          </a:xfrm>
        </p:spPr>
        <p:txBody>
          <a:bodyPr/>
          <a:lstStyle/>
          <a:p>
            <a:pPr marL="0" indent="0">
              <a:buNone/>
            </a:pPr>
            <a:r>
              <a:rPr lang="en-US" dirty="0" smtClean="0"/>
              <a:t>b.</a:t>
            </a:r>
            <a:endParaRPr lang="en-US" dirty="0"/>
          </a:p>
        </p:txBody>
      </p:sp>
      <p:graphicFrame>
        <p:nvGraphicFramePr>
          <p:cNvPr id="12" name="Object 11" descr="3 x = x + radical 10"/>
          <p:cNvGraphicFramePr>
            <a:graphicFrameLocks noChangeAspect="1"/>
          </p:cNvGraphicFramePr>
          <p:nvPr>
            <p:extLst>
              <p:ext uri="{D42A27DB-BD31-4B8C-83A1-F6EECF244321}">
                <p14:modId xmlns:p14="http://schemas.microsoft.com/office/powerpoint/2010/main" val="2984300313"/>
              </p:ext>
            </p:extLst>
          </p:nvPr>
        </p:nvGraphicFramePr>
        <p:xfrm>
          <a:off x="5667966" y="2298500"/>
          <a:ext cx="1986015" cy="558567"/>
        </p:xfrm>
        <a:graphic>
          <a:graphicData uri="http://schemas.openxmlformats.org/presentationml/2006/ole">
            <mc:AlternateContent xmlns:mc="http://schemas.openxmlformats.org/markup-compatibility/2006">
              <mc:Choice xmlns:v="urn:schemas-microsoft-com:vml" Requires="v">
                <p:oleObj spid="_x0000_s49193" name="Equation" r:id="rId9" imgW="812520" imgH="228600" progId="Equation.DSMT4">
                  <p:embed/>
                </p:oleObj>
              </mc:Choice>
              <mc:Fallback>
                <p:oleObj name="Equation" r:id="rId9" imgW="812520" imgH="228600" progId="Equation.DSMT4">
                  <p:embed/>
                  <p:pic>
                    <p:nvPicPr>
                      <p:cNvPr id="0" name=""/>
                      <p:cNvPicPr/>
                      <p:nvPr/>
                    </p:nvPicPr>
                    <p:blipFill>
                      <a:blip r:embed="rId10"/>
                      <a:stretch>
                        <a:fillRect/>
                      </a:stretch>
                    </p:blipFill>
                    <p:spPr>
                      <a:xfrm>
                        <a:off x="5667966" y="2298500"/>
                        <a:ext cx="1986015" cy="558567"/>
                      </a:xfrm>
                      <a:prstGeom prst="rect">
                        <a:avLst/>
                      </a:prstGeom>
                    </p:spPr>
                  </p:pic>
                </p:oleObj>
              </mc:Fallback>
            </mc:AlternateContent>
          </a:graphicData>
        </a:graphic>
      </p:graphicFrame>
      <p:graphicFrame>
        <p:nvGraphicFramePr>
          <p:cNvPr id="13" name="Object 12" descr="3 x minus x = x + radical 10 minus x"/>
          <p:cNvGraphicFramePr>
            <a:graphicFrameLocks noChangeAspect="1"/>
          </p:cNvGraphicFramePr>
          <p:nvPr>
            <p:extLst>
              <p:ext uri="{D42A27DB-BD31-4B8C-83A1-F6EECF244321}">
                <p14:modId xmlns:p14="http://schemas.microsoft.com/office/powerpoint/2010/main" val="1379408881"/>
              </p:ext>
            </p:extLst>
          </p:nvPr>
        </p:nvGraphicFramePr>
        <p:xfrm>
          <a:off x="5168603" y="2898023"/>
          <a:ext cx="3040154" cy="564153"/>
        </p:xfrm>
        <a:graphic>
          <a:graphicData uri="http://schemas.openxmlformats.org/presentationml/2006/ole">
            <mc:AlternateContent xmlns:mc="http://schemas.openxmlformats.org/markup-compatibility/2006">
              <mc:Choice xmlns:v="urn:schemas-microsoft-com:vml" Requires="v">
                <p:oleObj spid="_x0000_s49194" name="Equation" r:id="rId11" imgW="1231560" imgH="228600" progId="Equation.DSMT4">
                  <p:embed/>
                </p:oleObj>
              </mc:Choice>
              <mc:Fallback>
                <p:oleObj name="Equation" r:id="rId11" imgW="1231560" imgH="228600" progId="Equation.DSMT4">
                  <p:embed/>
                  <p:pic>
                    <p:nvPicPr>
                      <p:cNvPr id="0" name=""/>
                      <p:cNvPicPr/>
                      <p:nvPr/>
                    </p:nvPicPr>
                    <p:blipFill>
                      <a:blip r:embed="rId12"/>
                      <a:stretch>
                        <a:fillRect/>
                      </a:stretch>
                    </p:blipFill>
                    <p:spPr>
                      <a:xfrm>
                        <a:off x="5168603" y="2898023"/>
                        <a:ext cx="3040154" cy="564153"/>
                      </a:xfrm>
                      <a:prstGeom prst="rect">
                        <a:avLst/>
                      </a:prstGeom>
                    </p:spPr>
                  </p:pic>
                </p:oleObj>
              </mc:Fallback>
            </mc:AlternateContent>
          </a:graphicData>
        </a:graphic>
      </p:graphicFrame>
      <p:graphicFrame>
        <p:nvGraphicFramePr>
          <p:cNvPr id="14" name="Object 13" descr="2 x = radical 10"/>
          <p:cNvGraphicFramePr>
            <a:graphicFrameLocks noChangeAspect="1"/>
          </p:cNvGraphicFramePr>
          <p:nvPr>
            <p:extLst>
              <p:ext uri="{D42A27DB-BD31-4B8C-83A1-F6EECF244321}">
                <p14:modId xmlns:p14="http://schemas.microsoft.com/office/powerpoint/2010/main" val="958554149"/>
              </p:ext>
            </p:extLst>
          </p:nvPr>
        </p:nvGraphicFramePr>
        <p:xfrm>
          <a:off x="5671945" y="3493892"/>
          <a:ext cx="1480962" cy="555361"/>
        </p:xfrm>
        <a:graphic>
          <a:graphicData uri="http://schemas.openxmlformats.org/presentationml/2006/ole">
            <mc:AlternateContent xmlns:mc="http://schemas.openxmlformats.org/markup-compatibility/2006">
              <mc:Choice xmlns:v="urn:schemas-microsoft-com:vml" Requires="v">
                <p:oleObj spid="_x0000_s49195" name="Equation" r:id="rId13" imgW="609480" imgH="228600" progId="Equation.DSMT4">
                  <p:embed/>
                </p:oleObj>
              </mc:Choice>
              <mc:Fallback>
                <p:oleObj name="Equation" r:id="rId13" imgW="609480" imgH="228600" progId="Equation.DSMT4">
                  <p:embed/>
                  <p:pic>
                    <p:nvPicPr>
                      <p:cNvPr id="0" name=""/>
                      <p:cNvPicPr/>
                      <p:nvPr/>
                    </p:nvPicPr>
                    <p:blipFill>
                      <a:blip r:embed="rId14"/>
                      <a:stretch>
                        <a:fillRect/>
                      </a:stretch>
                    </p:blipFill>
                    <p:spPr>
                      <a:xfrm>
                        <a:off x="5671945" y="3493892"/>
                        <a:ext cx="1480962" cy="555361"/>
                      </a:xfrm>
                      <a:prstGeom prst="rect">
                        <a:avLst/>
                      </a:prstGeom>
                    </p:spPr>
                  </p:pic>
                </p:oleObj>
              </mc:Fallback>
            </mc:AlternateContent>
          </a:graphicData>
        </a:graphic>
      </p:graphicFrame>
      <p:graphicFrame>
        <p:nvGraphicFramePr>
          <p:cNvPr id="15" name="Object 14" descr="x = start fraction radical 10 over 2 end fraction"/>
          <p:cNvGraphicFramePr>
            <a:graphicFrameLocks noChangeAspect="1"/>
          </p:cNvGraphicFramePr>
          <p:nvPr>
            <p:extLst>
              <p:ext uri="{D42A27DB-BD31-4B8C-83A1-F6EECF244321}">
                <p14:modId xmlns:p14="http://schemas.microsoft.com/office/powerpoint/2010/main" val="1149841947"/>
              </p:ext>
            </p:extLst>
          </p:nvPr>
        </p:nvGraphicFramePr>
        <p:xfrm>
          <a:off x="5900841" y="4108715"/>
          <a:ext cx="1365385" cy="1055071"/>
        </p:xfrm>
        <a:graphic>
          <a:graphicData uri="http://schemas.openxmlformats.org/presentationml/2006/ole">
            <mc:AlternateContent xmlns:mc="http://schemas.openxmlformats.org/markup-compatibility/2006">
              <mc:Choice xmlns:v="urn:schemas-microsoft-com:vml" Requires="v">
                <p:oleObj spid="_x0000_s49196" name="Equation" r:id="rId15" imgW="558720" imgH="431640" progId="Equation.DSMT4">
                  <p:embed/>
                </p:oleObj>
              </mc:Choice>
              <mc:Fallback>
                <p:oleObj name="Equation" r:id="rId15" imgW="558720" imgH="431640" progId="Equation.DSMT4">
                  <p:embed/>
                  <p:pic>
                    <p:nvPicPr>
                      <p:cNvPr id="0" name=""/>
                      <p:cNvPicPr/>
                      <p:nvPr/>
                    </p:nvPicPr>
                    <p:blipFill>
                      <a:blip r:embed="rId16"/>
                      <a:stretch>
                        <a:fillRect/>
                      </a:stretch>
                    </p:blipFill>
                    <p:spPr>
                      <a:xfrm>
                        <a:off x="5900841" y="4108715"/>
                        <a:ext cx="1365385" cy="1055071"/>
                      </a:xfrm>
                      <a:prstGeom prst="rect">
                        <a:avLst/>
                      </a:prstGeom>
                    </p:spPr>
                  </p:pic>
                </p:oleObj>
              </mc:Fallback>
            </mc:AlternateContent>
          </a:graphicData>
        </a:graphic>
      </p:graphicFrame>
      <p:sp>
        <p:nvSpPr>
          <p:cNvPr id="8" name="Content Placeholder 7"/>
          <p:cNvSpPr>
            <a:spLocks noGrp="1"/>
          </p:cNvSpPr>
          <p:nvPr>
            <p:ph idx="15"/>
          </p:nvPr>
        </p:nvSpPr>
        <p:spPr>
          <a:xfrm>
            <a:off x="452718" y="4904511"/>
            <a:ext cx="385482" cy="407100"/>
          </a:xfrm>
        </p:spPr>
        <p:txBody>
          <a:bodyPr/>
          <a:lstStyle/>
          <a:p>
            <a:pPr marL="0" indent="0">
              <a:buNone/>
            </a:pPr>
            <a:r>
              <a:rPr lang="en-US" dirty="0" smtClean="0"/>
              <a:t>c.</a:t>
            </a:r>
            <a:endParaRPr lang="en-US" dirty="0"/>
          </a:p>
        </p:txBody>
      </p:sp>
      <p:graphicFrame>
        <p:nvGraphicFramePr>
          <p:cNvPr id="16" name="Object 15" descr="4 x + 5 x = 99"/>
          <p:cNvGraphicFramePr>
            <a:graphicFrameLocks noChangeAspect="1"/>
          </p:cNvGraphicFramePr>
          <p:nvPr>
            <p:extLst>
              <p:ext uri="{D42A27DB-BD31-4B8C-83A1-F6EECF244321}">
                <p14:modId xmlns:p14="http://schemas.microsoft.com/office/powerpoint/2010/main" val="2990402401"/>
              </p:ext>
            </p:extLst>
          </p:nvPr>
        </p:nvGraphicFramePr>
        <p:xfrm>
          <a:off x="838586" y="4940104"/>
          <a:ext cx="1970869" cy="445034"/>
        </p:xfrm>
        <a:graphic>
          <a:graphicData uri="http://schemas.openxmlformats.org/presentationml/2006/ole">
            <mc:AlternateContent xmlns:mc="http://schemas.openxmlformats.org/markup-compatibility/2006">
              <mc:Choice xmlns:v="urn:schemas-microsoft-com:vml" Requires="v">
                <p:oleObj spid="_x0000_s49197" name="Equation" r:id="rId17" imgW="787320" imgH="177480" progId="Equation.DSMT4">
                  <p:embed/>
                </p:oleObj>
              </mc:Choice>
              <mc:Fallback>
                <p:oleObj name="Equation" r:id="rId17" imgW="787320" imgH="177480" progId="Equation.DSMT4">
                  <p:embed/>
                  <p:pic>
                    <p:nvPicPr>
                      <p:cNvPr id="0" name=""/>
                      <p:cNvPicPr/>
                      <p:nvPr/>
                    </p:nvPicPr>
                    <p:blipFill>
                      <a:blip r:embed="rId18"/>
                      <a:stretch>
                        <a:fillRect/>
                      </a:stretch>
                    </p:blipFill>
                    <p:spPr>
                      <a:xfrm>
                        <a:off x="838586" y="4940104"/>
                        <a:ext cx="1970869" cy="445034"/>
                      </a:xfrm>
                      <a:prstGeom prst="rect">
                        <a:avLst/>
                      </a:prstGeom>
                    </p:spPr>
                  </p:pic>
                </p:oleObj>
              </mc:Fallback>
            </mc:AlternateContent>
          </a:graphicData>
        </a:graphic>
      </p:graphicFrame>
      <p:graphicFrame>
        <p:nvGraphicFramePr>
          <p:cNvPr id="17" name="Object 16" descr="4 x + 5 x = 99 implies that 9 x = 99 implies that x = 11"/>
          <p:cNvGraphicFramePr>
            <a:graphicFrameLocks noChangeAspect="1"/>
          </p:cNvGraphicFramePr>
          <p:nvPr>
            <p:extLst>
              <p:ext uri="{D42A27DB-BD31-4B8C-83A1-F6EECF244321}">
                <p14:modId xmlns:p14="http://schemas.microsoft.com/office/powerpoint/2010/main" val="313274710"/>
              </p:ext>
            </p:extLst>
          </p:nvPr>
        </p:nvGraphicFramePr>
        <p:xfrm>
          <a:off x="857486" y="5541557"/>
          <a:ext cx="5086114" cy="445034"/>
        </p:xfrm>
        <a:graphic>
          <a:graphicData uri="http://schemas.openxmlformats.org/presentationml/2006/ole">
            <mc:AlternateContent xmlns:mc="http://schemas.openxmlformats.org/markup-compatibility/2006">
              <mc:Choice xmlns:v="urn:schemas-microsoft-com:vml" Requires="v">
                <p:oleObj spid="_x0000_s49198" name="Equation" r:id="rId19" imgW="2031840" imgH="177480" progId="Equation.DSMT4">
                  <p:embed/>
                </p:oleObj>
              </mc:Choice>
              <mc:Fallback>
                <p:oleObj name="Equation" r:id="rId19" imgW="2031840" imgH="177480" progId="Equation.DSMT4">
                  <p:embed/>
                  <p:pic>
                    <p:nvPicPr>
                      <p:cNvPr id="0" name=""/>
                      <p:cNvPicPr/>
                      <p:nvPr/>
                    </p:nvPicPr>
                    <p:blipFill>
                      <a:blip r:embed="rId20"/>
                      <a:stretch>
                        <a:fillRect/>
                      </a:stretch>
                    </p:blipFill>
                    <p:spPr>
                      <a:xfrm>
                        <a:off x="857486" y="5541557"/>
                        <a:ext cx="5086114" cy="445034"/>
                      </a:xfrm>
                      <a:prstGeom prst="rect">
                        <a:avLst/>
                      </a:prstGeom>
                    </p:spPr>
                  </p:pic>
                </p:oleObj>
              </mc:Fallback>
            </mc:AlternateContent>
          </a:graphicData>
        </a:graphic>
      </p:graphicFrame>
    </p:spTree>
    <p:extLst>
      <p:ext uri="{BB962C8B-B14F-4D97-AF65-F5344CB8AC3E}">
        <p14:creationId xmlns:p14="http://schemas.microsoft.com/office/powerpoint/2010/main" val="1482818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6875fc982845fbe69f2dbcbc1fffed4133dd5"/>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9639</TotalTime>
  <Words>1037</Words>
  <Application>Microsoft Office PowerPoint</Application>
  <PresentationFormat>On-screen Show (4:3)</PresentationFormat>
  <Paragraphs>100</Paragraphs>
  <Slides>22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JansonText-Roman</vt:lpstr>
      <vt:lpstr>Times New Roman</vt:lpstr>
      <vt:lpstr>Verdana</vt:lpstr>
      <vt:lpstr>Wingdings</vt:lpstr>
      <vt:lpstr>508 Lecture</vt:lpstr>
      <vt:lpstr>Equation</vt:lpstr>
      <vt:lpstr>A Problem Solving Approach to Mathematics for Elementary School Teachers</vt:lpstr>
      <vt:lpstr>Section 8-2 Equations</vt:lpstr>
      <vt:lpstr>Properties of Equality (1 of 2)</vt:lpstr>
      <vt:lpstr>Properties of Equality (2 of 2)</vt:lpstr>
      <vt:lpstr>Solving Equations (1 of 4)</vt:lpstr>
      <vt:lpstr>Solving Equations (2 of 4)</vt:lpstr>
      <vt:lpstr>Solving Equations (3 of 4)</vt:lpstr>
      <vt:lpstr>Solving Equations (4 of 4)</vt:lpstr>
      <vt:lpstr>Example 6 (1 of 2)</vt:lpstr>
      <vt:lpstr>Example 6 (2 of 2)</vt:lpstr>
      <vt:lpstr>Problem Solving: Overdue Books</vt:lpstr>
      <vt:lpstr>Understand the Problem (1 of 2)</vt:lpstr>
      <vt:lpstr>Devise a Plan (1 of 4)</vt:lpstr>
      <vt:lpstr>Devise a Plan (2 of 4)</vt:lpstr>
      <vt:lpstr>Carry Out the Plan (1 of 2)</vt:lpstr>
      <vt:lpstr>Look Back (1 of 2)</vt:lpstr>
      <vt:lpstr>Problem Solving: Newspaper Delivery</vt:lpstr>
      <vt:lpstr>Understand the Problem (2 of 2)</vt:lpstr>
      <vt:lpstr>Devise a Plan (3 of 4)</vt:lpstr>
      <vt:lpstr>Devise a Plan (4 of 4)</vt:lpstr>
      <vt:lpstr>Carry Out the Plan (2 of 2)</vt:lpstr>
      <vt:lpstr>Look Back (2 of 2)</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Problem Solving Approach to Mathematics for Elementary School Teachers, Thirteenth Edition, Chapter 8, Algebraic Thinking</dc:title>
  <dc:subject>Math</dc:subject>
  <dc:creator>Billstein/Boschmans/Libeskind/Lott</dc:creator>
  <cp:keywords>A Problem Solving Approach to Mathematics</cp:keywords>
  <cp:lastModifiedBy>Praveena, Subramanian</cp:lastModifiedBy>
  <cp:revision>2397</cp:revision>
  <dcterms:created xsi:type="dcterms:W3CDTF">2014-07-14T20:04:21Z</dcterms:created>
  <dcterms:modified xsi:type="dcterms:W3CDTF">2019-06-14T07:25:35Z</dcterms:modified>
</cp:coreProperties>
</file>