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420" r:id="rId2"/>
    <p:sldId id="423" r:id="rId3"/>
    <p:sldId id="424" r:id="rId4"/>
    <p:sldId id="426" r:id="rId5"/>
    <p:sldId id="427" r:id="rId6"/>
    <p:sldId id="428" r:id="rId7"/>
    <p:sldId id="429" r:id="rId8"/>
    <p:sldId id="430" r:id="rId9"/>
    <p:sldId id="445" r:id="rId10"/>
    <p:sldId id="432" r:id="rId11"/>
    <p:sldId id="433" r:id="rId12"/>
    <p:sldId id="434" r:id="rId13"/>
    <p:sldId id="438" r:id="rId14"/>
    <p:sldId id="439" r:id="rId15"/>
    <p:sldId id="440" r:id="rId16"/>
    <p:sldId id="441" r:id="rId17"/>
    <p:sldId id="442" r:id="rId18"/>
    <p:sldId id="443" r:id="rId19"/>
    <p:sldId id="444" r:id="rId20"/>
  </p:sldIdLst>
  <p:sldSz cx="9144000" cy="6858000" type="screen4x3"/>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08" userDrawn="1">
          <p15:clr>
            <a:srgbClr val="A4A3A4"/>
          </p15:clr>
        </p15:guide>
        <p15:guide id="2" pos="288"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 Mohanapriya" initials="D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99008C"/>
    <a:srgbClr val="001581"/>
    <a:srgbClr val="82007C"/>
    <a:srgbClr val="96008F"/>
    <a:srgbClr val="595375"/>
    <a:srgbClr val="6B638B"/>
    <a:srgbClr val="000000"/>
    <a:srgbClr val="FDB940"/>
    <a:srgbClr val="D4EA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26" autoAdjust="0"/>
    <p:restoredTop sz="94316" autoAdjust="0"/>
  </p:normalViewPr>
  <p:slideViewPr>
    <p:cSldViewPr>
      <p:cViewPr varScale="1">
        <p:scale>
          <a:sx n="93" d="100"/>
          <a:sy n="93" d="100"/>
        </p:scale>
        <p:origin x="84" y="348"/>
      </p:cViewPr>
      <p:guideLst>
        <p:guide orient="horz" pos="1008"/>
        <p:guide pos="288"/>
      </p:guideLst>
    </p:cSldViewPr>
  </p:slideViewPr>
  <p:outlineViewPr>
    <p:cViewPr>
      <p:scale>
        <a:sx n="33" d="100"/>
        <a:sy n="33" d="100"/>
      </p:scale>
      <p:origin x="0" y="-810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3" d="100"/>
          <a:sy n="53" d="100"/>
        </p:scale>
        <p:origin x="284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5" Type="http://schemas.openxmlformats.org/officeDocument/2006/relationships/image" Target="../media/image25.wmf"/><Relationship Id="rId4" Type="http://schemas.openxmlformats.org/officeDocument/2006/relationships/image" Target="../media/image2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t>7/19/2019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t>7/19/2019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1) MathType Plugin</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3) NVDA Reader (free versions available)</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1</a:t>
            </a:fld>
            <a:endParaRPr lang="en-US" dirty="0"/>
          </a:p>
        </p:txBody>
      </p:sp>
    </p:spTree>
    <p:extLst>
      <p:ext uri="{BB962C8B-B14F-4D97-AF65-F5344CB8AC3E}">
        <p14:creationId xmlns:p14="http://schemas.microsoft.com/office/powerpoint/2010/main" val="9139334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latin typeface="+mj-lt"/>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7/19/2019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3" name="TextBox 12"/>
          <p:cNvSpPr txBox="1"/>
          <p:nvPr userDrawn="1"/>
        </p:nvSpPr>
        <p:spPr>
          <a:xfrm>
            <a:off x="7848600" y="6428601"/>
            <a:ext cx="740520" cy="246221"/>
          </a:xfrm>
          <a:prstGeom prst="rect">
            <a:avLst/>
          </a:prstGeom>
          <a:noFill/>
        </p:spPr>
        <p:txBody>
          <a:bodyPr wrap="none" rtlCol="0">
            <a:spAutoFit/>
          </a:bodyPr>
          <a:lstStyle/>
          <a:p>
            <a:r>
              <a:rPr lang="en-US" sz="1000" dirty="0"/>
              <a:t>Slide - </a:t>
            </a:r>
            <a:fld id="{41D1A099-64B4-E24A-BD44-17411C0B0428}" type="slidenum">
              <a:rPr lang="en-US" sz="1000" smtClean="0"/>
              <a:t>‹#›</a:t>
            </a:fld>
            <a:endParaRPr lang="en-US" sz="1000" dirty="0"/>
          </a:p>
        </p:txBody>
      </p:sp>
      <p:sp>
        <p:nvSpPr>
          <p:cNvPr id="14" name="TextBox 13"/>
          <p:cNvSpPr txBox="1"/>
          <p:nvPr userDrawn="1"/>
        </p:nvSpPr>
        <p:spPr>
          <a:xfrm>
            <a:off x="1676400" y="6403200"/>
            <a:ext cx="6019800" cy="276999"/>
          </a:xfrm>
          <a:prstGeom prst="rect">
            <a:avLst/>
          </a:prstGeom>
          <a:noFill/>
        </p:spPr>
        <p:txBody>
          <a:bodyPr wrap="square" rtlCol="0">
            <a:spAutoFit/>
          </a:bodyPr>
          <a:lstStyle/>
          <a:p>
            <a:pPr algn="ctr">
              <a:buClrTx/>
              <a:defRPr/>
            </a:pPr>
            <a:r>
              <a:rPr lang="en-US" sz="1200" dirty="0">
                <a:latin typeface="Verdana" panose="020B0604030504040204" pitchFamily="34" charset="0"/>
                <a:ea typeface="Verdana" panose="020B0604030504040204" pitchFamily="34" charset="0"/>
                <a:cs typeface="Verdana" panose="020B0604030504040204" pitchFamily="34" charset="0"/>
              </a:rPr>
              <a:t>Copyright © 2020, 2016, 2013 Pearson Education, Inc. All Rights Reserved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a:xfrm>
            <a:off x="457200" y="1600201"/>
            <a:ext cx="8229600" cy="6096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7/19/2019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7" name="Content Placeholder 2"/>
          <p:cNvSpPr>
            <a:spLocks noGrp="1"/>
          </p:cNvSpPr>
          <p:nvPr>
            <p:ph idx="13"/>
          </p:nvPr>
        </p:nvSpPr>
        <p:spPr>
          <a:xfrm>
            <a:off x="459729" y="2256526"/>
            <a:ext cx="8229600" cy="6096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4"/>
          </p:nvPr>
        </p:nvSpPr>
        <p:spPr>
          <a:xfrm>
            <a:off x="452718" y="2912851"/>
            <a:ext cx="8229600" cy="6096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Content Placeholder 2"/>
          <p:cNvSpPr>
            <a:spLocks noGrp="1"/>
          </p:cNvSpPr>
          <p:nvPr>
            <p:ph idx="15"/>
          </p:nvPr>
        </p:nvSpPr>
        <p:spPr>
          <a:xfrm>
            <a:off x="434789" y="3564694"/>
            <a:ext cx="8229600" cy="6096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3" name="Content Placeholder 2"/>
          <p:cNvSpPr>
            <a:spLocks noGrp="1"/>
          </p:cNvSpPr>
          <p:nvPr>
            <p:ph idx="16"/>
          </p:nvPr>
        </p:nvSpPr>
        <p:spPr>
          <a:xfrm>
            <a:off x="434789" y="4225501"/>
            <a:ext cx="8229600" cy="6096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4" name="Content Placeholder 2"/>
          <p:cNvSpPr>
            <a:spLocks noGrp="1"/>
          </p:cNvSpPr>
          <p:nvPr>
            <p:ph idx="17"/>
          </p:nvPr>
        </p:nvSpPr>
        <p:spPr>
          <a:xfrm>
            <a:off x="452718" y="4859550"/>
            <a:ext cx="8229600" cy="6096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5" name="Content Placeholder 2"/>
          <p:cNvSpPr>
            <a:spLocks noGrp="1"/>
          </p:cNvSpPr>
          <p:nvPr>
            <p:ph idx="18"/>
          </p:nvPr>
        </p:nvSpPr>
        <p:spPr>
          <a:xfrm>
            <a:off x="452718" y="5548475"/>
            <a:ext cx="8229600" cy="6096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Tree>
    <p:extLst>
      <p:ext uri="{BB962C8B-B14F-4D97-AF65-F5344CB8AC3E}">
        <p14:creationId xmlns:p14="http://schemas.microsoft.com/office/powerpoint/2010/main" val="6151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a:xfrm>
            <a:off x="457200" y="1600201"/>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7/19/2019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7" name="Content Placeholder 2"/>
          <p:cNvSpPr>
            <a:spLocks noGrp="1"/>
          </p:cNvSpPr>
          <p:nvPr>
            <p:ph idx="13"/>
          </p:nvPr>
        </p:nvSpPr>
        <p:spPr>
          <a:xfrm>
            <a:off x="457200" y="1972351"/>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4"/>
          </p:nvPr>
        </p:nvSpPr>
        <p:spPr>
          <a:xfrm>
            <a:off x="443753" y="2286348"/>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Content Placeholder 2"/>
          <p:cNvSpPr>
            <a:spLocks noGrp="1"/>
          </p:cNvSpPr>
          <p:nvPr>
            <p:ph idx="15"/>
          </p:nvPr>
        </p:nvSpPr>
        <p:spPr>
          <a:xfrm>
            <a:off x="457200" y="2598450"/>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3" name="Content Placeholder 2"/>
          <p:cNvSpPr>
            <a:spLocks noGrp="1"/>
          </p:cNvSpPr>
          <p:nvPr>
            <p:ph idx="16"/>
          </p:nvPr>
        </p:nvSpPr>
        <p:spPr>
          <a:xfrm>
            <a:off x="443753" y="2955376"/>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4" name="Content Placeholder 2"/>
          <p:cNvSpPr>
            <a:spLocks noGrp="1"/>
          </p:cNvSpPr>
          <p:nvPr>
            <p:ph idx="17"/>
          </p:nvPr>
        </p:nvSpPr>
        <p:spPr>
          <a:xfrm>
            <a:off x="457200" y="3319125"/>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5" name="Content Placeholder 2"/>
          <p:cNvSpPr>
            <a:spLocks noGrp="1"/>
          </p:cNvSpPr>
          <p:nvPr>
            <p:ph idx="18"/>
          </p:nvPr>
        </p:nvSpPr>
        <p:spPr>
          <a:xfrm>
            <a:off x="457200" y="3615626"/>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6" name="Content Placeholder 2"/>
          <p:cNvSpPr>
            <a:spLocks noGrp="1"/>
          </p:cNvSpPr>
          <p:nvPr>
            <p:ph idx="19"/>
          </p:nvPr>
        </p:nvSpPr>
        <p:spPr>
          <a:xfrm>
            <a:off x="457200" y="3894066"/>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7" name="Content Placeholder 2"/>
          <p:cNvSpPr>
            <a:spLocks noGrp="1"/>
          </p:cNvSpPr>
          <p:nvPr>
            <p:ph idx="20"/>
          </p:nvPr>
        </p:nvSpPr>
        <p:spPr>
          <a:xfrm>
            <a:off x="457200" y="4182268"/>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9" name="Content Placeholder 2"/>
          <p:cNvSpPr>
            <a:spLocks noGrp="1"/>
          </p:cNvSpPr>
          <p:nvPr>
            <p:ph idx="21"/>
          </p:nvPr>
        </p:nvSpPr>
        <p:spPr>
          <a:xfrm>
            <a:off x="457200" y="4524473"/>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20" name="Content Placeholder 2"/>
          <p:cNvSpPr>
            <a:spLocks noGrp="1"/>
          </p:cNvSpPr>
          <p:nvPr>
            <p:ph idx="22"/>
          </p:nvPr>
        </p:nvSpPr>
        <p:spPr>
          <a:xfrm>
            <a:off x="443753" y="4866678"/>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Tree>
    <p:extLst>
      <p:ext uri="{BB962C8B-B14F-4D97-AF65-F5344CB8AC3E}">
        <p14:creationId xmlns:p14="http://schemas.microsoft.com/office/powerpoint/2010/main" val="22350118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a:xfrm>
            <a:off x="457200" y="1600201"/>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7/19/2019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7" name="Content Placeholder 2"/>
          <p:cNvSpPr>
            <a:spLocks noGrp="1"/>
          </p:cNvSpPr>
          <p:nvPr>
            <p:ph idx="13"/>
          </p:nvPr>
        </p:nvSpPr>
        <p:spPr>
          <a:xfrm>
            <a:off x="457200" y="1972351"/>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4"/>
          </p:nvPr>
        </p:nvSpPr>
        <p:spPr>
          <a:xfrm>
            <a:off x="443753" y="2286348"/>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Content Placeholder 2"/>
          <p:cNvSpPr>
            <a:spLocks noGrp="1"/>
          </p:cNvSpPr>
          <p:nvPr>
            <p:ph idx="15"/>
          </p:nvPr>
        </p:nvSpPr>
        <p:spPr>
          <a:xfrm>
            <a:off x="457200" y="2598450"/>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3" name="Content Placeholder 2"/>
          <p:cNvSpPr>
            <a:spLocks noGrp="1"/>
          </p:cNvSpPr>
          <p:nvPr>
            <p:ph idx="16"/>
          </p:nvPr>
        </p:nvSpPr>
        <p:spPr>
          <a:xfrm>
            <a:off x="443753" y="2955376"/>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4" name="Content Placeholder 2"/>
          <p:cNvSpPr>
            <a:spLocks noGrp="1"/>
          </p:cNvSpPr>
          <p:nvPr>
            <p:ph idx="17"/>
          </p:nvPr>
        </p:nvSpPr>
        <p:spPr>
          <a:xfrm>
            <a:off x="457200" y="3319125"/>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5" name="Content Placeholder 2"/>
          <p:cNvSpPr>
            <a:spLocks noGrp="1"/>
          </p:cNvSpPr>
          <p:nvPr>
            <p:ph idx="18"/>
          </p:nvPr>
        </p:nvSpPr>
        <p:spPr>
          <a:xfrm>
            <a:off x="457200" y="3615626"/>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6" name="Content Placeholder 2"/>
          <p:cNvSpPr>
            <a:spLocks noGrp="1"/>
          </p:cNvSpPr>
          <p:nvPr>
            <p:ph idx="19"/>
          </p:nvPr>
        </p:nvSpPr>
        <p:spPr>
          <a:xfrm>
            <a:off x="457200" y="3894066"/>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7" name="Content Placeholder 2"/>
          <p:cNvSpPr>
            <a:spLocks noGrp="1"/>
          </p:cNvSpPr>
          <p:nvPr>
            <p:ph idx="20"/>
          </p:nvPr>
        </p:nvSpPr>
        <p:spPr>
          <a:xfrm>
            <a:off x="457200" y="4182268"/>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9" name="Content Placeholder 2"/>
          <p:cNvSpPr>
            <a:spLocks noGrp="1"/>
          </p:cNvSpPr>
          <p:nvPr>
            <p:ph idx="21"/>
          </p:nvPr>
        </p:nvSpPr>
        <p:spPr>
          <a:xfrm>
            <a:off x="457200" y="4524473"/>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20" name="Content Placeholder 2"/>
          <p:cNvSpPr>
            <a:spLocks noGrp="1"/>
          </p:cNvSpPr>
          <p:nvPr>
            <p:ph idx="22"/>
          </p:nvPr>
        </p:nvSpPr>
        <p:spPr>
          <a:xfrm>
            <a:off x="443753" y="4866678"/>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8" name="Content Placeholder 2"/>
          <p:cNvSpPr>
            <a:spLocks noGrp="1"/>
          </p:cNvSpPr>
          <p:nvPr>
            <p:ph idx="23"/>
          </p:nvPr>
        </p:nvSpPr>
        <p:spPr>
          <a:xfrm>
            <a:off x="461682" y="5193628"/>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21" name="Content Placeholder 2"/>
          <p:cNvSpPr>
            <a:spLocks noGrp="1"/>
          </p:cNvSpPr>
          <p:nvPr>
            <p:ph idx="24"/>
          </p:nvPr>
        </p:nvSpPr>
        <p:spPr>
          <a:xfrm>
            <a:off x="457200" y="5534490"/>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22" name="Content Placeholder 2"/>
          <p:cNvSpPr>
            <a:spLocks noGrp="1"/>
          </p:cNvSpPr>
          <p:nvPr>
            <p:ph idx="25"/>
          </p:nvPr>
        </p:nvSpPr>
        <p:spPr>
          <a:xfrm>
            <a:off x="443753" y="5864927"/>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Tree>
    <p:extLst>
      <p:ext uri="{BB962C8B-B14F-4D97-AF65-F5344CB8AC3E}">
        <p14:creationId xmlns:p14="http://schemas.microsoft.com/office/powerpoint/2010/main" val="20602942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7/19/2019</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3" name="TextBox 12"/>
          <p:cNvSpPr txBox="1"/>
          <p:nvPr userDrawn="1"/>
        </p:nvSpPr>
        <p:spPr>
          <a:xfrm>
            <a:off x="7848600" y="6428601"/>
            <a:ext cx="740520" cy="246221"/>
          </a:xfrm>
          <a:prstGeom prst="rect">
            <a:avLst/>
          </a:prstGeom>
          <a:noFill/>
        </p:spPr>
        <p:txBody>
          <a:bodyPr wrap="none" rtlCol="0">
            <a:spAutoFit/>
          </a:bodyPr>
          <a:lstStyle/>
          <a:p>
            <a:r>
              <a:rPr lang="en-US" sz="1000" dirty="0"/>
              <a:t>Slide - </a:t>
            </a:r>
            <a:fld id="{41D1A099-64B4-E24A-BD44-17411C0B0428}" type="slidenum">
              <a:rPr lang="en-US" sz="1000" smtClean="0"/>
              <a:t>‹#›</a:t>
            </a:fld>
            <a:endParaRPr lang="en-US" sz="1000" dirty="0"/>
          </a:p>
        </p:txBody>
      </p:sp>
      <p:pic>
        <p:nvPicPr>
          <p:cNvPr id="16" name="Picture 15"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2" name="TextBox 11"/>
          <p:cNvSpPr txBox="1"/>
          <p:nvPr userDrawn="1"/>
        </p:nvSpPr>
        <p:spPr>
          <a:xfrm>
            <a:off x="1676400" y="6403200"/>
            <a:ext cx="60198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200" b="0" i="0" u="none" strike="noStrike" kern="1200" baseline="0" dirty="0">
                <a:solidFill>
                  <a:schemeClr val="tx1"/>
                </a:solidFill>
                <a:latin typeface="Verdana" panose="020B0604030504040204" pitchFamily="34" charset="0"/>
                <a:ea typeface="Verdana" panose="020B0604030504040204" pitchFamily="34" charset="0"/>
                <a:cs typeface="Verdana" panose="020B0604030504040204" pitchFamily="34" charset="0"/>
              </a:rPr>
              <a:t>Copyright © 2014, 2010, 2007</a:t>
            </a:r>
            <a:r>
              <a:rPr lang="en-US" altLang="en-US" sz="1200" b="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Tree>
    <p:extLst>
      <p:ext uri="{BB962C8B-B14F-4D97-AF65-F5344CB8AC3E}">
        <p14:creationId xmlns:p14="http://schemas.microsoft.com/office/powerpoint/2010/main" val="22037960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7/19/2019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7/19/2019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t>7/19/2019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7/19/2019</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1" name="TextBox 10"/>
          <p:cNvSpPr txBox="1"/>
          <p:nvPr userDrawn="1"/>
        </p:nvSpPr>
        <p:spPr>
          <a:xfrm>
            <a:off x="7848600" y="6428601"/>
            <a:ext cx="740520" cy="246221"/>
          </a:xfrm>
          <a:prstGeom prst="rect">
            <a:avLst/>
          </a:prstGeom>
          <a:noFill/>
        </p:spPr>
        <p:txBody>
          <a:bodyPr wrap="none" rtlCol="0">
            <a:spAutoFit/>
          </a:bodyPr>
          <a:lstStyle/>
          <a:p>
            <a:r>
              <a:rPr lang="en-US" sz="1000" dirty="0"/>
              <a:t>Slide - </a:t>
            </a:r>
            <a:fld id="{41D1A099-64B4-E24A-BD44-17411C0B0428}" type="slidenum">
              <a:rPr lang="en-US" sz="1000" smtClean="0"/>
              <a:t>‹#›</a:t>
            </a:fld>
            <a:endParaRPr lang="en-US" sz="1000"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9" name="TextBox 8"/>
          <p:cNvSpPr txBox="1"/>
          <p:nvPr userDrawn="1"/>
        </p:nvSpPr>
        <p:spPr>
          <a:xfrm>
            <a:off x="1676400" y="6403200"/>
            <a:ext cx="60198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200" b="0" i="0" u="none" strike="noStrike" kern="1200" baseline="0" dirty="0">
                <a:solidFill>
                  <a:schemeClr val="tx1"/>
                </a:solidFill>
                <a:latin typeface="Verdana" panose="020B0604030504040204" pitchFamily="34" charset="0"/>
                <a:ea typeface="Verdana" panose="020B0604030504040204" pitchFamily="34" charset="0"/>
                <a:cs typeface="Verdana" panose="020B0604030504040204" pitchFamily="34" charset="0"/>
              </a:rPr>
              <a:t>Copyright © 2017, 2013, 2009</a:t>
            </a:r>
            <a:r>
              <a:rPr lang="en-US" altLang="en-US" sz="1200" b="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Tree>
    <p:extLst>
      <p:ext uri="{BB962C8B-B14F-4D97-AF65-F5344CB8AC3E}">
        <p14:creationId xmlns:p14="http://schemas.microsoft.com/office/powerpoint/2010/main" val="371113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7/19/2019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
        <p:nvSpPr>
          <p:cNvPr id="20" name="Text Placeholder 17"/>
          <p:cNvSpPr>
            <a:spLocks noGrp="1"/>
          </p:cNvSpPr>
          <p:nvPr>
            <p:ph type="body" sz="quarter" idx="16" hasCustomPrompt="1"/>
          </p:nvPr>
        </p:nvSpPr>
        <p:spPr>
          <a:xfrm>
            <a:off x="1219200" y="6529254"/>
            <a:ext cx="5867400" cy="187537"/>
          </a:xfrm>
        </p:spPr>
        <p:txBody>
          <a:bodyPr/>
          <a:lstStyle>
            <a:lvl1pPr marL="0" indent="0" algn="r">
              <a:buNone/>
              <a:defRPr sz="800" baseline="0"/>
            </a:lvl1pPr>
          </a:lstStyle>
          <a:p>
            <a:pPr lvl="0"/>
            <a:r>
              <a:rPr lang="en-US" dirty="0"/>
              <a:t>Click to add copyright line</a:t>
            </a:r>
            <a:endParaRPr lang="en-IN" dirty="0"/>
          </a:p>
        </p:txBody>
      </p:sp>
      <p:sp>
        <p:nvSpPr>
          <p:cNvPr id="12" name="TextBox 11"/>
          <p:cNvSpPr txBox="1"/>
          <p:nvPr userDrawn="1"/>
        </p:nvSpPr>
        <p:spPr>
          <a:xfrm>
            <a:off x="7848600" y="6428601"/>
            <a:ext cx="740520" cy="246221"/>
          </a:xfrm>
          <a:prstGeom prst="rect">
            <a:avLst/>
          </a:prstGeom>
          <a:noFill/>
        </p:spPr>
        <p:txBody>
          <a:bodyPr wrap="none" rtlCol="0">
            <a:spAutoFit/>
          </a:bodyPr>
          <a:lstStyle/>
          <a:p>
            <a:r>
              <a:rPr lang="en-US" sz="1000" dirty="0"/>
              <a:t>Slide - </a:t>
            </a:r>
            <a:fld id="{41D1A099-64B4-E24A-BD44-17411C0B0428}" type="slidenum">
              <a:rPr lang="en-US" sz="1000" smtClean="0"/>
              <a:t>‹#›</a:t>
            </a:fld>
            <a:endParaRPr lang="en-US" sz="1000" dirty="0"/>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lvl1pPr>
              <a:defRPr>
                <a:latin typeface="+mj-lt"/>
              </a:defRPr>
            </a:lvl1pPr>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7/19/2019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2800"/>
            </a:lvl1pPr>
            <a:lvl2pPr marL="569913" indent="-285750">
              <a:buClr>
                <a:srgbClr val="007FA3"/>
              </a:buClr>
              <a:defRPr sz="2800"/>
            </a:lvl2pPr>
            <a:lvl3pPr>
              <a:buClr>
                <a:srgbClr val="007FA3"/>
              </a:buClr>
              <a:defRPr sz="2800"/>
            </a:lvl3pPr>
            <a:lvl4pPr>
              <a:buClr>
                <a:srgbClr val="007FA3"/>
              </a:buClr>
              <a:defRPr sz="2800"/>
            </a:lvl4pPr>
            <a:lvl5pPr>
              <a:buClr>
                <a:srgbClr val="007FA3"/>
              </a:buClr>
              <a:defRPr sz="2800"/>
            </a:lvl5pPr>
            <a:lvl6pPr>
              <a:buClr>
                <a:srgbClr val="007FA3"/>
              </a:buClr>
              <a:defRPr sz="2800"/>
            </a:lvl6pPr>
            <a:lvl7pPr>
              <a:buClr>
                <a:srgbClr val="007FA3"/>
              </a:buClr>
              <a:defRPr sz="2800"/>
            </a:lvl7pPr>
            <a:lvl8pPr>
              <a:buClr>
                <a:srgbClr val="007FA3"/>
              </a:buClr>
              <a:defRPr sz="2800"/>
            </a:lvl8pPr>
            <a:lvl9pPr>
              <a:buClr>
                <a:srgbClr val="007FA3"/>
              </a:buClr>
              <a:defRPr sz="2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7/19/2019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2664477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7/19/2019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a:xfrm>
            <a:off x="457200" y="1600201"/>
            <a:ext cx="8229600" cy="19050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7/19/2019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7" name="Content Placeholder 2"/>
          <p:cNvSpPr>
            <a:spLocks noGrp="1"/>
          </p:cNvSpPr>
          <p:nvPr>
            <p:ph idx="13"/>
          </p:nvPr>
        </p:nvSpPr>
        <p:spPr>
          <a:xfrm>
            <a:off x="457200" y="3657600"/>
            <a:ext cx="8229600" cy="2209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Tree>
    <p:extLst>
      <p:ext uri="{BB962C8B-B14F-4D97-AF65-F5344CB8AC3E}">
        <p14:creationId xmlns:p14="http://schemas.microsoft.com/office/powerpoint/2010/main" val="3754269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a:xfrm>
            <a:off x="457200" y="1600201"/>
            <a:ext cx="8229600" cy="12192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7/19/2019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7" name="Content Placeholder 2"/>
          <p:cNvSpPr>
            <a:spLocks noGrp="1"/>
          </p:cNvSpPr>
          <p:nvPr>
            <p:ph idx="13"/>
          </p:nvPr>
        </p:nvSpPr>
        <p:spPr>
          <a:xfrm>
            <a:off x="457200" y="3106611"/>
            <a:ext cx="8229600" cy="12192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4"/>
          </p:nvPr>
        </p:nvSpPr>
        <p:spPr>
          <a:xfrm>
            <a:off x="457200" y="4800600"/>
            <a:ext cx="8229600" cy="12192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Tree>
    <p:extLst>
      <p:ext uri="{BB962C8B-B14F-4D97-AF65-F5344CB8AC3E}">
        <p14:creationId xmlns:p14="http://schemas.microsoft.com/office/powerpoint/2010/main" val="1398217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a:xfrm>
            <a:off x="457200" y="1600201"/>
            <a:ext cx="8229600" cy="8382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7/19/2019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7" name="Content Placeholder 2"/>
          <p:cNvSpPr>
            <a:spLocks noGrp="1"/>
          </p:cNvSpPr>
          <p:nvPr>
            <p:ph idx="13"/>
          </p:nvPr>
        </p:nvSpPr>
        <p:spPr>
          <a:xfrm>
            <a:off x="452718" y="2760451"/>
            <a:ext cx="8229600" cy="8382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4"/>
          </p:nvPr>
        </p:nvSpPr>
        <p:spPr>
          <a:xfrm>
            <a:off x="452718" y="4091710"/>
            <a:ext cx="8229600" cy="8382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Content Placeholder 2"/>
          <p:cNvSpPr>
            <a:spLocks noGrp="1"/>
          </p:cNvSpPr>
          <p:nvPr>
            <p:ph idx="15"/>
          </p:nvPr>
        </p:nvSpPr>
        <p:spPr>
          <a:xfrm>
            <a:off x="452718" y="5155500"/>
            <a:ext cx="8229600" cy="8382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Tree>
    <p:extLst>
      <p:ext uri="{BB962C8B-B14F-4D97-AF65-F5344CB8AC3E}">
        <p14:creationId xmlns:p14="http://schemas.microsoft.com/office/powerpoint/2010/main" val="2111888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a:xfrm>
            <a:off x="457200" y="1600201"/>
            <a:ext cx="8229600" cy="7620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7/19/2019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7" name="Content Placeholder 2"/>
          <p:cNvSpPr>
            <a:spLocks noGrp="1"/>
          </p:cNvSpPr>
          <p:nvPr>
            <p:ph idx="13"/>
          </p:nvPr>
        </p:nvSpPr>
        <p:spPr>
          <a:xfrm>
            <a:off x="457200" y="2617355"/>
            <a:ext cx="8229600" cy="7620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4"/>
          </p:nvPr>
        </p:nvSpPr>
        <p:spPr>
          <a:xfrm>
            <a:off x="457200" y="4450976"/>
            <a:ext cx="8229600" cy="7620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Content Placeholder 2"/>
          <p:cNvSpPr>
            <a:spLocks noGrp="1"/>
          </p:cNvSpPr>
          <p:nvPr>
            <p:ph idx="15"/>
          </p:nvPr>
        </p:nvSpPr>
        <p:spPr>
          <a:xfrm>
            <a:off x="457200" y="3567952"/>
            <a:ext cx="8229600" cy="7620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3" name="Content Placeholder 2"/>
          <p:cNvSpPr>
            <a:spLocks noGrp="1"/>
          </p:cNvSpPr>
          <p:nvPr>
            <p:ph idx="16"/>
          </p:nvPr>
        </p:nvSpPr>
        <p:spPr>
          <a:xfrm>
            <a:off x="457200" y="5289176"/>
            <a:ext cx="8229600" cy="7620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Tree>
    <p:extLst>
      <p:ext uri="{BB962C8B-B14F-4D97-AF65-F5344CB8AC3E}">
        <p14:creationId xmlns:p14="http://schemas.microsoft.com/office/powerpoint/2010/main" val="2969310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7/19/2019</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pic>
        <p:nvPicPr>
          <p:cNvPr id="10" name="Picture 9" descr="Pearson Logo"/>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2" name="TextBox 11"/>
          <p:cNvSpPr txBox="1"/>
          <p:nvPr userDrawn="1"/>
        </p:nvSpPr>
        <p:spPr>
          <a:xfrm>
            <a:off x="1676400" y="6403200"/>
            <a:ext cx="6019800" cy="276999"/>
          </a:xfrm>
          <a:prstGeom prst="rect">
            <a:avLst/>
          </a:prstGeom>
          <a:noFill/>
        </p:spPr>
        <p:txBody>
          <a:bodyPr wrap="square" rtlCol="0">
            <a:spAutoFit/>
          </a:bodyPr>
          <a:lstStyle/>
          <a:p>
            <a:pPr algn="ctr">
              <a:buClrTx/>
              <a:defRPr/>
            </a:pPr>
            <a:r>
              <a:rPr lang="en-US" sz="1200" dirty="0">
                <a:latin typeface="Verdana" panose="020B0604030504040204" pitchFamily="34" charset="0"/>
                <a:ea typeface="Verdana" panose="020B0604030504040204" pitchFamily="34" charset="0"/>
                <a:cs typeface="Verdana" panose="020B0604030504040204" pitchFamily="34" charset="0"/>
              </a:rPr>
              <a:t>Copyright © 2020, 2016, 2013 Pearson Education, Inc. All Rights Reserved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sp>
        <p:nvSpPr>
          <p:cNvPr id="13" name="TextBox 12"/>
          <p:cNvSpPr txBox="1"/>
          <p:nvPr userDrawn="1"/>
        </p:nvSpPr>
        <p:spPr>
          <a:xfrm>
            <a:off x="7848600" y="6428601"/>
            <a:ext cx="740520" cy="246221"/>
          </a:xfrm>
          <a:prstGeom prst="rect">
            <a:avLst/>
          </a:prstGeom>
          <a:noFill/>
        </p:spPr>
        <p:txBody>
          <a:bodyPr wrap="none" rtlCol="0">
            <a:spAutoFit/>
          </a:bodyPr>
          <a:lstStyle/>
          <a:p>
            <a:r>
              <a:rPr lang="en-US" sz="1000" dirty="0"/>
              <a:t>Slide - </a:t>
            </a:r>
            <a:fld id="{41D1A099-64B4-E24A-BD44-17411C0B0428}" type="slidenum">
              <a:rPr lang="en-US" sz="1000" smtClean="0"/>
              <a:t>‹#›</a:t>
            </a:fld>
            <a:endParaRPr lang="en-US" sz="1000" dirty="0"/>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68" r:id="rId4"/>
    <p:sldLayoutId id="2147483650" r:id="rId5"/>
    <p:sldLayoutId id="2147483661" r:id="rId6"/>
    <p:sldLayoutId id="2147483662" r:id="rId7"/>
    <p:sldLayoutId id="2147483663" r:id="rId8"/>
    <p:sldLayoutId id="2147483664" r:id="rId9"/>
    <p:sldLayoutId id="2147483665" r:id="rId10"/>
    <p:sldLayoutId id="2147483666" r:id="rId11"/>
    <p:sldLayoutId id="2147483667" r:id="rId12"/>
    <p:sldLayoutId id="2147483658" r:id="rId13"/>
    <p:sldLayoutId id="2147483660" r:id="rId14"/>
    <p:sldLayoutId id="2147483651" r:id="rId15"/>
    <p:sldLayoutId id="2147483654" r:id="rId16"/>
    <p:sldLayoutId id="2147483655" r:id="rId17"/>
  </p:sldLayoutIdLst>
  <p:txStyles>
    <p:titleStyle>
      <a:lvl1pPr algn="l" defTabSz="914400" rtl="0" eaLnBrk="1" latinLnBrk="0" hangingPunct="1">
        <a:lnSpc>
          <a:spcPct val="100000"/>
        </a:lnSpc>
        <a:spcBef>
          <a:spcPct val="0"/>
        </a:spcBef>
        <a:buNone/>
        <a:defRPr sz="3600" b="1" kern="1200">
          <a:solidFill>
            <a:srgbClr val="007FA3"/>
          </a:solidFill>
          <a:latin typeface="+mj-lt"/>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8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8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8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8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8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8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8.wmf"/></Relationships>
</file>

<file path=ppt/slides/_rels/slide11.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10.xml"/><Relationship Id="rId1" Type="http://schemas.openxmlformats.org/officeDocument/2006/relationships/vmlDrawing" Target="../drawings/vmlDrawing4.vml"/><Relationship Id="rId6" Type="http://schemas.openxmlformats.org/officeDocument/2006/relationships/image" Target="../media/image10.wmf"/><Relationship Id="rId5" Type="http://schemas.openxmlformats.org/officeDocument/2006/relationships/oleObject" Target="../embeddings/oleObject7.bin"/><Relationship Id="rId4" Type="http://schemas.openxmlformats.org/officeDocument/2006/relationships/image" Target="../media/image9.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9.xml"/><Relationship Id="rId1" Type="http://schemas.openxmlformats.org/officeDocument/2006/relationships/vmlDrawing" Target="../drawings/vmlDrawing5.vml"/><Relationship Id="rId6" Type="http://schemas.openxmlformats.org/officeDocument/2006/relationships/image" Target="../media/image13.wmf"/><Relationship Id="rId5" Type="http://schemas.openxmlformats.org/officeDocument/2006/relationships/oleObject" Target="../embeddings/oleObject10.bin"/><Relationship Id="rId4" Type="http://schemas.openxmlformats.org/officeDocument/2006/relationships/image" Target="../media/image12.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5.wmf"/><Relationship Id="rId5" Type="http://schemas.openxmlformats.org/officeDocument/2006/relationships/oleObject" Target="../embeddings/oleObject12.bin"/><Relationship Id="rId4" Type="http://schemas.openxmlformats.org/officeDocument/2006/relationships/image" Target="../media/image14.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0.xml"/><Relationship Id="rId1" Type="http://schemas.openxmlformats.org/officeDocument/2006/relationships/vmlDrawing" Target="../drawings/vmlDrawing7.vml"/><Relationship Id="rId6" Type="http://schemas.openxmlformats.org/officeDocument/2006/relationships/image" Target="../media/image17.wmf"/><Relationship Id="rId5" Type="http://schemas.openxmlformats.org/officeDocument/2006/relationships/oleObject" Target="../embeddings/oleObject14.bin"/><Relationship Id="rId4" Type="http://schemas.openxmlformats.org/officeDocument/2006/relationships/image" Target="../media/image16.wmf"/></Relationships>
</file>

<file path=ppt/slides/_rels/slide15.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15.bin"/><Relationship Id="rId7" Type="http://schemas.openxmlformats.org/officeDocument/2006/relationships/oleObject" Target="../embeddings/oleObject17.bin"/><Relationship Id="rId2" Type="http://schemas.openxmlformats.org/officeDocument/2006/relationships/slideLayout" Target="../slideLayouts/slideLayout9.xml"/><Relationship Id="rId1" Type="http://schemas.openxmlformats.org/officeDocument/2006/relationships/vmlDrawing" Target="../drawings/vmlDrawing8.vml"/><Relationship Id="rId6" Type="http://schemas.openxmlformats.org/officeDocument/2006/relationships/image" Target="../media/image19.wmf"/><Relationship Id="rId5" Type="http://schemas.openxmlformats.org/officeDocument/2006/relationships/oleObject" Target="../embeddings/oleObject16.bin"/><Relationship Id="rId4" Type="http://schemas.openxmlformats.org/officeDocument/2006/relationships/image" Target="../media/image18.wmf"/></Relationships>
</file>

<file path=ppt/slides/_rels/slide16.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18.bin"/><Relationship Id="rId7" Type="http://schemas.openxmlformats.org/officeDocument/2006/relationships/oleObject" Target="../embeddings/oleObject20.bin"/><Relationship Id="rId12" Type="http://schemas.openxmlformats.org/officeDocument/2006/relationships/image" Target="../media/image25.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22.wmf"/><Relationship Id="rId11" Type="http://schemas.openxmlformats.org/officeDocument/2006/relationships/oleObject" Target="../embeddings/oleObject22.bin"/><Relationship Id="rId5" Type="http://schemas.openxmlformats.org/officeDocument/2006/relationships/oleObject" Target="../embeddings/oleObject19.bin"/><Relationship Id="rId10" Type="http://schemas.openxmlformats.org/officeDocument/2006/relationships/image" Target="../media/image24.wmf"/><Relationship Id="rId4" Type="http://schemas.openxmlformats.org/officeDocument/2006/relationships/image" Target="../media/image21.wmf"/><Relationship Id="rId9" Type="http://schemas.openxmlformats.org/officeDocument/2006/relationships/oleObject" Target="../embeddings/oleObject21.bin"/></Relationships>
</file>

<file path=ppt/slides/_rels/slide1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29.wmf"/><Relationship Id="rId5" Type="http://schemas.openxmlformats.org/officeDocument/2006/relationships/oleObject" Target="../embeddings/oleObject24.bin"/><Relationship Id="rId4" Type="http://schemas.openxmlformats.org/officeDocument/2006/relationships/image" Target="../media/image28.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8.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3.bin"/><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3983"/>
          </a:xfrm>
        </p:spPr>
        <p:txBody>
          <a:bodyPr anchor="t"/>
          <a:lstStyle/>
          <a:p>
            <a:r>
              <a:rPr lang="en-US" sz="3000" dirty="0"/>
              <a:t>A Problem Solving Approach to Mathematics for Elementary School Teachers</a:t>
            </a:r>
            <a:endParaRPr lang="en-IN" sz="3000" dirty="0"/>
          </a:p>
        </p:txBody>
      </p:sp>
      <p:sp>
        <p:nvSpPr>
          <p:cNvPr id="3" name="Text Placeholder 2"/>
          <p:cNvSpPr>
            <a:spLocks noGrp="1"/>
          </p:cNvSpPr>
          <p:nvPr>
            <p:ph type="body" sz="quarter" idx="13"/>
          </p:nvPr>
        </p:nvSpPr>
        <p:spPr>
          <a:xfrm>
            <a:off x="457200" y="1225878"/>
            <a:ext cx="8229600" cy="325104"/>
          </a:xfrm>
        </p:spPr>
        <p:txBody>
          <a:bodyPr/>
          <a:lstStyle/>
          <a:p>
            <a:r>
              <a:rPr lang="en-IN" dirty="0"/>
              <a:t>Thirteenth Edition</a:t>
            </a:r>
          </a:p>
        </p:txBody>
      </p:sp>
      <p:sp>
        <p:nvSpPr>
          <p:cNvPr id="4" name="Text Placeholder 3"/>
          <p:cNvSpPr>
            <a:spLocks noGrp="1"/>
          </p:cNvSpPr>
          <p:nvPr>
            <p:ph type="body" sz="quarter" idx="14"/>
          </p:nvPr>
        </p:nvSpPr>
        <p:spPr>
          <a:xfrm>
            <a:off x="4876800" y="2438400"/>
            <a:ext cx="3657600" cy="762000"/>
          </a:xfrm>
        </p:spPr>
        <p:txBody>
          <a:bodyPr/>
          <a:lstStyle/>
          <a:p>
            <a:pPr algn="ctr"/>
            <a:r>
              <a:rPr lang="en-IN" sz="4000" b="1" dirty="0">
                <a:latin typeface="+mj-lt"/>
              </a:rPr>
              <a:t>Chapter </a:t>
            </a:r>
            <a:r>
              <a:rPr lang="en-IN" sz="4000" b="1" dirty="0" smtClean="0">
                <a:latin typeface="+mj-lt"/>
              </a:rPr>
              <a:t>8</a:t>
            </a:r>
            <a:endParaRPr lang="en-IN" sz="4000" dirty="0">
              <a:latin typeface="+mj-lt"/>
            </a:endParaRPr>
          </a:p>
        </p:txBody>
      </p:sp>
      <p:sp>
        <p:nvSpPr>
          <p:cNvPr id="5" name="Text Placeholder 4"/>
          <p:cNvSpPr>
            <a:spLocks noGrp="1"/>
          </p:cNvSpPr>
          <p:nvPr>
            <p:ph type="body" sz="quarter" idx="15"/>
          </p:nvPr>
        </p:nvSpPr>
        <p:spPr>
          <a:xfrm>
            <a:off x="4892842" y="3265407"/>
            <a:ext cx="3641558" cy="2490537"/>
          </a:xfrm>
        </p:spPr>
        <p:txBody>
          <a:bodyPr/>
          <a:lstStyle/>
          <a:p>
            <a:pPr algn="ctr"/>
            <a:r>
              <a:rPr lang="en-US" altLang="en-US" sz="3600" dirty="0" smtClean="0"/>
              <a:t>Algebraic Thinking</a:t>
            </a:r>
            <a:endParaRPr lang="en-US" altLang="en-US" sz="3600" dirty="0"/>
          </a:p>
        </p:txBody>
      </p:sp>
      <p:pic>
        <p:nvPicPr>
          <p:cNvPr id="9" name="Picture 8" descr="Front Cover: A Problem Solving Approach to Mathematics for Elementary School Teachers Thirteenth Edition by Billstein, Boschmans, Libeskind and Lott.">
            <a:extLst>
              <a:ext uri="{FF2B5EF4-FFF2-40B4-BE49-F238E27FC236}">
                <a16:creationId xmlns:a16="http://schemas.microsoft.com/office/drawing/2014/main" id="{29D5275D-BD74-44E3-B0A1-36653852432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580209"/>
            <a:ext cx="3704240" cy="4628367"/>
          </a:xfrm>
          <a:prstGeom prst="rect">
            <a:avLst/>
          </a:prstGeom>
          <a:ln w="9525">
            <a:solidFill>
              <a:schemeClr val="tx1"/>
            </a:solidFill>
          </a:ln>
        </p:spPr>
      </p:pic>
      <p:sp>
        <p:nvSpPr>
          <p:cNvPr id="11" name="Text Placeholder 3"/>
          <p:cNvSpPr>
            <a:spLocks noGrp="1"/>
          </p:cNvSpPr>
          <p:nvPr>
            <p:ph type="body" sz="quarter" idx="14"/>
          </p:nvPr>
        </p:nvSpPr>
        <p:spPr>
          <a:xfrm>
            <a:off x="1714500" y="6474542"/>
            <a:ext cx="5941298" cy="152400"/>
          </a:xfrm>
        </p:spPr>
        <p:txBody>
          <a:bodyPr/>
          <a:lstStyle/>
          <a:p>
            <a:pPr algn="ctr">
              <a:buClrTx/>
              <a:defRPr/>
            </a:pPr>
            <a:r>
              <a:rPr lang="en-US" sz="1200" dirty="0">
                <a:latin typeface="Verdana" panose="020B0604030504040204" pitchFamily="34" charset="0"/>
                <a:ea typeface="Verdana" panose="020B0604030504040204" pitchFamily="34" charset="0"/>
                <a:cs typeface="Verdana" panose="020B0604030504040204" pitchFamily="34" charset="0"/>
              </a:rPr>
              <a:t>Copyright © 2020, 2016, 2013 Pearson Education, Inc. All Rights Reserved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598490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Example </a:t>
            </a:r>
            <a:r>
              <a:rPr lang="en-US" altLang="en-US" dirty="0" smtClean="0">
                <a:solidFill>
                  <a:schemeClr val="bg2"/>
                </a:solidFill>
              </a:rPr>
              <a:t>2 </a:t>
            </a:r>
            <a:r>
              <a:rPr lang="en-US" altLang="en-US" sz="2000" b="0" dirty="0" smtClean="0">
                <a:solidFill>
                  <a:schemeClr val="bg2"/>
                </a:solidFill>
              </a:rPr>
              <a:t>(3 </a:t>
            </a:r>
            <a:r>
              <a:rPr lang="en-US" altLang="en-US" sz="2000" b="0" dirty="0">
                <a:solidFill>
                  <a:schemeClr val="bg2"/>
                </a:solidFill>
              </a:rPr>
              <a:t>of 5</a:t>
            </a:r>
            <a:r>
              <a:rPr lang="en-US" altLang="en-US" sz="2000" b="0" dirty="0" smtClean="0">
                <a:solidFill>
                  <a:schemeClr val="bg2"/>
                </a:solidFill>
              </a:rPr>
              <a:t>)</a:t>
            </a:r>
            <a:endParaRPr lang="en-US" dirty="0"/>
          </a:p>
        </p:txBody>
      </p:sp>
      <p:sp>
        <p:nvSpPr>
          <p:cNvPr id="3" name="Content Placeholder 2"/>
          <p:cNvSpPr>
            <a:spLocks noGrp="1"/>
          </p:cNvSpPr>
          <p:nvPr>
            <p:ph idx="1"/>
          </p:nvPr>
        </p:nvSpPr>
        <p:spPr>
          <a:xfrm>
            <a:off x="457200" y="1600201"/>
            <a:ext cx="8229600" cy="914399"/>
          </a:xfrm>
        </p:spPr>
        <p:txBody>
          <a:bodyPr/>
          <a:lstStyle/>
          <a:p>
            <a:pPr marL="0" indent="0">
              <a:buNone/>
            </a:pPr>
            <a:r>
              <a:rPr lang="en-US" altLang="en-US" dirty="0"/>
              <a:t>Translating what the teacher told the class to do results in the algebraic </a:t>
            </a:r>
            <a:r>
              <a:rPr lang="en-US" altLang="en-US" dirty="0" smtClean="0"/>
              <a:t>expression</a:t>
            </a:r>
            <a:endParaRPr lang="en-US" altLang="en-US" dirty="0"/>
          </a:p>
        </p:txBody>
      </p:sp>
      <p:graphicFrame>
        <p:nvGraphicFramePr>
          <p:cNvPr id="5" name="Object 4" descr="start fraction 4 left parenthesis n + 15 right parenthesis minus 8, over 4 end fraction minus 12."/>
          <p:cNvGraphicFramePr>
            <a:graphicFrameLocks noChangeAspect="1"/>
          </p:cNvGraphicFramePr>
          <p:nvPr>
            <p:extLst>
              <p:ext uri="{D42A27DB-BD31-4B8C-83A1-F6EECF244321}">
                <p14:modId xmlns:p14="http://schemas.microsoft.com/office/powerpoint/2010/main" val="2703953341"/>
              </p:ext>
            </p:extLst>
          </p:nvPr>
        </p:nvGraphicFramePr>
        <p:xfrm>
          <a:off x="3219254" y="2917494"/>
          <a:ext cx="2705493" cy="964020"/>
        </p:xfrm>
        <a:graphic>
          <a:graphicData uri="http://schemas.openxmlformats.org/presentationml/2006/ole">
            <mc:AlternateContent xmlns:mc="http://schemas.openxmlformats.org/markup-compatibility/2006">
              <mc:Choice xmlns:v="urn:schemas-microsoft-com:vml" Requires="v">
                <p:oleObj spid="_x0000_s37896" name="Equation" r:id="rId3" imgW="1104840" imgH="393480" progId="Equation.DSMT4">
                  <p:embed/>
                </p:oleObj>
              </mc:Choice>
              <mc:Fallback>
                <p:oleObj name="Equation" r:id="rId3" imgW="1104840" imgH="393480" progId="Equation.DSMT4">
                  <p:embed/>
                  <p:pic>
                    <p:nvPicPr>
                      <p:cNvPr id="0" name=""/>
                      <p:cNvPicPr/>
                      <p:nvPr/>
                    </p:nvPicPr>
                    <p:blipFill>
                      <a:blip r:embed="rId4"/>
                      <a:stretch>
                        <a:fillRect/>
                      </a:stretch>
                    </p:blipFill>
                    <p:spPr>
                      <a:xfrm>
                        <a:off x="3219254" y="2917494"/>
                        <a:ext cx="2705493" cy="964020"/>
                      </a:xfrm>
                      <a:prstGeom prst="rect">
                        <a:avLst/>
                      </a:prstGeom>
                    </p:spPr>
                  </p:pic>
                </p:oleObj>
              </mc:Fallback>
            </mc:AlternateContent>
          </a:graphicData>
        </a:graphic>
      </p:graphicFrame>
      <p:sp>
        <p:nvSpPr>
          <p:cNvPr id="4" name="Content Placeholder 3"/>
          <p:cNvSpPr>
            <a:spLocks noGrp="1"/>
          </p:cNvSpPr>
          <p:nvPr>
            <p:ph idx="13"/>
          </p:nvPr>
        </p:nvSpPr>
        <p:spPr>
          <a:xfrm>
            <a:off x="457200" y="4419600"/>
            <a:ext cx="8229600" cy="1447800"/>
          </a:xfrm>
        </p:spPr>
        <p:txBody>
          <a:bodyPr/>
          <a:lstStyle/>
          <a:p>
            <a:pPr marL="0" indent="0">
              <a:buNone/>
            </a:pPr>
            <a:r>
              <a:rPr lang="en-US" altLang="en-US" dirty="0"/>
              <a:t>The teacher is told the answer obtained and then she produces the original number. Use the work-backward strategy to determine what happens</a:t>
            </a:r>
            <a:r>
              <a:rPr lang="en-US" altLang="en-US" dirty="0" smtClean="0"/>
              <a:t>.</a:t>
            </a:r>
            <a:endParaRPr lang="en-US" altLang="en-US" dirty="0"/>
          </a:p>
        </p:txBody>
      </p:sp>
    </p:spTree>
    <p:extLst>
      <p:ext uri="{BB962C8B-B14F-4D97-AF65-F5344CB8AC3E}">
        <p14:creationId xmlns:p14="http://schemas.microsoft.com/office/powerpoint/2010/main" val="11749629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Example </a:t>
            </a:r>
            <a:r>
              <a:rPr lang="en-US" altLang="en-US" dirty="0" smtClean="0">
                <a:solidFill>
                  <a:schemeClr val="bg2"/>
                </a:solidFill>
              </a:rPr>
              <a:t>2 </a:t>
            </a:r>
            <a:r>
              <a:rPr lang="en-US" altLang="en-US" sz="2000" b="0" dirty="0" smtClean="0">
                <a:solidFill>
                  <a:schemeClr val="bg2"/>
                </a:solidFill>
              </a:rPr>
              <a:t>(4 </a:t>
            </a:r>
            <a:r>
              <a:rPr lang="en-US" altLang="en-US" sz="2000" b="0" dirty="0">
                <a:solidFill>
                  <a:schemeClr val="bg2"/>
                </a:solidFill>
              </a:rPr>
              <a:t>of 5)</a:t>
            </a:r>
            <a:endParaRPr lang="en-US" dirty="0"/>
          </a:p>
        </p:txBody>
      </p:sp>
      <p:sp>
        <p:nvSpPr>
          <p:cNvPr id="3" name="Content Placeholder 2"/>
          <p:cNvSpPr>
            <a:spLocks noGrp="1"/>
          </p:cNvSpPr>
          <p:nvPr>
            <p:ph idx="1"/>
          </p:nvPr>
        </p:nvSpPr>
        <p:spPr>
          <a:xfrm>
            <a:off x="457200" y="1600201"/>
            <a:ext cx="8229600" cy="413547"/>
          </a:xfrm>
        </p:spPr>
        <p:txBody>
          <a:bodyPr/>
          <a:lstStyle/>
          <a:p>
            <a:pPr marL="0" indent="0">
              <a:buNone/>
            </a:pPr>
            <a:r>
              <a:rPr lang="en-US" altLang="en-US" dirty="0"/>
              <a:t>Suppose the final result is </a:t>
            </a:r>
            <a:r>
              <a:rPr lang="en-US" altLang="en-US" i="1" dirty="0"/>
              <a:t>r</a:t>
            </a:r>
            <a:r>
              <a:rPr lang="en-US" altLang="en-US" dirty="0" smtClean="0"/>
              <a:t>.</a:t>
            </a:r>
            <a:endParaRPr lang="en-US" altLang="en-US" dirty="0"/>
          </a:p>
        </p:txBody>
      </p:sp>
      <p:sp>
        <p:nvSpPr>
          <p:cNvPr id="4" name="Content Placeholder 3"/>
          <p:cNvSpPr>
            <a:spLocks noGrp="1"/>
          </p:cNvSpPr>
          <p:nvPr>
            <p:ph idx="13"/>
          </p:nvPr>
        </p:nvSpPr>
        <p:spPr>
          <a:xfrm>
            <a:off x="459729" y="2256526"/>
            <a:ext cx="8229600" cy="411019"/>
          </a:xfrm>
        </p:spPr>
        <p:txBody>
          <a:bodyPr/>
          <a:lstStyle/>
          <a:p>
            <a:pPr marL="0" indent="0">
              <a:buNone/>
            </a:pPr>
            <a:r>
              <a:rPr lang="en-US" altLang="en-US" dirty="0"/>
              <a:t>The last step was to subtract 12, so we add 12 to</a:t>
            </a:r>
            <a:endParaRPr lang="en-US" dirty="0"/>
          </a:p>
        </p:txBody>
      </p:sp>
      <p:sp>
        <p:nvSpPr>
          <p:cNvPr id="5" name="Content Placeholder 4"/>
          <p:cNvSpPr>
            <a:spLocks noGrp="1"/>
          </p:cNvSpPr>
          <p:nvPr>
            <p:ph idx="14"/>
          </p:nvPr>
        </p:nvSpPr>
        <p:spPr>
          <a:xfrm>
            <a:off x="452718" y="2735875"/>
            <a:ext cx="3585882" cy="439950"/>
          </a:xfrm>
        </p:spPr>
        <p:txBody>
          <a:bodyPr/>
          <a:lstStyle/>
          <a:p>
            <a:pPr marL="0" indent="0">
              <a:buNone/>
            </a:pPr>
            <a:r>
              <a:rPr lang="en-US" altLang="en-US" dirty="0"/>
              <a:t>reverse that operation:</a:t>
            </a:r>
            <a:endParaRPr lang="en-US" dirty="0"/>
          </a:p>
        </p:txBody>
      </p:sp>
      <p:graphicFrame>
        <p:nvGraphicFramePr>
          <p:cNvPr id="10" name="Object 9" descr="r + 12"/>
          <p:cNvGraphicFramePr>
            <a:graphicFrameLocks noChangeAspect="1"/>
          </p:cNvGraphicFramePr>
          <p:nvPr>
            <p:extLst>
              <p:ext uri="{D42A27DB-BD31-4B8C-83A1-F6EECF244321}">
                <p14:modId xmlns:p14="http://schemas.microsoft.com/office/powerpoint/2010/main" val="2887885194"/>
              </p:ext>
            </p:extLst>
          </p:nvPr>
        </p:nvGraphicFramePr>
        <p:xfrm>
          <a:off x="4099488" y="2729409"/>
          <a:ext cx="945025" cy="396307"/>
        </p:xfrm>
        <a:graphic>
          <a:graphicData uri="http://schemas.openxmlformats.org/presentationml/2006/ole">
            <mc:AlternateContent xmlns:mc="http://schemas.openxmlformats.org/markup-compatibility/2006">
              <mc:Choice xmlns:v="urn:schemas-microsoft-com:vml" Requires="v">
                <p:oleObj spid="_x0000_s38932" name="Equation" r:id="rId3" imgW="393480" imgH="164880" progId="Equation.DSMT4">
                  <p:embed/>
                </p:oleObj>
              </mc:Choice>
              <mc:Fallback>
                <p:oleObj name="Equation" r:id="rId3" imgW="393480" imgH="164880" progId="Equation.DSMT4">
                  <p:embed/>
                  <p:pic>
                    <p:nvPicPr>
                      <p:cNvPr id="0" name=""/>
                      <p:cNvPicPr/>
                      <p:nvPr/>
                    </p:nvPicPr>
                    <p:blipFill>
                      <a:blip r:embed="rId4"/>
                      <a:stretch>
                        <a:fillRect/>
                      </a:stretch>
                    </p:blipFill>
                    <p:spPr>
                      <a:xfrm>
                        <a:off x="4099488" y="2729409"/>
                        <a:ext cx="945025" cy="396307"/>
                      </a:xfrm>
                      <a:prstGeom prst="rect">
                        <a:avLst/>
                      </a:prstGeom>
                    </p:spPr>
                  </p:pic>
                </p:oleObj>
              </mc:Fallback>
            </mc:AlternateContent>
          </a:graphicData>
        </a:graphic>
      </p:graphicFrame>
      <p:sp>
        <p:nvSpPr>
          <p:cNvPr id="6" name="Content Placeholder 5"/>
          <p:cNvSpPr>
            <a:spLocks noGrp="1"/>
          </p:cNvSpPr>
          <p:nvPr>
            <p:ph idx="15"/>
          </p:nvPr>
        </p:nvSpPr>
        <p:spPr>
          <a:xfrm>
            <a:off x="464285" y="3313978"/>
            <a:ext cx="8229600" cy="403243"/>
          </a:xfrm>
        </p:spPr>
        <p:txBody>
          <a:bodyPr/>
          <a:lstStyle/>
          <a:p>
            <a:pPr marL="0" indent="0">
              <a:buNone/>
            </a:pPr>
            <a:r>
              <a:rPr lang="en-US" altLang="en-US" dirty="0"/>
              <a:t>The step before that was to divide by 4. To reverse</a:t>
            </a:r>
            <a:endParaRPr lang="en-US" dirty="0"/>
          </a:p>
        </p:txBody>
      </p:sp>
      <p:sp>
        <p:nvSpPr>
          <p:cNvPr id="7" name="Content Placeholder 6"/>
          <p:cNvSpPr>
            <a:spLocks noGrp="1"/>
          </p:cNvSpPr>
          <p:nvPr>
            <p:ph idx="16"/>
          </p:nvPr>
        </p:nvSpPr>
        <p:spPr>
          <a:xfrm>
            <a:off x="464285" y="3842048"/>
            <a:ext cx="2583715" cy="437954"/>
          </a:xfrm>
        </p:spPr>
        <p:txBody>
          <a:bodyPr/>
          <a:lstStyle/>
          <a:p>
            <a:pPr marL="0" indent="0">
              <a:buNone/>
            </a:pPr>
            <a:r>
              <a:rPr lang="en-US" altLang="en-US" dirty="0"/>
              <a:t>that, we multiply</a:t>
            </a:r>
            <a:endParaRPr lang="en-US" dirty="0"/>
          </a:p>
        </p:txBody>
      </p:sp>
      <p:graphicFrame>
        <p:nvGraphicFramePr>
          <p:cNvPr id="11" name="Object 10" descr="r + 12 by 4 = 4 r + 48."/>
          <p:cNvGraphicFramePr>
            <a:graphicFrameLocks noChangeAspect="1"/>
          </p:cNvGraphicFramePr>
          <p:nvPr>
            <p:extLst>
              <p:ext uri="{D42A27DB-BD31-4B8C-83A1-F6EECF244321}">
                <p14:modId xmlns:p14="http://schemas.microsoft.com/office/powerpoint/2010/main" val="1124867429"/>
              </p:ext>
            </p:extLst>
          </p:nvPr>
        </p:nvGraphicFramePr>
        <p:xfrm>
          <a:off x="3122486" y="3834045"/>
          <a:ext cx="2987516" cy="487763"/>
        </p:xfrm>
        <a:graphic>
          <a:graphicData uri="http://schemas.openxmlformats.org/presentationml/2006/ole">
            <mc:AlternateContent xmlns:mc="http://schemas.openxmlformats.org/markup-compatibility/2006">
              <mc:Choice xmlns:v="urn:schemas-microsoft-com:vml" Requires="v">
                <p:oleObj spid="_x0000_s38933" name="Equation" r:id="rId5" imgW="1244520" imgH="203040" progId="Equation.DSMT4">
                  <p:embed/>
                </p:oleObj>
              </mc:Choice>
              <mc:Fallback>
                <p:oleObj name="Equation" r:id="rId5" imgW="1244520" imgH="203040" progId="Equation.DSMT4">
                  <p:embed/>
                  <p:pic>
                    <p:nvPicPr>
                      <p:cNvPr id="0" name=""/>
                      <p:cNvPicPr/>
                      <p:nvPr/>
                    </p:nvPicPr>
                    <p:blipFill>
                      <a:blip r:embed="rId6"/>
                      <a:stretch>
                        <a:fillRect/>
                      </a:stretch>
                    </p:blipFill>
                    <p:spPr>
                      <a:xfrm>
                        <a:off x="3122486" y="3834045"/>
                        <a:ext cx="2987516" cy="487763"/>
                      </a:xfrm>
                      <a:prstGeom prst="rect">
                        <a:avLst/>
                      </a:prstGeom>
                    </p:spPr>
                  </p:pic>
                </p:oleObj>
              </mc:Fallback>
            </mc:AlternateContent>
          </a:graphicData>
        </a:graphic>
      </p:graphicFrame>
      <p:sp>
        <p:nvSpPr>
          <p:cNvPr id="8" name="Content Placeholder 7"/>
          <p:cNvSpPr>
            <a:spLocks noGrp="1"/>
          </p:cNvSpPr>
          <p:nvPr>
            <p:ph idx="17"/>
          </p:nvPr>
        </p:nvSpPr>
        <p:spPr>
          <a:xfrm>
            <a:off x="452718" y="4564586"/>
            <a:ext cx="8229600" cy="442493"/>
          </a:xfrm>
        </p:spPr>
        <p:txBody>
          <a:bodyPr/>
          <a:lstStyle/>
          <a:p>
            <a:pPr marL="0" indent="0">
              <a:buNone/>
            </a:pPr>
            <a:r>
              <a:rPr lang="en-US" altLang="en-US" dirty="0"/>
              <a:t>The step before that was to subtract 8. To reverse</a:t>
            </a:r>
            <a:endParaRPr lang="en-US" dirty="0"/>
          </a:p>
        </p:txBody>
      </p:sp>
      <p:sp>
        <p:nvSpPr>
          <p:cNvPr id="9" name="Content Placeholder 8"/>
          <p:cNvSpPr>
            <a:spLocks noGrp="1"/>
          </p:cNvSpPr>
          <p:nvPr>
            <p:ph idx="18"/>
          </p:nvPr>
        </p:nvSpPr>
        <p:spPr>
          <a:xfrm>
            <a:off x="452718" y="5091281"/>
            <a:ext cx="2747682" cy="427075"/>
          </a:xfrm>
        </p:spPr>
        <p:txBody>
          <a:bodyPr/>
          <a:lstStyle/>
          <a:p>
            <a:pPr marL="0" indent="0">
              <a:buNone/>
            </a:pPr>
            <a:r>
              <a:rPr lang="en-US" altLang="en-US" dirty="0"/>
              <a:t>that, we add 8 to</a:t>
            </a:r>
            <a:endParaRPr lang="en-US" dirty="0"/>
          </a:p>
        </p:txBody>
      </p:sp>
      <p:graphicFrame>
        <p:nvGraphicFramePr>
          <p:cNvPr id="12" name="Object 11" descr="4 r + 48 by 4 = 4 r + 56."/>
          <p:cNvGraphicFramePr>
            <a:graphicFrameLocks noChangeAspect="1"/>
          </p:cNvGraphicFramePr>
          <p:nvPr>
            <p:extLst>
              <p:ext uri="{D42A27DB-BD31-4B8C-83A1-F6EECF244321}">
                <p14:modId xmlns:p14="http://schemas.microsoft.com/office/powerpoint/2010/main" val="2236428160"/>
              </p:ext>
            </p:extLst>
          </p:nvPr>
        </p:nvGraphicFramePr>
        <p:xfrm>
          <a:off x="3248025" y="5137912"/>
          <a:ext cx="3228975" cy="482600"/>
        </p:xfrm>
        <a:graphic>
          <a:graphicData uri="http://schemas.openxmlformats.org/presentationml/2006/ole">
            <mc:AlternateContent xmlns:mc="http://schemas.openxmlformats.org/markup-compatibility/2006">
              <mc:Choice xmlns:v="urn:schemas-microsoft-com:vml" Requires="v">
                <p:oleObj spid="_x0000_s38934" name="Equation" r:id="rId7" imgW="1358640" imgH="203040" progId="Equation.DSMT4">
                  <p:embed/>
                </p:oleObj>
              </mc:Choice>
              <mc:Fallback>
                <p:oleObj name="Equation" r:id="rId7" imgW="1358640" imgH="203040" progId="Equation.DSMT4">
                  <p:embed/>
                  <p:pic>
                    <p:nvPicPr>
                      <p:cNvPr id="0" name=""/>
                      <p:cNvPicPr/>
                      <p:nvPr/>
                    </p:nvPicPr>
                    <p:blipFill>
                      <a:blip r:embed="rId8"/>
                      <a:stretch>
                        <a:fillRect/>
                      </a:stretch>
                    </p:blipFill>
                    <p:spPr>
                      <a:xfrm>
                        <a:off x="3248025" y="5137912"/>
                        <a:ext cx="3228975" cy="482600"/>
                      </a:xfrm>
                      <a:prstGeom prst="rect">
                        <a:avLst/>
                      </a:prstGeom>
                    </p:spPr>
                  </p:pic>
                </p:oleObj>
              </mc:Fallback>
            </mc:AlternateContent>
          </a:graphicData>
        </a:graphic>
      </p:graphicFrame>
    </p:spTree>
    <p:extLst>
      <p:ext uri="{BB962C8B-B14F-4D97-AF65-F5344CB8AC3E}">
        <p14:creationId xmlns:p14="http://schemas.microsoft.com/office/powerpoint/2010/main" val="1284570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6" grpId="0" build="p"/>
      <p:bldP spid="7" grpId="0" build="p"/>
      <p:bldP spid="8" grpId="0" build="p"/>
      <p:bldP spid="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solidFill>
                  <a:schemeClr val="bg2"/>
                </a:solidFill>
              </a:rPr>
              <a:t>Example </a:t>
            </a:r>
            <a:r>
              <a:rPr lang="en-US" altLang="en-US" dirty="0" smtClean="0">
                <a:solidFill>
                  <a:schemeClr val="bg2"/>
                </a:solidFill>
              </a:rPr>
              <a:t>2 </a:t>
            </a:r>
            <a:r>
              <a:rPr lang="en-US" altLang="en-US" sz="2000" b="0" dirty="0" smtClean="0">
                <a:solidFill>
                  <a:schemeClr val="bg2"/>
                </a:solidFill>
              </a:rPr>
              <a:t>(5 </a:t>
            </a:r>
            <a:r>
              <a:rPr lang="en-US" altLang="en-US" sz="2000" b="0" dirty="0">
                <a:solidFill>
                  <a:schemeClr val="bg2"/>
                </a:solidFill>
              </a:rPr>
              <a:t>of 5)</a:t>
            </a:r>
            <a:endParaRPr lang="en-US" dirty="0"/>
          </a:p>
        </p:txBody>
      </p:sp>
      <p:sp>
        <p:nvSpPr>
          <p:cNvPr id="8" name="Content Placeholder 7"/>
          <p:cNvSpPr>
            <a:spLocks noGrp="1"/>
          </p:cNvSpPr>
          <p:nvPr>
            <p:ph idx="1"/>
          </p:nvPr>
        </p:nvSpPr>
        <p:spPr>
          <a:xfrm>
            <a:off x="457200" y="1600201"/>
            <a:ext cx="8229600" cy="457199"/>
          </a:xfrm>
        </p:spPr>
        <p:txBody>
          <a:bodyPr/>
          <a:lstStyle/>
          <a:p>
            <a:pPr marL="0" indent="0">
              <a:buNone/>
            </a:pPr>
            <a:r>
              <a:rPr lang="en-US" altLang="en-US" dirty="0"/>
              <a:t>The step before that was to multiply by 4, so we</a:t>
            </a:r>
            <a:endParaRPr lang="en-US" dirty="0"/>
          </a:p>
        </p:txBody>
      </p:sp>
      <p:sp>
        <p:nvSpPr>
          <p:cNvPr id="9" name="Content Placeholder 8"/>
          <p:cNvSpPr>
            <a:spLocks noGrp="1"/>
          </p:cNvSpPr>
          <p:nvPr>
            <p:ph idx="13"/>
          </p:nvPr>
        </p:nvSpPr>
        <p:spPr>
          <a:xfrm>
            <a:off x="457200" y="2099187"/>
            <a:ext cx="990600" cy="415413"/>
          </a:xfrm>
        </p:spPr>
        <p:txBody>
          <a:bodyPr/>
          <a:lstStyle/>
          <a:p>
            <a:pPr marL="0" indent="0">
              <a:buNone/>
            </a:pPr>
            <a:r>
              <a:rPr lang="en-US" altLang="en-US" dirty="0"/>
              <a:t>divide</a:t>
            </a:r>
            <a:endParaRPr lang="en-US" dirty="0"/>
          </a:p>
        </p:txBody>
      </p:sp>
      <p:graphicFrame>
        <p:nvGraphicFramePr>
          <p:cNvPr id="13" name="Object 12" descr="4 r + 56 by 4 is to r + 1 4"/>
          <p:cNvGraphicFramePr>
            <a:graphicFrameLocks noChangeAspect="1"/>
          </p:cNvGraphicFramePr>
          <p:nvPr>
            <p:extLst>
              <p:ext uri="{D42A27DB-BD31-4B8C-83A1-F6EECF244321}">
                <p14:modId xmlns:p14="http://schemas.microsoft.com/office/powerpoint/2010/main" val="3890616953"/>
              </p:ext>
            </p:extLst>
          </p:nvPr>
        </p:nvGraphicFramePr>
        <p:xfrm>
          <a:off x="1518603" y="2115756"/>
          <a:ext cx="3017837" cy="484188"/>
        </p:xfrm>
        <a:graphic>
          <a:graphicData uri="http://schemas.openxmlformats.org/presentationml/2006/ole">
            <mc:AlternateContent xmlns:mc="http://schemas.openxmlformats.org/markup-compatibility/2006">
              <mc:Choice xmlns:v="urn:schemas-microsoft-com:vml" Requires="v">
                <p:oleObj spid="_x0000_s39950" name="Equation" r:id="rId3" imgW="1269720" imgH="203040" progId="Equation.DSMT4">
                  <p:embed/>
                </p:oleObj>
              </mc:Choice>
              <mc:Fallback>
                <p:oleObj name="Equation" r:id="rId3" imgW="1269720" imgH="203040" progId="Equation.DSMT4">
                  <p:embed/>
                  <p:pic>
                    <p:nvPicPr>
                      <p:cNvPr id="0" name=""/>
                      <p:cNvPicPr/>
                      <p:nvPr/>
                    </p:nvPicPr>
                    <p:blipFill>
                      <a:blip r:embed="rId4"/>
                      <a:stretch>
                        <a:fillRect/>
                      </a:stretch>
                    </p:blipFill>
                    <p:spPr>
                      <a:xfrm>
                        <a:off x="1518603" y="2115756"/>
                        <a:ext cx="3017837" cy="484188"/>
                      </a:xfrm>
                      <a:prstGeom prst="rect">
                        <a:avLst/>
                      </a:prstGeom>
                    </p:spPr>
                  </p:pic>
                </p:oleObj>
              </mc:Fallback>
            </mc:AlternateContent>
          </a:graphicData>
        </a:graphic>
      </p:graphicFrame>
      <p:sp>
        <p:nvSpPr>
          <p:cNvPr id="11" name="Content Placeholder 10"/>
          <p:cNvSpPr>
            <a:spLocks noGrp="1"/>
          </p:cNvSpPr>
          <p:nvPr>
            <p:ph idx="15"/>
          </p:nvPr>
        </p:nvSpPr>
        <p:spPr>
          <a:xfrm>
            <a:off x="517583" y="2684161"/>
            <a:ext cx="6858000" cy="440039"/>
          </a:xfrm>
        </p:spPr>
        <p:txBody>
          <a:bodyPr/>
          <a:lstStyle/>
          <a:p>
            <a:pPr marL="0" indent="0">
              <a:buNone/>
            </a:pPr>
            <a:r>
              <a:rPr lang="en-US" altLang="en-US" dirty="0"/>
              <a:t>The step before that was to add 15, so </a:t>
            </a:r>
            <a:r>
              <a:rPr lang="en-US" altLang="en-US" dirty="0" smtClean="0"/>
              <a:t>we</a:t>
            </a:r>
            <a:endParaRPr lang="en-US" dirty="0"/>
          </a:p>
        </p:txBody>
      </p:sp>
      <p:sp>
        <p:nvSpPr>
          <p:cNvPr id="10" name="Content Placeholder 9"/>
          <p:cNvSpPr>
            <a:spLocks noGrp="1"/>
          </p:cNvSpPr>
          <p:nvPr>
            <p:ph idx="14"/>
          </p:nvPr>
        </p:nvSpPr>
        <p:spPr>
          <a:xfrm>
            <a:off x="520040" y="3188112"/>
            <a:ext cx="2694040" cy="381000"/>
          </a:xfrm>
        </p:spPr>
        <p:txBody>
          <a:bodyPr/>
          <a:lstStyle/>
          <a:p>
            <a:pPr marL="0" indent="0">
              <a:buNone/>
            </a:pPr>
            <a:r>
              <a:rPr lang="en-US" altLang="en-US" dirty="0"/>
              <a:t>s</a:t>
            </a:r>
            <a:r>
              <a:rPr lang="en-US" altLang="en-US" dirty="0" smtClean="0"/>
              <a:t>ubtract 15 </a:t>
            </a:r>
            <a:r>
              <a:rPr lang="en-US" altLang="en-US" dirty="0"/>
              <a:t>from</a:t>
            </a:r>
            <a:endParaRPr lang="en-US" dirty="0"/>
          </a:p>
        </p:txBody>
      </p:sp>
      <p:graphicFrame>
        <p:nvGraphicFramePr>
          <p:cNvPr id="14" name="Object 13" descr="r + 14 is to r minus 1"/>
          <p:cNvGraphicFramePr>
            <a:graphicFrameLocks noChangeAspect="1"/>
          </p:cNvGraphicFramePr>
          <p:nvPr>
            <p:extLst>
              <p:ext uri="{D42A27DB-BD31-4B8C-83A1-F6EECF244321}">
                <p14:modId xmlns:p14="http://schemas.microsoft.com/office/powerpoint/2010/main" val="2589541003"/>
              </p:ext>
            </p:extLst>
          </p:nvPr>
        </p:nvGraphicFramePr>
        <p:xfrm>
          <a:off x="3315113" y="3168976"/>
          <a:ext cx="1790287" cy="439724"/>
        </p:xfrm>
        <a:graphic>
          <a:graphicData uri="http://schemas.openxmlformats.org/presentationml/2006/ole">
            <mc:AlternateContent xmlns:mc="http://schemas.openxmlformats.org/markup-compatibility/2006">
              <mc:Choice xmlns:v="urn:schemas-microsoft-com:vml" Requires="v">
                <p:oleObj spid="_x0000_s39951" name="Equation" r:id="rId5" imgW="723600" imgH="177480" progId="Equation.DSMT4">
                  <p:embed/>
                </p:oleObj>
              </mc:Choice>
              <mc:Fallback>
                <p:oleObj name="Equation" r:id="rId5" imgW="723600" imgH="177480" progId="Equation.DSMT4">
                  <p:embed/>
                  <p:pic>
                    <p:nvPicPr>
                      <p:cNvPr id="0" name=""/>
                      <p:cNvPicPr/>
                      <p:nvPr/>
                    </p:nvPicPr>
                    <p:blipFill>
                      <a:blip r:embed="rId6"/>
                      <a:stretch>
                        <a:fillRect/>
                      </a:stretch>
                    </p:blipFill>
                    <p:spPr>
                      <a:xfrm>
                        <a:off x="3315113" y="3168976"/>
                        <a:ext cx="1790287" cy="439724"/>
                      </a:xfrm>
                      <a:prstGeom prst="rect">
                        <a:avLst/>
                      </a:prstGeom>
                    </p:spPr>
                  </p:pic>
                </p:oleObj>
              </mc:Fallback>
            </mc:AlternateContent>
          </a:graphicData>
        </a:graphic>
      </p:graphicFrame>
      <p:sp>
        <p:nvSpPr>
          <p:cNvPr id="12" name="Content Placeholder 11"/>
          <p:cNvSpPr>
            <a:spLocks noGrp="1"/>
          </p:cNvSpPr>
          <p:nvPr>
            <p:ph idx="16"/>
          </p:nvPr>
        </p:nvSpPr>
        <p:spPr>
          <a:xfrm>
            <a:off x="483077" y="3908232"/>
            <a:ext cx="7747819" cy="1273368"/>
          </a:xfrm>
        </p:spPr>
        <p:txBody>
          <a:bodyPr/>
          <a:lstStyle/>
          <a:p>
            <a:pPr marL="0" indent="0">
              <a:buNone/>
            </a:pPr>
            <a:r>
              <a:rPr lang="en-US" altLang="en-US" dirty="0"/>
              <a:t>Thus, the original number is 1 less than the result or the result is 1 more than the original number</a:t>
            </a:r>
            <a:r>
              <a:rPr lang="en-US" altLang="en-US" dirty="0" smtClean="0"/>
              <a:t>.</a:t>
            </a:r>
            <a:endParaRPr lang="en-US" altLang="en-US" dirty="0"/>
          </a:p>
        </p:txBody>
      </p:sp>
    </p:spTree>
    <p:extLst>
      <p:ext uri="{BB962C8B-B14F-4D97-AF65-F5344CB8AC3E}">
        <p14:creationId xmlns:p14="http://schemas.microsoft.com/office/powerpoint/2010/main" val="21064406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10" grpId="0" build="p"/>
      <p:bldP spid="1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solidFill>
                  <a:schemeClr val="bg2"/>
                </a:solidFill>
              </a:rPr>
              <a:t>Example 3 </a:t>
            </a:r>
            <a:r>
              <a:rPr lang="en-US" altLang="en-US" sz="2000" b="0" dirty="0" smtClean="0">
                <a:solidFill>
                  <a:schemeClr val="bg2"/>
                </a:solidFill>
              </a:rPr>
              <a:t>(1 of 2)</a:t>
            </a:r>
            <a:endParaRPr lang="en-US" sz="2000" b="0" dirty="0">
              <a:solidFill>
                <a:schemeClr val="bg2"/>
              </a:solidFill>
            </a:endParaRPr>
          </a:p>
        </p:txBody>
      </p:sp>
      <p:sp>
        <p:nvSpPr>
          <p:cNvPr id="3" name="Content Placeholder 2"/>
          <p:cNvSpPr>
            <a:spLocks noGrp="1"/>
          </p:cNvSpPr>
          <p:nvPr>
            <p:ph idx="1"/>
          </p:nvPr>
        </p:nvSpPr>
        <p:spPr>
          <a:xfrm>
            <a:off x="457200" y="1600201"/>
            <a:ext cx="8229600" cy="380999"/>
          </a:xfrm>
        </p:spPr>
        <p:txBody>
          <a:bodyPr/>
          <a:lstStyle/>
          <a:p>
            <a:pPr marL="0" indent="0">
              <a:buNone/>
            </a:pPr>
            <a:r>
              <a:rPr lang="en-US" altLang="en-US" dirty="0"/>
              <a:t>In an arithmetic sequence with the second term 11</a:t>
            </a:r>
            <a:endParaRPr lang="en-US" dirty="0"/>
          </a:p>
        </p:txBody>
      </p:sp>
      <p:sp>
        <p:nvSpPr>
          <p:cNvPr id="4" name="Content Placeholder 3"/>
          <p:cNvSpPr>
            <a:spLocks noGrp="1"/>
          </p:cNvSpPr>
          <p:nvPr>
            <p:ph idx="13"/>
          </p:nvPr>
        </p:nvSpPr>
        <p:spPr>
          <a:xfrm>
            <a:off x="457200" y="2102345"/>
            <a:ext cx="6400800" cy="398589"/>
          </a:xfrm>
        </p:spPr>
        <p:txBody>
          <a:bodyPr/>
          <a:lstStyle/>
          <a:p>
            <a:pPr marL="0" indent="0">
              <a:buNone/>
            </a:pPr>
            <a:r>
              <a:rPr lang="en-US" altLang="en-US" dirty="0"/>
              <a:t>and the fifth term 23, find </a:t>
            </a:r>
            <a:r>
              <a:rPr lang="en-US" altLang="en-US" dirty="0" smtClean="0"/>
              <a:t>the 100</a:t>
            </a:r>
            <a:r>
              <a:rPr lang="en-US" altLang="en-US" baseline="30000" dirty="0" smtClean="0"/>
              <a:t>th</a:t>
            </a:r>
            <a:r>
              <a:rPr lang="en-US" altLang="en-US" dirty="0"/>
              <a:t> term</a:t>
            </a:r>
            <a:r>
              <a:rPr lang="en-US" altLang="en-US" dirty="0" smtClean="0"/>
              <a:t>.</a:t>
            </a:r>
            <a:endParaRPr lang="en-US" dirty="0"/>
          </a:p>
        </p:txBody>
      </p:sp>
      <p:graphicFrame>
        <p:nvGraphicFramePr>
          <p:cNvPr id="7" name="Object 6" descr="11 = a sub 1 + d, a sub 1 + left parenthesis 5 minus 1 right parenthesis d = 23 or, a sub 1 + 4 d = 23"/>
          <p:cNvGraphicFramePr>
            <a:graphicFrameLocks noChangeAspect="1"/>
          </p:cNvGraphicFramePr>
          <p:nvPr>
            <p:extLst>
              <p:ext uri="{D42A27DB-BD31-4B8C-83A1-F6EECF244321}">
                <p14:modId xmlns:p14="http://schemas.microsoft.com/office/powerpoint/2010/main" val="1169702006"/>
              </p:ext>
            </p:extLst>
          </p:nvPr>
        </p:nvGraphicFramePr>
        <p:xfrm>
          <a:off x="863777" y="2853014"/>
          <a:ext cx="2814953" cy="1535429"/>
        </p:xfrm>
        <a:graphic>
          <a:graphicData uri="http://schemas.openxmlformats.org/presentationml/2006/ole">
            <mc:AlternateContent xmlns:mc="http://schemas.openxmlformats.org/markup-compatibility/2006">
              <mc:Choice xmlns:v="urn:schemas-microsoft-com:vml" Requires="v">
                <p:oleObj spid="_x0000_s40974" name="Equation" r:id="rId3" imgW="1257120" imgH="685800" progId="Equation.DSMT4">
                  <p:embed/>
                </p:oleObj>
              </mc:Choice>
              <mc:Fallback>
                <p:oleObj name="Equation" r:id="rId3" imgW="1257120" imgH="685800" progId="Equation.DSMT4">
                  <p:embed/>
                  <p:pic>
                    <p:nvPicPr>
                      <p:cNvPr id="0" name=""/>
                      <p:cNvPicPr/>
                      <p:nvPr/>
                    </p:nvPicPr>
                    <p:blipFill>
                      <a:blip r:embed="rId4"/>
                      <a:stretch>
                        <a:fillRect/>
                      </a:stretch>
                    </p:blipFill>
                    <p:spPr>
                      <a:xfrm>
                        <a:off x="863777" y="2853014"/>
                        <a:ext cx="2814953" cy="1535429"/>
                      </a:xfrm>
                      <a:prstGeom prst="rect">
                        <a:avLst/>
                      </a:prstGeom>
                    </p:spPr>
                  </p:pic>
                </p:oleObj>
              </mc:Fallback>
            </mc:AlternateContent>
          </a:graphicData>
        </a:graphic>
      </p:graphicFrame>
      <p:graphicFrame>
        <p:nvGraphicFramePr>
          <p:cNvPr id="8" name="Object 7" descr="a sub 1 + 4 d = left parenthesis a sub 1 + d right parenthesis + 3 d = 23, 11 + 3 d = 23, 3 d = 12, d = 4"/>
          <p:cNvGraphicFramePr>
            <a:graphicFrameLocks noChangeAspect="1"/>
          </p:cNvGraphicFramePr>
          <p:nvPr>
            <p:extLst>
              <p:ext uri="{D42A27DB-BD31-4B8C-83A1-F6EECF244321}">
                <p14:modId xmlns:p14="http://schemas.microsoft.com/office/powerpoint/2010/main" val="4103179476"/>
              </p:ext>
            </p:extLst>
          </p:nvPr>
        </p:nvGraphicFramePr>
        <p:xfrm>
          <a:off x="4228684" y="4373015"/>
          <a:ext cx="3606815" cy="1858059"/>
        </p:xfrm>
        <a:graphic>
          <a:graphicData uri="http://schemas.openxmlformats.org/presentationml/2006/ole">
            <mc:AlternateContent xmlns:mc="http://schemas.openxmlformats.org/markup-compatibility/2006">
              <mc:Choice xmlns:v="urn:schemas-microsoft-com:vml" Requires="v">
                <p:oleObj spid="_x0000_s40975" name="Equation" r:id="rId5" imgW="1676160" imgH="863280" progId="Equation.DSMT4">
                  <p:embed/>
                </p:oleObj>
              </mc:Choice>
              <mc:Fallback>
                <p:oleObj name="Equation" r:id="rId5" imgW="1676160" imgH="863280" progId="Equation.DSMT4">
                  <p:embed/>
                  <p:pic>
                    <p:nvPicPr>
                      <p:cNvPr id="0" name=""/>
                      <p:cNvPicPr/>
                      <p:nvPr/>
                    </p:nvPicPr>
                    <p:blipFill>
                      <a:blip r:embed="rId6"/>
                      <a:stretch>
                        <a:fillRect/>
                      </a:stretch>
                    </p:blipFill>
                    <p:spPr>
                      <a:xfrm>
                        <a:off x="4228684" y="4373015"/>
                        <a:ext cx="3606815" cy="1858059"/>
                      </a:xfrm>
                      <a:prstGeom prst="rect">
                        <a:avLst/>
                      </a:prstGeom>
                    </p:spPr>
                  </p:pic>
                </p:oleObj>
              </mc:Fallback>
            </mc:AlternateContent>
          </a:graphicData>
        </a:graphic>
      </p:graphicFrame>
    </p:spTree>
    <p:extLst>
      <p:ext uri="{BB962C8B-B14F-4D97-AF65-F5344CB8AC3E}">
        <p14:creationId xmlns:p14="http://schemas.microsoft.com/office/powerpoint/2010/main" val="37638291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Example </a:t>
            </a:r>
            <a:r>
              <a:rPr lang="en-US" altLang="en-US" dirty="0" smtClean="0">
                <a:solidFill>
                  <a:schemeClr val="bg2"/>
                </a:solidFill>
              </a:rPr>
              <a:t>3 </a:t>
            </a:r>
            <a:r>
              <a:rPr lang="en-US" altLang="en-US" sz="2000" b="0" dirty="0" smtClean="0">
                <a:solidFill>
                  <a:schemeClr val="bg2"/>
                </a:solidFill>
              </a:rPr>
              <a:t>(2 </a:t>
            </a:r>
            <a:r>
              <a:rPr lang="en-US" altLang="en-US" sz="2000" b="0" dirty="0">
                <a:solidFill>
                  <a:schemeClr val="bg2"/>
                </a:solidFill>
              </a:rPr>
              <a:t>of 2)</a:t>
            </a:r>
            <a:endParaRPr lang="en-US" dirty="0"/>
          </a:p>
        </p:txBody>
      </p:sp>
      <p:sp>
        <p:nvSpPr>
          <p:cNvPr id="3" name="Content Placeholder 2"/>
          <p:cNvSpPr>
            <a:spLocks noGrp="1"/>
          </p:cNvSpPr>
          <p:nvPr>
            <p:ph idx="1"/>
          </p:nvPr>
        </p:nvSpPr>
        <p:spPr>
          <a:xfrm>
            <a:off x="457200" y="1600201"/>
            <a:ext cx="8229600" cy="397707"/>
          </a:xfrm>
        </p:spPr>
        <p:txBody>
          <a:bodyPr/>
          <a:lstStyle/>
          <a:p>
            <a:pPr marL="0" indent="0">
              <a:buNone/>
            </a:pPr>
            <a:r>
              <a:rPr lang="en-US" altLang="en-US" dirty="0"/>
              <a:t>In an arithmetic </a:t>
            </a:r>
            <a:r>
              <a:rPr lang="en-US" altLang="en-US" dirty="0" smtClean="0"/>
              <a:t>sequence </a:t>
            </a:r>
            <a:r>
              <a:rPr lang="en-US" altLang="en-US" dirty="0"/>
              <a:t>with the second term 11</a:t>
            </a:r>
            <a:endParaRPr lang="en-US" dirty="0"/>
          </a:p>
        </p:txBody>
      </p:sp>
      <p:sp>
        <p:nvSpPr>
          <p:cNvPr id="4" name="Content Placeholder 3"/>
          <p:cNvSpPr>
            <a:spLocks noGrp="1"/>
          </p:cNvSpPr>
          <p:nvPr>
            <p:ph idx="13"/>
          </p:nvPr>
        </p:nvSpPr>
        <p:spPr>
          <a:xfrm>
            <a:off x="472383" y="2060027"/>
            <a:ext cx="6544387" cy="426638"/>
          </a:xfrm>
        </p:spPr>
        <p:txBody>
          <a:bodyPr/>
          <a:lstStyle/>
          <a:p>
            <a:pPr marL="0" indent="0">
              <a:buNone/>
            </a:pPr>
            <a:r>
              <a:rPr lang="en-US" altLang="en-US" dirty="0"/>
              <a:t>and the fifth term 23, find the 100</a:t>
            </a:r>
            <a:r>
              <a:rPr lang="en-US" altLang="en-US" baseline="30000" dirty="0"/>
              <a:t>th</a:t>
            </a:r>
            <a:r>
              <a:rPr lang="en-US" altLang="en-US" dirty="0"/>
              <a:t> term</a:t>
            </a:r>
            <a:r>
              <a:rPr lang="en-US" altLang="en-US" dirty="0" smtClean="0"/>
              <a:t>.</a:t>
            </a:r>
            <a:endParaRPr lang="en-US" dirty="0"/>
          </a:p>
        </p:txBody>
      </p:sp>
      <p:sp>
        <p:nvSpPr>
          <p:cNvPr id="6" name="Content Placeholder 5"/>
          <p:cNvSpPr>
            <a:spLocks noGrp="1"/>
          </p:cNvSpPr>
          <p:nvPr>
            <p:ph idx="15"/>
          </p:nvPr>
        </p:nvSpPr>
        <p:spPr>
          <a:xfrm>
            <a:off x="474841" y="2789904"/>
            <a:ext cx="4746811" cy="397706"/>
          </a:xfrm>
        </p:spPr>
        <p:txBody>
          <a:bodyPr/>
          <a:lstStyle/>
          <a:p>
            <a:pPr marL="0" indent="0">
              <a:buNone/>
            </a:pPr>
            <a:r>
              <a:rPr lang="en-US" altLang="en-US" dirty="0"/>
              <a:t>To find the first term, we </a:t>
            </a:r>
            <a:r>
              <a:rPr lang="en-US" altLang="en-US" dirty="0" smtClean="0"/>
              <a:t>have</a:t>
            </a:r>
            <a:endParaRPr lang="en-US" altLang="en-US" dirty="0"/>
          </a:p>
        </p:txBody>
      </p:sp>
      <p:graphicFrame>
        <p:nvGraphicFramePr>
          <p:cNvPr id="12" name="Object 11" descr="11 = a sub 1 + d, 11 = a sub 1 + 4, 7 = a sub 1"/>
          <p:cNvGraphicFramePr>
            <a:graphicFrameLocks noChangeAspect="1"/>
          </p:cNvGraphicFramePr>
          <p:nvPr>
            <p:extLst>
              <p:ext uri="{D42A27DB-BD31-4B8C-83A1-F6EECF244321}">
                <p14:modId xmlns:p14="http://schemas.microsoft.com/office/powerpoint/2010/main" val="1875027110"/>
              </p:ext>
            </p:extLst>
          </p:nvPr>
        </p:nvGraphicFramePr>
        <p:xfrm>
          <a:off x="5476987" y="2785503"/>
          <a:ext cx="1552660" cy="1581954"/>
        </p:xfrm>
        <a:graphic>
          <a:graphicData uri="http://schemas.openxmlformats.org/presentationml/2006/ole">
            <mc:AlternateContent xmlns:mc="http://schemas.openxmlformats.org/markup-compatibility/2006">
              <mc:Choice xmlns:v="urn:schemas-microsoft-com:vml" Requires="v">
                <p:oleObj spid="_x0000_s41998" name="Equation" r:id="rId3" imgW="672840" imgH="685800" progId="Equation.DSMT4">
                  <p:embed/>
                </p:oleObj>
              </mc:Choice>
              <mc:Fallback>
                <p:oleObj name="Equation" r:id="rId3" imgW="672840" imgH="685800" progId="Equation.DSMT4">
                  <p:embed/>
                  <p:pic>
                    <p:nvPicPr>
                      <p:cNvPr id="0" name=""/>
                      <p:cNvPicPr/>
                      <p:nvPr/>
                    </p:nvPicPr>
                    <p:blipFill>
                      <a:blip r:embed="rId4"/>
                      <a:stretch>
                        <a:fillRect/>
                      </a:stretch>
                    </p:blipFill>
                    <p:spPr>
                      <a:xfrm>
                        <a:off x="5476987" y="2785503"/>
                        <a:ext cx="1552660" cy="1581954"/>
                      </a:xfrm>
                      <a:prstGeom prst="rect">
                        <a:avLst/>
                      </a:prstGeom>
                    </p:spPr>
                  </p:pic>
                </p:oleObj>
              </mc:Fallback>
            </mc:AlternateContent>
          </a:graphicData>
        </a:graphic>
      </p:graphicFrame>
      <p:sp>
        <p:nvSpPr>
          <p:cNvPr id="7" name="Content Placeholder 6"/>
          <p:cNvSpPr>
            <a:spLocks noGrp="1"/>
          </p:cNvSpPr>
          <p:nvPr>
            <p:ph idx="16"/>
          </p:nvPr>
        </p:nvSpPr>
        <p:spPr>
          <a:xfrm>
            <a:off x="452717" y="4672576"/>
            <a:ext cx="3545743" cy="443118"/>
          </a:xfrm>
        </p:spPr>
        <p:txBody>
          <a:bodyPr/>
          <a:lstStyle/>
          <a:p>
            <a:pPr marL="0" indent="0">
              <a:buNone/>
            </a:pPr>
            <a:r>
              <a:rPr lang="en-US" altLang="en-US" dirty="0"/>
              <a:t>To find </a:t>
            </a:r>
            <a:r>
              <a:rPr lang="en-US" altLang="en-US" dirty="0" smtClean="0"/>
              <a:t>the 100</a:t>
            </a:r>
            <a:r>
              <a:rPr lang="en-US" altLang="en-US" baseline="30000" dirty="0" smtClean="0"/>
              <a:t>th </a:t>
            </a:r>
            <a:r>
              <a:rPr lang="en-US" altLang="en-US" dirty="0" smtClean="0"/>
              <a:t>term.</a:t>
            </a:r>
            <a:endParaRPr lang="en-US" dirty="0"/>
          </a:p>
        </p:txBody>
      </p:sp>
      <p:graphicFrame>
        <p:nvGraphicFramePr>
          <p:cNvPr id="13" name="Object 12" descr="a sub 100 = a sub 1 + left parenthesis 100 minus 1 right parenthesis d, a sub 100 = 7 + left parenthesis 100 minus 1 right parenthesis 4, a sub 100 = 403"/>
          <p:cNvGraphicFramePr>
            <a:graphicFrameLocks noChangeAspect="1"/>
          </p:cNvGraphicFramePr>
          <p:nvPr>
            <p:extLst>
              <p:ext uri="{D42A27DB-BD31-4B8C-83A1-F6EECF244321}">
                <p14:modId xmlns:p14="http://schemas.microsoft.com/office/powerpoint/2010/main" val="57566633"/>
              </p:ext>
            </p:extLst>
          </p:nvPr>
        </p:nvGraphicFramePr>
        <p:xfrm>
          <a:off x="3998461" y="4713191"/>
          <a:ext cx="3018309" cy="1629890"/>
        </p:xfrm>
        <a:graphic>
          <a:graphicData uri="http://schemas.openxmlformats.org/presentationml/2006/ole">
            <mc:AlternateContent xmlns:mc="http://schemas.openxmlformats.org/markup-compatibility/2006">
              <mc:Choice xmlns:v="urn:schemas-microsoft-com:vml" Requires="v">
                <p:oleObj spid="_x0000_s41999" name="Equation" r:id="rId5" imgW="1269720" imgH="685800" progId="Equation.DSMT4">
                  <p:embed/>
                </p:oleObj>
              </mc:Choice>
              <mc:Fallback>
                <p:oleObj name="Equation" r:id="rId5" imgW="1269720" imgH="685800" progId="Equation.DSMT4">
                  <p:embed/>
                  <p:pic>
                    <p:nvPicPr>
                      <p:cNvPr id="0" name=""/>
                      <p:cNvPicPr/>
                      <p:nvPr/>
                    </p:nvPicPr>
                    <p:blipFill>
                      <a:blip r:embed="rId6"/>
                      <a:stretch>
                        <a:fillRect/>
                      </a:stretch>
                    </p:blipFill>
                    <p:spPr>
                      <a:xfrm>
                        <a:off x="3998461" y="4713191"/>
                        <a:ext cx="3018309" cy="1629890"/>
                      </a:xfrm>
                      <a:prstGeom prst="rect">
                        <a:avLst/>
                      </a:prstGeom>
                    </p:spPr>
                  </p:pic>
                </p:oleObj>
              </mc:Fallback>
            </mc:AlternateContent>
          </a:graphicData>
        </a:graphic>
      </p:graphicFrame>
    </p:spTree>
    <p:extLst>
      <p:ext uri="{BB962C8B-B14F-4D97-AF65-F5344CB8AC3E}">
        <p14:creationId xmlns:p14="http://schemas.microsoft.com/office/powerpoint/2010/main" val="1323741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Example </a:t>
            </a:r>
            <a:r>
              <a:rPr lang="en-US" altLang="en-US" dirty="0" smtClean="0">
                <a:solidFill>
                  <a:schemeClr val="bg2"/>
                </a:solidFill>
              </a:rPr>
              <a:t>4 </a:t>
            </a:r>
            <a:r>
              <a:rPr lang="en-US" altLang="en-US" sz="2000" b="0" dirty="0" smtClean="0">
                <a:solidFill>
                  <a:schemeClr val="bg2"/>
                </a:solidFill>
              </a:rPr>
              <a:t>(1 of 2)</a:t>
            </a:r>
            <a:endParaRPr lang="en-US" sz="2000" b="0" dirty="0"/>
          </a:p>
        </p:txBody>
      </p:sp>
      <p:sp>
        <p:nvSpPr>
          <p:cNvPr id="3" name="Content Placeholder 2"/>
          <p:cNvSpPr>
            <a:spLocks noGrp="1"/>
          </p:cNvSpPr>
          <p:nvPr>
            <p:ph idx="1"/>
          </p:nvPr>
        </p:nvSpPr>
        <p:spPr>
          <a:xfrm>
            <a:off x="457200" y="1600201"/>
            <a:ext cx="7924800" cy="380999"/>
          </a:xfrm>
        </p:spPr>
        <p:txBody>
          <a:bodyPr/>
          <a:lstStyle/>
          <a:p>
            <a:pPr marL="0" indent="0">
              <a:buNone/>
            </a:pPr>
            <a:r>
              <a:rPr lang="en-US" altLang="en-US" b="1" dirty="0" smtClean="0"/>
              <a:t>a.  </a:t>
            </a:r>
            <a:r>
              <a:rPr lang="en-US" altLang="en-US" dirty="0" smtClean="0"/>
              <a:t>Find </a:t>
            </a:r>
            <a:r>
              <a:rPr lang="en-US" altLang="en-US" dirty="0"/>
              <a:t>the </a:t>
            </a:r>
            <a:r>
              <a:rPr lang="en-US" altLang="en-US" i="1" dirty="0"/>
              <a:t>n</a:t>
            </a:r>
            <a:r>
              <a:rPr lang="en-US" altLang="en-US" dirty="0"/>
              <a:t>th term of the following </a:t>
            </a:r>
            <a:r>
              <a:rPr lang="en-US" altLang="en-US" dirty="0" smtClean="0"/>
              <a:t>geometric</a:t>
            </a:r>
            <a:endParaRPr lang="en-US" dirty="0"/>
          </a:p>
        </p:txBody>
      </p:sp>
      <p:sp>
        <p:nvSpPr>
          <p:cNvPr id="4" name="Content Placeholder 3"/>
          <p:cNvSpPr>
            <a:spLocks noGrp="1"/>
          </p:cNvSpPr>
          <p:nvPr>
            <p:ph idx="13"/>
          </p:nvPr>
        </p:nvSpPr>
        <p:spPr>
          <a:xfrm>
            <a:off x="457200" y="2189651"/>
            <a:ext cx="1676400" cy="428185"/>
          </a:xfrm>
        </p:spPr>
        <p:txBody>
          <a:bodyPr/>
          <a:lstStyle/>
          <a:p>
            <a:pPr marL="0" indent="0">
              <a:buNone/>
            </a:pPr>
            <a:r>
              <a:rPr lang="en-US" altLang="en-US" dirty="0"/>
              <a:t>sequence:</a:t>
            </a:r>
            <a:endParaRPr lang="en-US" dirty="0"/>
          </a:p>
        </p:txBody>
      </p:sp>
      <p:graphicFrame>
        <p:nvGraphicFramePr>
          <p:cNvPr id="8" name="Object 7" descr="2, 3, 9 halves, 27 fourths, and so on"/>
          <p:cNvGraphicFramePr>
            <a:graphicFrameLocks noChangeAspect="1"/>
          </p:cNvGraphicFramePr>
          <p:nvPr>
            <p:extLst>
              <p:ext uri="{D42A27DB-BD31-4B8C-83A1-F6EECF244321}">
                <p14:modId xmlns:p14="http://schemas.microsoft.com/office/powerpoint/2010/main" val="654257153"/>
              </p:ext>
            </p:extLst>
          </p:nvPr>
        </p:nvGraphicFramePr>
        <p:xfrm>
          <a:off x="2229819" y="1975004"/>
          <a:ext cx="1970657" cy="872714"/>
        </p:xfrm>
        <a:graphic>
          <a:graphicData uri="http://schemas.openxmlformats.org/presentationml/2006/ole">
            <mc:AlternateContent xmlns:mc="http://schemas.openxmlformats.org/markup-compatibility/2006">
              <mc:Choice xmlns:v="urn:schemas-microsoft-com:vml" Requires="v">
                <p:oleObj spid="_x0000_s43028" name="Equation" r:id="rId3" imgW="888840" imgH="393480" progId="Equation.DSMT4">
                  <p:embed/>
                </p:oleObj>
              </mc:Choice>
              <mc:Fallback>
                <p:oleObj name="Equation" r:id="rId3" imgW="888840" imgH="393480" progId="Equation.DSMT4">
                  <p:embed/>
                  <p:pic>
                    <p:nvPicPr>
                      <p:cNvPr id="0" name=""/>
                      <p:cNvPicPr/>
                      <p:nvPr/>
                    </p:nvPicPr>
                    <p:blipFill>
                      <a:blip r:embed="rId4"/>
                      <a:stretch>
                        <a:fillRect/>
                      </a:stretch>
                    </p:blipFill>
                    <p:spPr>
                      <a:xfrm>
                        <a:off x="2229819" y="1975004"/>
                        <a:ext cx="1970657" cy="872714"/>
                      </a:xfrm>
                      <a:prstGeom prst="rect">
                        <a:avLst/>
                      </a:prstGeom>
                    </p:spPr>
                  </p:pic>
                </p:oleObj>
              </mc:Fallback>
            </mc:AlternateContent>
          </a:graphicData>
        </a:graphic>
      </p:graphicFrame>
      <p:sp>
        <p:nvSpPr>
          <p:cNvPr id="6" name="Content Placeholder 5"/>
          <p:cNvSpPr>
            <a:spLocks noGrp="1"/>
          </p:cNvSpPr>
          <p:nvPr>
            <p:ph idx="15"/>
          </p:nvPr>
        </p:nvSpPr>
        <p:spPr>
          <a:xfrm>
            <a:off x="457200" y="2865333"/>
            <a:ext cx="8229600" cy="430871"/>
          </a:xfrm>
        </p:spPr>
        <p:txBody>
          <a:bodyPr/>
          <a:lstStyle/>
          <a:p>
            <a:pPr marL="0" indent="0">
              <a:buNone/>
            </a:pPr>
            <a:r>
              <a:rPr lang="en-US" altLang="en-US" dirty="0"/>
              <a:t>Ratio of the sequence can be found by dividing</a:t>
            </a:r>
            <a:endParaRPr lang="en-US" dirty="0"/>
          </a:p>
        </p:txBody>
      </p:sp>
      <p:sp>
        <p:nvSpPr>
          <p:cNvPr id="5" name="Content Placeholder 4"/>
          <p:cNvSpPr>
            <a:spLocks noGrp="1"/>
          </p:cNvSpPr>
          <p:nvPr>
            <p:ph idx="14"/>
          </p:nvPr>
        </p:nvSpPr>
        <p:spPr>
          <a:xfrm>
            <a:off x="457200" y="3398733"/>
            <a:ext cx="3581400" cy="457200"/>
          </a:xfrm>
        </p:spPr>
        <p:txBody>
          <a:bodyPr/>
          <a:lstStyle/>
          <a:p>
            <a:pPr marL="0" indent="0">
              <a:buNone/>
            </a:pPr>
            <a:r>
              <a:rPr lang="en-US" altLang="en-US" dirty="0"/>
              <a:t>two consecutive terms</a:t>
            </a:r>
            <a:endParaRPr lang="en-US" dirty="0"/>
          </a:p>
        </p:txBody>
      </p:sp>
      <p:graphicFrame>
        <p:nvGraphicFramePr>
          <p:cNvPr id="9" name="Object 8" descr="3 halves."/>
          <p:cNvGraphicFramePr>
            <a:graphicFrameLocks noChangeAspect="1"/>
          </p:cNvGraphicFramePr>
          <p:nvPr>
            <p:extLst>
              <p:ext uri="{D42A27DB-BD31-4B8C-83A1-F6EECF244321}">
                <p14:modId xmlns:p14="http://schemas.microsoft.com/office/powerpoint/2010/main" val="3734348832"/>
              </p:ext>
            </p:extLst>
          </p:nvPr>
        </p:nvGraphicFramePr>
        <p:xfrm>
          <a:off x="4083981" y="3240643"/>
          <a:ext cx="386108" cy="797957"/>
        </p:xfrm>
        <a:graphic>
          <a:graphicData uri="http://schemas.openxmlformats.org/presentationml/2006/ole">
            <mc:AlternateContent xmlns:mc="http://schemas.openxmlformats.org/markup-compatibility/2006">
              <mc:Choice xmlns:v="urn:schemas-microsoft-com:vml" Requires="v">
                <p:oleObj spid="_x0000_s43029" name="Equation" r:id="rId5" imgW="190440" imgH="393480" progId="Equation.DSMT4">
                  <p:embed/>
                </p:oleObj>
              </mc:Choice>
              <mc:Fallback>
                <p:oleObj name="Equation" r:id="rId5" imgW="190440" imgH="393480" progId="Equation.DSMT4">
                  <p:embed/>
                  <p:pic>
                    <p:nvPicPr>
                      <p:cNvPr id="0" name=""/>
                      <p:cNvPicPr/>
                      <p:nvPr/>
                    </p:nvPicPr>
                    <p:blipFill>
                      <a:blip r:embed="rId6"/>
                      <a:stretch>
                        <a:fillRect/>
                      </a:stretch>
                    </p:blipFill>
                    <p:spPr>
                      <a:xfrm>
                        <a:off x="4083981" y="3240643"/>
                        <a:ext cx="386108" cy="797957"/>
                      </a:xfrm>
                      <a:prstGeom prst="rect">
                        <a:avLst/>
                      </a:prstGeom>
                    </p:spPr>
                  </p:pic>
                </p:oleObj>
              </mc:Fallback>
            </mc:AlternateContent>
          </a:graphicData>
        </a:graphic>
      </p:graphicFrame>
      <p:sp>
        <p:nvSpPr>
          <p:cNvPr id="7" name="Content Placeholder 6"/>
          <p:cNvSpPr>
            <a:spLocks noGrp="1"/>
          </p:cNvSpPr>
          <p:nvPr>
            <p:ph idx="16"/>
          </p:nvPr>
        </p:nvSpPr>
        <p:spPr>
          <a:xfrm>
            <a:off x="457200" y="4154124"/>
            <a:ext cx="4343400" cy="425824"/>
          </a:xfrm>
        </p:spPr>
        <p:txBody>
          <a:bodyPr/>
          <a:lstStyle/>
          <a:p>
            <a:pPr marL="0" indent="0">
              <a:buNone/>
            </a:pPr>
            <a:r>
              <a:rPr lang="en-US" altLang="en-US" dirty="0"/>
              <a:t>Formula for the </a:t>
            </a:r>
            <a:r>
              <a:rPr lang="en-US" altLang="en-US" i="1" dirty="0"/>
              <a:t>n</a:t>
            </a:r>
            <a:r>
              <a:rPr lang="en-US" altLang="en-US" dirty="0"/>
              <a:t>th term </a:t>
            </a:r>
            <a:r>
              <a:rPr lang="en-US" altLang="en-US" dirty="0" smtClean="0"/>
              <a:t>is</a:t>
            </a:r>
            <a:endParaRPr lang="en-US" altLang="en-US" dirty="0"/>
          </a:p>
        </p:txBody>
      </p:sp>
      <p:graphicFrame>
        <p:nvGraphicFramePr>
          <p:cNvPr id="10" name="Object 9" descr="a sub n = 2 left parenthesis 3 halves right parenthesis to the power of start expression n minus 1 end expression"/>
          <p:cNvGraphicFramePr>
            <a:graphicFrameLocks noChangeAspect="1"/>
          </p:cNvGraphicFramePr>
          <p:nvPr>
            <p:extLst>
              <p:ext uri="{D42A27DB-BD31-4B8C-83A1-F6EECF244321}">
                <p14:modId xmlns:p14="http://schemas.microsoft.com/office/powerpoint/2010/main" val="1480790174"/>
              </p:ext>
            </p:extLst>
          </p:nvPr>
        </p:nvGraphicFramePr>
        <p:xfrm>
          <a:off x="3629328" y="4783116"/>
          <a:ext cx="1885345" cy="1073193"/>
        </p:xfrm>
        <a:graphic>
          <a:graphicData uri="http://schemas.openxmlformats.org/presentationml/2006/ole">
            <mc:AlternateContent xmlns:mc="http://schemas.openxmlformats.org/markup-compatibility/2006">
              <mc:Choice xmlns:v="urn:schemas-microsoft-com:vml" Requires="v">
                <p:oleObj spid="_x0000_s43030" name="Equation" r:id="rId7" imgW="825480" imgH="469800" progId="Equation.DSMT4">
                  <p:embed/>
                </p:oleObj>
              </mc:Choice>
              <mc:Fallback>
                <p:oleObj name="Equation" r:id="rId7" imgW="825480" imgH="469800" progId="Equation.DSMT4">
                  <p:embed/>
                  <p:pic>
                    <p:nvPicPr>
                      <p:cNvPr id="0" name=""/>
                      <p:cNvPicPr/>
                      <p:nvPr/>
                    </p:nvPicPr>
                    <p:blipFill>
                      <a:blip r:embed="rId8"/>
                      <a:stretch>
                        <a:fillRect/>
                      </a:stretch>
                    </p:blipFill>
                    <p:spPr>
                      <a:xfrm>
                        <a:off x="3629328" y="4783116"/>
                        <a:ext cx="1885345" cy="1073193"/>
                      </a:xfrm>
                      <a:prstGeom prst="rect">
                        <a:avLst/>
                      </a:prstGeom>
                    </p:spPr>
                  </p:pic>
                </p:oleObj>
              </mc:Fallback>
            </mc:AlternateContent>
          </a:graphicData>
        </a:graphic>
      </p:graphicFrame>
    </p:spTree>
    <p:extLst>
      <p:ext uri="{BB962C8B-B14F-4D97-AF65-F5344CB8AC3E}">
        <p14:creationId xmlns:p14="http://schemas.microsoft.com/office/powerpoint/2010/main" val="2970666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5" grpId="0" build="p"/>
      <p:bldP spid="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Example </a:t>
            </a:r>
            <a:r>
              <a:rPr lang="en-US" altLang="en-US" dirty="0" smtClean="0">
                <a:solidFill>
                  <a:schemeClr val="bg2"/>
                </a:solidFill>
              </a:rPr>
              <a:t>4 </a:t>
            </a:r>
            <a:r>
              <a:rPr lang="en-US" altLang="en-US" sz="2000" b="0" dirty="0" smtClean="0">
                <a:solidFill>
                  <a:schemeClr val="bg2"/>
                </a:solidFill>
              </a:rPr>
              <a:t>(2 of 2)</a:t>
            </a:r>
            <a:endParaRPr lang="en-US" sz="2000" b="0" dirty="0"/>
          </a:p>
        </p:txBody>
      </p:sp>
      <p:sp>
        <p:nvSpPr>
          <p:cNvPr id="3" name="Content Placeholder 2"/>
          <p:cNvSpPr>
            <a:spLocks noGrp="1"/>
          </p:cNvSpPr>
          <p:nvPr>
            <p:ph idx="1"/>
          </p:nvPr>
        </p:nvSpPr>
        <p:spPr>
          <a:xfrm>
            <a:off x="457200" y="1600201"/>
            <a:ext cx="8229600" cy="457199"/>
          </a:xfrm>
        </p:spPr>
        <p:txBody>
          <a:bodyPr/>
          <a:lstStyle/>
          <a:p>
            <a:pPr marL="0" indent="0">
              <a:buNone/>
            </a:pPr>
            <a:r>
              <a:rPr lang="en-US" altLang="en-US" b="1" dirty="0" smtClean="0"/>
              <a:t>b.  </a:t>
            </a:r>
            <a:r>
              <a:rPr lang="en-US" altLang="en-US" dirty="0" smtClean="0"/>
              <a:t>If </a:t>
            </a:r>
            <a:r>
              <a:rPr lang="en-US" altLang="en-US" dirty="0"/>
              <a:t>a geometric sequence has first term 3 and ratio</a:t>
            </a:r>
            <a:endParaRPr lang="en-US" dirty="0"/>
          </a:p>
        </p:txBody>
      </p:sp>
      <p:graphicFrame>
        <p:nvGraphicFramePr>
          <p:cNvPr id="6" name="Object 5" descr="radical 2"/>
          <p:cNvGraphicFramePr>
            <a:graphicFrameLocks noChangeAspect="1"/>
          </p:cNvGraphicFramePr>
          <p:nvPr>
            <p:extLst>
              <p:ext uri="{D42A27DB-BD31-4B8C-83A1-F6EECF244321}">
                <p14:modId xmlns:p14="http://schemas.microsoft.com/office/powerpoint/2010/main" val="2368475506"/>
              </p:ext>
            </p:extLst>
          </p:nvPr>
        </p:nvGraphicFramePr>
        <p:xfrm>
          <a:off x="1219200" y="2026404"/>
          <a:ext cx="582612" cy="503238"/>
        </p:xfrm>
        <a:graphic>
          <a:graphicData uri="http://schemas.openxmlformats.org/presentationml/2006/ole">
            <mc:AlternateContent xmlns:mc="http://schemas.openxmlformats.org/markup-compatibility/2006">
              <mc:Choice xmlns:v="urn:schemas-microsoft-com:vml" Requires="v">
                <p:oleObj spid="_x0000_s44064" name="Equation" r:id="rId3" imgW="279360" imgH="241200" progId="Equation.DSMT4">
                  <p:embed/>
                </p:oleObj>
              </mc:Choice>
              <mc:Fallback>
                <p:oleObj name="Equation" r:id="rId3" imgW="279360" imgH="241200" progId="Equation.DSMT4">
                  <p:embed/>
                  <p:pic>
                    <p:nvPicPr>
                      <p:cNvPr id="0" name=""/>
                      <p:cNvPicPr/>
                      <p:nvPr/>
                    </p:nvPicPr>
                    <p:blipFill>
                      <a:blip r:embed="rId4"/>
                      <a:stretch>
                        <a:fillRect/>
                      </a:stretch>
                    </p:blipFill>
                    <p:spPr>
                      <a:xfrm>
                        <a:off x="1219200" y="2026404"/>
                        <a:ext cx="582612" cy="503238"/>
                      </a:xfrm>
                      <a:prstGeom prst="rect">
                        <a:avLst/>
                      </a:prstGeom>
                    </p:spPr>
                  </p:pic>
                </p:oleObj>
              </mc:Fallback>
            </mc:AlternateContent>
          </a:graphicData>
        </a:graphic>
      </p:graphicFrame>
      <p:sp>
        <p:nvSpPr>
          <p:cNvPr id="4" name="Content Placeholder 3"/>
          <p:cNvSpPr>
            <a:spLocks noGrp="1"/>
          </p:cNvSpPr>
          <p:nvPr>
            <p:ph idx="13"/>
          </p:nvPr>
        </p:nvSpPr>
        <p:spPr>
          <a:xfrm>
            <a:off x="1905000" y="2057400"/>
            <a:ext cx="2711244" cy="398589"/>
          </a:xfrm>
        </p:spPr>
        <p:txBody>
          <a:bodyPr/>
          <a:lstStyle/>
          <a:p>
            <a:pPr marL="0" indent="0">
              <a:buNone/>
            </a:pPr>
            <a:r>
              <a:rPr lang="en-US" altLang="en-US" dirty="0"/>
              <a:t>find </a:t>
            </a:r>
            <a:r>
              <a:rPr lang="en-US" altLang="en-US" dirty="0" smtClean="0"/>
              <a:t>its 10</a:t>
            </a:r>
            <a:r>
              <a:rPr lang="en-US" altLang="en-US" baseline="30000" dirty="0" smtClean="0"/>
              <a:t>th</a:t>
            </a:r>
            <a:r>
              <a:rPr lang="en-US" altLang="en-US" dirty="0" smtClean="0"/>
              <a:t> term.</a:t>
            </a:r>
            <a:endParaRPr lang="en-US" dirty="0"/>
          </a:p>
        </p:txBody>
      </p:sp>
      <p:graphicFrame>
        <p:nvGraphicFramePr>
          <p:cNvPr id="8" name="Object 7" descr="a sub 10 = 3 left parenthesis radical 2 right parenthesis to the power of start expression 10 minus 1 end expression or 3 left parenthesis radical 2 right parenthesis to the ninth power"/>
          <p:cNvGraphicFramePr>
            <a:graphicFrameLocks noChangeAspect="1"/>
          </p:cNvGraphicFramePr>
          <p:nvPr>
            <p:extLst>
              <p:ext uri="{D42A27DB-BD31-4B8C-83A1-F6EECF244321}">
                <p14:modId xmlns:p14="http://schemas.microsoft.com/office/powerpoint/2010/main" val="3813350628"/>
              </p:ext>
            </p:extLst>
          </p:nvPr>
        </p:nvGraphicFramePr>
        <p:xfrm>
          <a:off x="2895600" y="2743200"/>
          <a:ext cx="3581400" cy="768350"/>
        </p:xfrm>
        <a:graphic>
          <a:graphicData uri="http://schemas.openxmlformats.org/presentationml/2006/ole">
            <mc:AlternateContent xmlns:mc="http://schemas.openxmlformats.org/markup-compatibility/2006">
              <mc:Choice xmlns:v="urn:schemas-microsoft-com:vml" Requires="v">
                <p:oleObj spid="_x0000_s44065" name="Equation" r:id="rId5" imgW="1600200" imgH="342720" progId="Equation.DSMT4">
                  <p:embed/>
                </p:oleObj>
              </mc:Choice>
              <mc:Fallback>
                <p:oleObj name="Equation" r:id="rId5" imgW="1600200" imgH="342720" progId="Equation.DSMT4">
                  <p:embed/>
                  <p:pic>
                    <p:nvPicPr>
                      <p:cNvPr id="0" name=""/>
                      <p:cNvPicPr/>
                      <p:nvPr/>
                    </p:nvPicPr>
                    <p:blipFill>
                      <a:blip r:embed="rId6"/>
                      <a:stretch>
                        <a:fillRect/>
                      </a:stretch>
                    </p:blipFill>
                    <p:spPr>
                      <a:xfrm>
                        <a:off x="2895600" y="2743200"/>
                        <a:ext cx="3581400" cy="768350"/>
                      </a:xfrm>
                      <a:prstGeom prst="rect">
                        <a:avLst/>
                      </a:prstGeom>
                    </p:spPr>
                  </p:pic>
                </p:oleObj>
              </mc:Fallback>
            </mc:AlternateContent>
          </a:graphicData>
        </a:graphic>
      </p:graphicFrame>
      <p:graphicFrame>
        <p:nvGraphicFramePr>
          <p:cNvPr id="9" name="Object 8" descr="equals 2 left parenthesis 2 to the 9 halves power right parenthesis"/>
          <p:cNvGraphicFramePr>
            <a:graphicFrameLocks noChangeAspect="1"/>
          </p:cNvGraphicFramePr>
          <p:nvPr>
            <p:extLst>
              <p:ext uri="{D42A27DB-BD31-4B8C-83A1-F6EECF244321}">
                <p14:modId xmlns:p14="http://schemas.microsoft.com/office/powerpoint/2010/main" val="1671304521"/>
              </p:ext>
            </p:extLst>
          </p:nvPr>
        </p:nvGraphicFramePr>
        <p:xfrm>
          <a:off x="3400254" y="3585181"/>
          <a:ext cx="1266853" cy="1069790"/>
        </p:xfrm>
        <a:graphic>
          <a:graphicData uri="http://schemas.openxmlformats.org/presentationml/2006/ole">
            <mc:AlternateContent xmlns:mc="http://schemas.openxmlformats.org/markup-compatibility/2006">
              <mc:Choice xmlns:v="urn:schemas-microsoft-com:vml" Requires="v">
                <p:oleObj spid="_x0000_s44066" name="Equation" r:id="rId7" imgW="571320" imgH="482400" progId="Equation.DSMT4">
                  <p:embed/>
                </p:oleObj>
              </mc:Choice>
              <mc:Fallback>
                <p:oleObj name="Equation" r:id="rId7" imgW="571320" imgH="482400" progId="Equation.DSMT4">
                  <p:embed/>
                  <p:pic>
                    <p:nvPicPr>
                      <p:cNvPr id="0" name=""/>
                      <p:cNvPicPr/>
                      <p:nvPr/>
                    </p:nvPicPr>
                    <p:blipFill>
                      <a:blip r:embed="rId8"/>
                      <a:stretch>
                        <a:fillRect/>
                      </a:stretch>
                    </p:blipFill>
                    <p:spPr>
                      <a:xfrm>
                        <a:off x="3400254" y="3585181"/>
                        <a:ext cx="1266853" cy="1069790"/>
                      </a:xfrm>
                      <a:prstGeom prst="rect">
                        <a:avLst/>
                      </a:prstGeom>
                    </p:spPr>
                  </p:pic>
                </p:oleObj>
              </mc:Fallback>
            </mc:AlternateContent>
          </a:graphicData>
        </a:graphic>
      </p:graphicFrame>
      <p:graphicFrame>
        <p:nvGraphicFramePr>
          <p:cNvPr id="10" name="Object 9" descr="equals 3 left parenthesis 2 to the 8 halves power right parenthesis left parenthesis 2 to the one half power right parenthesis"/>
          <p:cNvGraphicFramePr>
            <a:graphicFrameLocks noChangeAspect="1"/>
          </p:cNvGraphicFramePr>
          <p:nvPr>
            <p:extLst>
              <p:ext uri="{D42A27DB-BD31-4B8C-83A1-F6EECF244321}">
                <p14:modId xmlns:p14="http://schemas.microsoft.com/office/powerpoint/2010/main" val="1589415646"/>
              </p:ext>
            </p:extLst>
          </p:nvPr>
        </p:nvGraphicFramePr>
        <p:xfrm>
          <a:off x="3455820" y="4723890"/>
          <a:ext cx="1811815" cy="997813"/>
        </p:xfrm>
        <a:graphic>
          <a:graphicData uri="http://schemas.openxmlformats.org/presentationml/2006/ole">
            <mc:AlternateContent xmlns:mc="http://schemas.openxmlformats.org/markup-compatibility/2006">
              <mc:Choice xmlns:v="urn:schemas-microsoft-com:vml" Requires="v">
                <p:oleObj spid="_x0000_s44067" name="Equation" r:id="rId9" imgW="876240" imgH="482400" progId="Equation.DSMT4">
                  <p:embed/>
                </p:oleObj>
              </mc:Choice>
              <mc:Fallback>
                <p:oleObj name="Equation" r:id="rId9" imgW="876240" imgH="482400" progId="Equation.DSMT4">
                  <p:embed/>
                  <p:pic>
                    <p:nvPicPr>
                      <p:cNvPr id="0" name=""/>
                      <p:cNvPicPr/>
                      <p:nvPr/>
                    </p:nvPicPr>
                    <p:blipFill>
                      <a:blip r:embed="rId10"/>
                      <a:stretch>
                        <a:fillRect/>
                      </a:stretch>
                    </p:blipFill>
                    <p:spPr>
                      <a:xfrm>
                        <a:off x="3455820" y="4723890"/>
                        <a:ext cx="1811815" cy="997813"/>
                      </a:xfrm>
                      <a:prstGeom prst="rect">
                        <a:avLst/>
                      </a:prstGeom>
                    </p:spPr>
                  </p:pic>
                </p:oleObj>
              </mc:Fallback>
            </mc:AlternateContent>
          </a:graphicData>
        </a:graphic>
      </p:graphicFrame>
      <p:graphicFrame>
        <p:nvGraphicFramePr>
          <p:cNvPr id="11" name="Object 10" descr="equals 48 radical 2"/>
          <p:cNvGraphicFramePr>
            <a:graphicFrameLocks noChangeAspect="1"/>
          </p:cNvGraphicFramePr>
          <p:nvPr>
            <p:extLst>
              <p:ext uri="{D42A27DB-BD31-4B8C-83A1-F6EECF244321}">
                <p14:modId xmlns:p14="http://schemas.microsoft.com/office/powerpoint/2010/main" val="2039431043"/>
              </p:ext>
            </p:extLst>
          </p:nvPr>
        </p:nvGraphicFramePr>
        <p:xfrm>
          <a:off x="3437245" y="5812975"/>
          <a:ext cx="1019437" cy="433258"/>
        </p:xfrm>
        <a:graphic>
          <a:graphicData uri="http://schemas.openxmlformats.org/presentationml/2006/ole">
            <mc:AlternateContent xmlns:mc="http://schemas.openxmlformats.org/markup-compatibility/2006">
              <mc:Choice xmlns:v="urn:schemas-microsoft-com:vml" Requires="v">
                <p:oleObj spid="_x0000_s44068" name="Equation" r:id="rId11" imgW="507960" imgH="215640" progId="Equation.DSMT4">
                  <p:embed/>
                </p:oleObj>
              </mc:Choice>
              <mc:Fallback>
                <p:oleObj name="Equation" r:id="rId11" imgW="507960" imgH="215640" progId="Equation.DSMT4">
                  <p:embed/>
                  <p:pic>
                    <p:nvPicPr>
                      <p:cNvPr id="0" name=""/>
                      <p:cNvPicPr/>
                      <p:nvPr/>
                    </p:nvPicPr>
                    <p:blipFill>
                      <a:blip r:embed="rId12"/>
                      <a:stretch>
                        <a:fillRect/>
                      </a:stretch>
                    </p:blipFill>
                    <p:spPr>
                      <a:xfrm>
                        <a:off x="3437245" y="5812975"/>
                        <a:ext cx="1019437" cy="433258"/>
                      </a:xfrm>
                      <a:prstGeom prst="rect">
                        <a:avLst/>
                      </a:prstGeom>
                    </p:spPr>
                  </p:pic>
                </p:oleObj>
              </mc:Fallback>
            </mc:AlternateContent>
          </a:graphicData>
        </a:graphic>
      </p:graphicFrame>
    </p:spTree>
    <p:extLst>
      <p:ext uri="{BB962C8B-B14F-4D97-AF65-F5344CB8AC3E}">
        <p14:creationId xmlns:p14="http://schemas.microsoft.com/office/powerpoint/2010/main" val="3398619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Example </a:t>
            </a:r>
            <a:r>
              <a:rPr lang="en-US" altLang="en-US" dirty="0" smtClean="0">
                <a:solidFill>
                  <a:schemeClr val="bg2"/>
                </a:solidFill>
              </a:rPr>
              <a:t>5 </a:t>
            </a:r>
            <a:r>
              <a:rPr lang="en-US" altLang="en-US" sz="2000" b="0" dirty="0" smtClean="0">
                <a:solidFill>
                  <a:schemeClr val="bg2"/>
                </a:solidFill>
              </a:rPr>
              <a:t>(1 of 3)</a:t>
            </a:r>
            <a:endParaRPr lang="en-US" sz="2000" b="0" dirty="0"/>
          </a:p>
        </p:txBody>
      </p:sp>
      <p:sp>
        <p:nvSpPr>
          <p:cNvPr id="3" name="Content Placeholder 2"/>
          <p:cNvSpPr>
            <a:spLocks noGrp="1"/>
          </p:cNvSpPr>
          <p:nvPr>
            <p:ph idx="1"/>
          </p:nvPr>
        </p:nvSpPr>
        <p:spPr>
          <a:xfrm>
            <a:off x="457200" y="1600201"/>
            <a:ext cx="8229600" cy="1295400"/>
          </a:xfrm>
        </p:spPr>
        <p:txBody>
          <a:bodyPr/>
          <a:lstStyle/>
          <a:p>
            <a:pPr marL="0" indent="0">
              <a:buNone/>
            </a:pPr>
            <a:r>
              <a:rPr lang="en-US" altLang="en-US" dirty="0"/>
              <a:t>At a local farmer’s market, three purchases were made for the prices shown in the figure. How much does each object cost</a:t>
            </a:r>
            <a:r>
              <a:rPr lang="en-US" altLang="en-US" dirty="0" smtClean="0"/>
              <a:t>?</a:t>
            </a:r>
            <a:endParaRPr lang="en-US" altLang="en-US" dirty="0"/>
          </a:p>
        </p:txBody>
      </p:sp>
      <p:pic>
        <p:nvPicPr>
          <p:cNvPr id="6" name="Picture 4" descr="3 market purchases. a, a cantaloupe and flower purchased for $8. b, a watermelon and flower purchased for $9. c, a watermelon and cantaloupe purchased for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0905" y="3096556"/>
            <a:ext cx="4462191" cy="3204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12019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a:solidFill>
                  <a:schemeClr val="bg2"/>
                </a:solidFill>
              </a:rPr>
              <a:t>Example </a:t>
            </a:r>
            <a:r>
              <a:rPr lang="en-US" altLang="en-US" dirty="0" smtClean="0">
                <a:solidFill>
                  <a:schemeClr val="bg2"/>
                </a:solidFill>
              </a:rPr>
              <a:t>5 </a:t>
            </a:r>
            <a:r>
              <a:rPr lang="en-US" altLang="en-US" sz="2000" b="0" dirty="0" smtClean="0">
                <a:solidFill>
                  <a:schemeClr val="bg2"/>
                </a:solidFill>
              </a:rPr>
              <a:t>(2 </a:t>
            </a:r>
            <a:r>
              <a:rPr lang="en-US" altLang="en-US" sz="2000" b="0" dirty="0">
                <a:solidFill>
                  <a:schemeClr val="bg2"/>
                </a:solidFill>
              </a:rPr>
              <a:t>of </a:t>
            </a:r>
            <a:r>
              <a:rPr lang="en-US" altLang="en-US" sz="2000" b="0" dirty="0" smtClean="0">
                <a:solidFill>
                  <a:schemeClr val="bg2"/>
                </a:solidFill>
              </a:rPr>
              <a:t>3)</a:t>
            </a:r>
            <a:endParaRPr lang="en-US" dirty="0"/>
          </a:p>
        </p:txBody>
      </p:sp>
      <p:sp>
        <p:nvSpPr>
          <p:cNvPr id="5" name="Content Placeholder 4"/>
          <p:cNvSpPr>
            <a:spLocks noGrp="1"/>
          </p:cNvSpPr>
          <p:nvPr>
            <p:ph idx="1"/>
          </p:nvPr>
        </p:nvSpPr>
        <p:spPr>
          <a:xfrm>
            <a:off x="457200" y="1600201"/>
            <a:ext cx="2819400" cy="1904999"/>
          </a:xfrm>
        </p:spPr>
        <p:txBody>
          <a:bodyPr/>
          <a:lstStyle/>
          <a:p>
            <a:pPr marL="0" indent="0">
              <a:buNone/>
            </a:pPr>
            <a:r>
              <a:rPr lang="en-US" altLang="en-US" dirty="0"/>
              <a:t>Suppose the objects in the first two purchases are put together</a:t>
            </a:r>
            <a:r>
              <a:rPr lang="en-US" altLang="en-US" dirty="0" smtClean="0"/>
              <a:t>.</a:t>
            </a:r>
            <a:endParaRPr lang="en-US" altLang="en-US" dirty="0"/>
          </a:p>
        </p:txBody>
      </p:sp>
      <p:pic>
        <p:nvPicPr>
          <p:cNvPr id="7" name="Picture 5" descr="2 market purchases. The first is a cantaloupe, watermelon, and 2 flowers purchased for $17. The second is a watermelon and cantaloupe purchased for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1658937"/>
            <a:ext cx="4808537" cy="306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5"/>
          <p:cNvSpPr>
            <a:spLocks noGrp="1"/>
          </p:cNvSpPr>
          <p:nvPr>
            <p:ph idx="13"/>
          </p:nvPr>
        </p:nvSpPr>
        <p:spPr>
          <a:xfrm>
            <a:off x="457200" y="5257800"/>
            <a:ext cx="8229600" cy="838200"/>
          </a:xfrm>
        </p:spPr>
        <p:txBody>
          <a:bodyPr/>
          <a:lstStyle/>
          <a:p>
            <a:pPr marL="0" indent="0">
              <a:buNone/>
            </a:pPr>
            <a:r>
              <a:rPr lang="en-US" altLang="en-US" dirty="0"/>
              <a:t>The cost for two vases, a cantaloupe, and a watermelon is $17</a:t>
            </a:r>
            <a:r>
              <a:rPr lang="en-US" altLang="en-US" dirty="0" smtClean="0"/>
              <a:t>.</a:t>
            </a:r>
            <a:endParaRPr lang="en-US" altLang="en-US" dirty="0"/>
          </a:p>
        </p:txBody>
      </p:sp>
    </p:spTree>
    <p:extLst>
      <p:ext uri="{BB962C8B-B14F-4D97-AF65-F5344CB8AC3E}">
        <p14:creationId xmlns:p14="http://schemas.microsoft.com/office/powerpoint/2010/main" val="3329417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Example </a:t>
            </a:r>
            <a:r>
              <a:rPr lang="en-US" altLang="en-US" dirty="0" smtClean="0">
                <a:solidFill>
                  <a:schemeClr val="bg2"/>
                </a:solidFill>
              </a:rPr>
              <a:t>5 </a:t>
            </a:r>
            <a:r>
              <a:rPr lang="en-US" altLang="en-US" sz="2000" b="0" dirty="0" smtClean="0">
                <a:solidFill>
                  <a:schemeClr val="bg2"/>
                </a:solidFill>
              </a:rPr>
              <a:t>(3 </a:t>
            </a:r>
            <a:r>
              <a:rPr lang="en-US" altLang="en-US" sz="2000" b="0" dirty="0">
                <a:solidFill>
                  <a:schemeClr val="bg2"/>
                </a:solidFill>
              </a:rPr>
              <a:t>of 3)</a:t>
            </a:r>
            <a:endParaRPr lang="en-US" dirty="0"/>
          </a:p>
        </p:txBody>
      </p:sp>
      <p:sp>
        <p:nvSpPr>
          <p:cNvPr id="3" name="Content Placeholder 2"/>
          <p:cNvSpPr>
            <a:spLocks noGrp="1"/>
          </p:cNvSpPr>
          <p:nvPr>
            <p:ph idx="1"/>
          </p:nvPr>
        </p:nvSpPr>
        <p:spPr>
          <a:xfrm>
            <a:off x="457200" y="1600200"/>
            <a:ext cx="8229600" cy="2133599"/>
          </a:xfrm>
        </p:spPr>
        <p:txBody>
          <a:bodyPr/>
          <a:lstStyle/>
          <a:p>
            <a:pPr marL="0" indent="0">
              <a:buNone/>
            </a:pPr>
            <a:r>
              <a:rPr lang="en-US" altLang="en-US" dirty="0"/>
              <a:t>Now if the cantaloupe and watermelon are taken away from that total, then according to the cost of those two objects from the tag on the right, the cost should be reduced to $10 for two vases. That means each of the two vases costs $5</a:t>
            </a:r>
            <a:r>
              <a:rPr lang="en-US" altLang="en-US" dirty="0" smtClean="0"/>
              <a:t>.</a:t>
            </a:r>
            <a:endParaRPr lang="en-US" altLang="en-US" dirty="0"/>
          </a:p>
        </p:txBody>
      </p:sp>
      <p:sp>
        <p:nvSpPr>
          <p:cNvPr id="4" name="Content Placeholder 3"/>
          <p:cNvSpPr>
            <a:spLocks noGrp="1"/>
          </p:cNvSpPr>
          <p:nvPr>
            <p:ph idx="13"/>
          </p:nvPr>
        </p:nvSpPr>
        <p:spPr>
          <a:xfrm>
            <a:off x="457200" y="3962400"/>
            <a:ext cx="8229600" cy="439611"/>
          </a:xfrm>
        </p:spPr>
        <p:txBody>
          <a:bodyPr/>
          <a:lstStyle/>
          <a:p>
            <a:pPr marL="0" indent="0">
              <a:buNone/>
            </a:pPr>
            <a:r>
              <a:rPr lang="en-US" altLang="en-US" dirty="0"/>
              <a:t>This in turn tells us that the cantaloupe costs</a:t>
            </a:r>
            <a:endParaRPr lang="en-US" dirty="0"/>
          </a:p>
        </p:txBody>
      </p:sp>
      <p:graphicFrame>
        <p:nvGraphicFramePr>
          <p:cNvPr id="6" name="Object 5" descr="$8 minus $5, or $3,"/>
          <p:cNvGraphicFramePr>
            <a:graphicFrameLocks noChangeAspect="1"/>
          </p:cNvGraphicFramePr>
          <p:nvPr>
            <p:extLst>
              <p:ext uri="{D42A27DB-BD31-4B8C-83A1-F6EECF244321}">
                <p14:modId xmlns:p14="http://schemas.microsoft.com/office/powerpoint/2010/main" val="3662942363"/>
              </p:ext>
            </p:extLst>
          </p:nvPr>
        </p:nvGraphicFramePr>
        <p:xfrm>
          <a:off x="467830" y="4423365"/>
          <a:ext cx="2010268" cy="459495"/>
        </p:xfrm>
        <a:graphic>
          <a:graphicData uri="http://schemas.openxmlformats.org/presentationml/2006/ole">
            <mc:AlternateContent xmlns:mc="http://schemas.openxmlformats.org/markup-compatibility/2006">
              <mc:Choice xmlns:v="urn:schemas-microsoft-com:vml" Requires="v">
                <p:oleObj spid="_x0000_s45070" name="Equation" r:id="rId3" imgW="888840" imgH="203040" progId="Equation.DSMT4">
                  <p:embed/>
                </p:oleObj>
              </mc:Choice>
              <mc:Fallback>
                <p:oleObj name="Equation" r:id="rId3" imgW="888840" imgH="203040" progId="Equation.DSMT4">
                  <p:embed/>
                  <p:pic>
                    <p:nvPicPr>
                      <p:cNvPr id="0" name=""/>
                      <p:cNvPicPr/>
                      <p:nvPr/>
                    </p:nvPicPr>
                    <p:blipFill>
                      <a:blip r:embed="rId4"/>
                      <a:stretch>
                        <a:fillRect/>
                      </a:stretch>
                    </p:blipFill>
                    <p:spPr>
                      <a:xfrm>
                        <a:off x="467830" y="4423365"/>
                        <a:ext cx="2010268" cy="459495"/>
                      </a:xfrm>
                      <a:prstGeom prst="rect">
                        <a:avLst/>
                      </a:prstGeom>
                    </p:spPr>
                  </p:pic>
                </p:oleObj>
              </mc:Fallback>
            </mc:AlternateContent>
          </a:graphicData>
        </a:graphic>
      </p:graphicFrame>
      <p:sp>
        <p:nvSpPr>
          <p:cNvPr id="5" name="Content Placeholder 4"/>
          <p:cNvSpPr>
            <a:spLocks noGrp="1"/>
          </p:cNvSpPr>
          <p:nvPr>
            <p:ph idx="14"/>
          </p:nvPr>
        </p:nvSpPr>
        <p:spPr>
          <a:xfrm>
            <a:off x="2590800" y="4397096"/>
            <a:ext cx="4114800" cy="457200"/>
          </a:xfrm>
        </p:spPr>
        <p:txBody>
          <a:bodyPr/>
          <a:lstStyle/>
          <a:p>
            <a:pPr marL="0" indent="0">
              <a:buNone/>
            </a:pPr>
            <a:r>
              <a:rPr lang="en-US" altLang="en-US" dirty="0"/>
              <a:t>and the watermelon costs</a:t>
            </a:r>
            <a:endParaRPr lang="en-US" dirty="0"/>
          </a:p>
        </p:txBody>
      </p:sp>
      <p:graphicFrame>
        <p:nvGraphicFramePr>
          <p:cNvPr id="7" name="Object 6" descr="$9 minus $5, or $4."/>
          <p:cNvGraphicFramePr>
            <a:graphicFrameLocks noChangeAspect="1"/>
          </p:cNvGraphicFramePr>
          <p:nvPr>
            <p:extLst>
              <p:ext uri="{D42A27DB-BD31-4B8C-83A1-F6EECF244321}">
                <p14:modId xmlns:p14="http://schemas.microsoft.com/office/powerpoint/2010/main" val="1932343985"/>
              </p:ext>
            </p:extLst>
          </p:nvPr>
        </p:nvGraphicFramePr>
        <p:xfrm>
          <a:off x="6735654" y="4441136"/>
          <a:ext cx="1951146" cy="445982"/>
        </p:xfrm>
        <a:graphic>
          <a:graphicData uri="http://schemas.openxmlformats.org/presentationml/2006/ole">
            <mc:AlternateContent xmlns:mc="http://schemas.openxmlformats.org/markup-compatibility/2006">
              <mc:Choice xmlns:v="urn:schemas-microsoft-com:vml" Requires="v">
                <p:oleObj spid="_x0000_s45071" name="Equation" r:id="rId5" imgW="888840" imgH="203040" progId="Equation.DSMT4">
                  <p:embed/>
                </p:oleObj>
              </mc:Choice>
              <mc:Fallback>
                <p:oleObj name="Equation" r:id="rId5" imgW="888840" imgH="203040" progId="Equation.DSMT4">
                  <p:embed/>
                  <p:pic>
                    <p:nvPicPr>
                      <p:cNvPr id="0" name=""/>
                      <p:cNvPicPr/>
                      <p:nvPr/>
                    </p:nvPicPr>
                    <p:blipFill>
                      <a:blip r:embed="rId6"/>
                      <a:stretch>
                        <a:fillRect/>
                      </a:stretch>
                    </p:blipFill>
                    <p:spPr>
                      <a:xfrm>
                        <a:off x="6735654" y="4441136"/>
                        <a:ext cx="1951146" cy="445982"/>
                      </a:xfrm>
                      <a:prstGeom prst="rect">
                        <a:avLst/>
                      </a:prstGeom>
                    </p:spPr>
                  </p:pic>
                </p:oleObj>
              </mc:Fallback>
            </mc:AlternateContent>
          </a:graphicData>
        </a:graphic>
      </p:graphicFrame>
    </p:spTree>
    <p:extLst>
      <p:ext uri="{BB962C8B-B14F-4D97-AF65-F5344CB8AC3E}">
        <p14:creationId xmlns:p14="http://schemas.microsoft.com/office/powerpoint/2010/main" val="3690374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solidFill>
                  <a:schemeClr val="bg2"/>
                </a:solidFill>
              </a:rPr>
              <a:t>Section 8-1 Variables</a:t>
            </a:r>
            <a:endParaRPr lang="en-US" dirty="0">
              <a:solidFill>
                <a:schemeClr val="bg2"/>
              </a:solidFill>
            </a:endParaRPr>
          </a:p>
        </p:txBody>
      </p:sp>
      <p:sp>
        <p:nvSpPr>
          <p:cNvPr id="3" name="Content Placeholder 2"/>
          <p:cNvSpPr>
            <a:spLocks noGrp="1"/>
          </p:cNvSpPr>
          <p:nvPr>
            <p:ph idx="1"/>
          </p:nvPr>
        </p:nvSpPr>
        <p:spPr/>
        <p:txBody>
          <a:bodyPr/>
          <a:lstStyle/>
          <a:p>
            <a:pPr marL="0" indent="0">
              <a:buNone/>
              <a:defRPr/>
            </a:pPr>
            <a:r>
              <a:rPr lang="en-US" altLang="en-US" b="1" dirty="0"/>
              <a:t>Students will be able to understand and explain</a:t>
            </a:r>
          </a:p>
          <a:p>
            <a:pPr>
              <a:defRPr/>
            </a:pPr>
            <a:r>
              <a:rPr lang="en-US" dirty="0" smtClean="0"/>
              <a:t>Variables to translate word phrases into algebraic expressions.</a:t>
            </a:r>
          </a:p>
          <a:p>
            <a:pPr>
              <a:defRPr/>
            </a:pPr>
            <a:r>
              <a:rPr lang="en-US" dirty="0" smtClean="0"/>
              <a:t>Solving equations and word problems.</a:t>
            </a:r>
          </a:p>
          <a:p>
            <a:pPr>
              <a:defRPr/>
            </a:pPr>
            <a:r>
              <a:rPr lang="en-US" dirty="0" smtClean="0"/>
              <a:t>The formula for the </a:t>
            </a:r>
            <a:r>
              <a:rPr lang="en-US" i="1" dirty="0" smtClean="0"/>
              <a:t>n</a:t>
            </a:r>
            <a:r>
              <a:rPr lang="en-US" dirty="0" smtClean="0"/>
              <a:t>th term of arithmetic and geometric sequences.</a:t>
            </a:r>
            <a:endParaRPr lang="en-US" altLang="en-US" sz="8800" dirty="0"/>
          </a:p>
        </p:txBody>
      </p:sp>
    </p:spTree>
    <p:extLst>
      <p:ext uri="{BB962C8B-B14F-4D97-AF65-F5344CB8AC3E}">
        <p14:creationId xmlns:p14="http://schemas.microsoft.com/office/powerpoint/2010/main" val="12653444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smtClean="0">
                <a:solidFill>
                  <a:schemeClr val="bg2"/>
                </a:solidFill>
              </a:rPr>
              <a:t>Variables</a:t>
            </a:r>
            <a:endParaRPr lang="en-US" dirty="0">
              <a:solidFill>
                <a:schemeClr val="bg2"/>
              </a:solidFill>
            </a:endParaRPr>
          </a:p>
        </p:txBody>
      </p:sp>
      <p:sp>
        <p:nvSpPr>
          <p:cNvPr id="7" name="Content Placeholder 6"/>
          <p:cNvSpPr>
            <a:spLocks noGrp="1"/>
          </p:cNvSpPr>
          <p:nvPr>
            <p:ph idx="1"/>
          </p:nvPr>
        </p:nvSpPr>
        <p:spPr>
          <a:xfrm>
            <a:off x="457200" y="1600200"/>
            <a:ext cx="8382000" cy="1709928"/>
          </a:xfrm>
        </p:spPr>
        <p:txBody>
          <a:bodyPr/>
          <a:lstStyle/>
          <a:p>
            <a:pPr marL="0" indent="0">
              <a:buNone/>
            </a:pPr>
            <a:r>
              <a:rPr lang="en-US" altLang="en-US" dirty="0"/>
              <a:t>Variables can be used in generalizations of patterns. If we were to use actual values instead of variables, the instructions would only apply to a limited set of situations</a:t>
            </a:r>
            <a:r>
              <a:rPr lang="en-US" altLang="en-US" dirty="0" smtClean="0"/>
              <a:t>.</a:t>
            </a:r>
            <a:endParaRPr lang="en-US" altLang="en-US" dirty="0"/>
          </a:p>
        </p:txBody>
      </p:sp>
      <p:sp>
        <p:nvSpPr>
          <p:cNvPr id="8" name="Content Placeholder 7"/>
          <p:cNvSpPr>
            <a:spLocks noGrp="1"/>
          </p:cNvSpPr>
          <p:nvPr>
            <p:ph idx="13"/>
          </p:nvPr>
        </p:nvSpPr>
        <p:spPr>
          <a:xfrm>
            <a:off x="452718" y="3418380"/>
            <a:ext cx="7624482" cy="897588"/>
          </a:xfrm>
        </p:spPr>
        <p:txBody>
          <a:bodyPr/>
          <a:lstStyle/>
          <a:p>
            <a:pPr marL="0" indent="0">
              <a:buNone/>
            </a:pPr>
            <a:r>
              <a:rPr lang="en-US" altLang="en-US" dirty="0"/>
              <a:t>A variable can also be an element of a set, or a set itself; for example, in the definition of the</a:t>
            </a:r>
            <a:endParaRPr lang="en-US" dirty="0"/>
          </a:p>
        </p:txBody>
      </p:sp>
      <p:sp>
        <p:nvSpPr>
          <p:cNvPr id="9" name="Content Placeholder 8"/>
          <p:cNvSpPr>
            <a:spLocks noGrp="1"/>
          </p:cNvSpPr>
          <p:nvPr>
            <p:ph idx="14"/>
          </p:nvPr>
        </p:nvSpPr>
        <p:spPr>
          <a:xfrm>
            <a:off x="452717" y="4387366"/>
            <a:ext cx="3735107" cy="431522"/>
          </a:xfrm>
        </p:spPr>
        <p:txBody>
          <a:bodyPr/>
          <a:lstStyle/>
          <a:p>
            <a:pPr marL="0" indent="0">
              <a:buNone/>
            </a:pPr>
            <a:r>
              <a:rPr lang="en-US" altLang="en-US" dirty="0"/>
              <a:t>intersection of two </a:t>
            </a:r>
            <a:r>
              <a:rPr lang="en-US" altLang="en-US" dirty="0" smtClean="0"/>
              <a:t>sets</a:t>
            </a:r>
            <a:endParaRPr lang="en-US" dirty="0"/>
          </a:p>
        </p:txBody>
      </p:sp>
      <p:graphicFrame>
        <p:nvGraphicFramePr>
          <p:cNvPr id="11" name="Object 10" descr="A intersection B = left brace x pipe x element of A and x element of B right brace,"/>
          <p:cNvGraphicFramePr>
            <a:graphicFrameLocks noChangeAspect="1"/>
          </p:cNvGraphicFramePr>
          <p:nvPr>
            <p:extLst>
              <p:ext uri="{D42A27DB-BD31-4B8C-83A1-F6EECF244321}">
                <p14:modId xmlns:p14="http://schemas.microsoft.com/office/powerpoint/2010/main" val="2946468809"/>
              </p:ext>
            </p:extLst>
          </p:nvPr>
        </p:nvGraphicFramePr>
        <p:xfrm>
          <a:off x="4224401" y="4344988"/>
          <a:ext cx="4070350" cy="557212"/>
        </p:xfrm>
        <a:graphic>
          <a:graphicData uri="http://schemas.openxmlformats.org/presentationml/2006/ole">
            <mc:AlternateContent xmlns:mc="http://schemas.openxmlformats.org/markup-compatibility/2006">
              <mc:Choice xmlns:v="urn:schemas-microsoft-com:vml" Requires="v">
                <p:oleObj spid="_x0000_s34824" name="Equation" r:id="rId3" imgW="1854000" imgH="253800" progId="Equation.DSMT4">
                  <p:embed/>
                </p:oleObj>
              </mc:Choice>
              <mc:Fallback>
                <p:oleObj name="Equation" r:id="rId3" imgW="1854000" imgH="253800" progId="Equation.DSMT4">
                  <p:embed/>
                  <p:pic>
                    <p:nvPicPr>
                      <p:cNvPr id="0" name=""/>
                      <p:cNvPicPr/>
                      <p:nvPr/>
                    </p:nvPicPr>
                    <p:blipFill>
                      <a:blip r:embed="rId4"/>
                      <a:stretch>
                        <a:fillRect/>
                      </a:stretch>
                    </p:blipFill>
                    <p:spPr>
                      <a:xfrm>
                        <a:off x="4224401" y="4344988"/>
                        <a:ext cx="4070350" cy="557212"/>
                      </a:xfrm>
                      <a:prstGeom prst="rect">
                        <a:avLst/>
                      </a:prstGeom>
                    </p:spPr>
                  </p:pic>
                </p:oleObj>
              </mc:Fallback>
            </mc:AlternateContent>
          </a:graphicData>
        </a:graphic>
      </p:graphicFrame>
      <p:sp>
        <p:nvSpPr>
          <p:cNvPr id="10" name="Content Placeholder 9"/>
          <p:cNvSpPr>
            <a:spLocks noGrp="1"/>
          </p:cNvSpPr>
          <p:nvPr>
            <p:ph idx="15"/>
          </p:nvPr>
        </p:nvSpPr>
        <p:spPr>
          <a:xfrm>
            <a:off x="452718" y="4981764"/>
            <a:ext cx="6938682" cy="516388"/>
          </a:xfrm>
        </p:spPr>
        <p:txBody>
          <a:bodyPr/>
          <a:lstStyle/>
          <a:p>
            <a:pPr marL="0" indent="0">
              <a:buNone/>
            </a:pPr>
            <a:r>
              <a:rPr lang="en-US" altLang="en-US" i="1" dirty="0"/>
              <a:t>x</a:t>
            </a:r>
            <a:r>
              <a:rPr lang="en-US" altLang="en-US" dirty="0"/>
              <a:t> is any element that belongs to both sets.</a:t>
            </a:r>
            <a:endParaRPr lang="en-US" dirty="0"/>
          </a:p>
        </p:txBody>
      </p:sp>
    </p:spTree>
    <p:extLst>
      <p:ext uri="{BB962C8B-B14F-4D97-AF65-F5344CB8AC3E}">
        <p14:creationId xmlns:p14="http://schemas.microsoft.com/office/powerpoint/2010/main" val="12982294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solidFill>
                  <a:schemeClr val="bg2"/>
                </a:solidFill>
              </a:rPr>
              <a:t>Example 1 </a:t>
            </a:r>
            <a:r>
              <a:rPr lang="en-US" altLang="en-US" sz="2000" b="0" dirty="0" smtClean="0">
                <a:solidFill>
                  <a:schemeClr val="bg2"/>
                </a:solidFill>
              </a:rPr>
              <a:t>(1 of 4)</a:t>
            </a:r>
            <a:endParaRPr lang="en-US" sz="2000" b="0" dirty="0">
              <a:solidFill>
                <a:schemeClr val="bg2"/>
              </a:solidFill>
            </a:endParaRPr>
          </a:p>
        </p:txBody>
      </p:sp>
      <p:sp>
        <p:nvSpPr>
          <p:cNvPr id="3" name="Content Placeholder 2"/>
          <p:cNvSpPr>
            <a:spLocks noGrp="1"/>
          </p:cNvSpPr>
          <p:nvPr>
            <p:ph idx="1"/>
          </p:nvPr>
        </p:nvSpPr>
        <p:spPr>
          <a:xfrm>
            <a:off x="457200" y="1600200"/>
            <a:ext cx="8229600" cy="897688"/>
          </a:xfrm>
        </p:spPr>
        <p:txBody>
          <a:bodyPr/>
          <a:lstStyle/>
          <a:p>
            <a:pPr marL="0" indent="0">
              <a:buNone/>
            </a:pPr>
            <a:r>
              <a:rPr lang="en-US" altLang="en-US" dirty="0"/>
              <a:t>Write each of the following statements in algebraic form</a:t>
            </a:r>
            <a:r>
              <a:rPr lang="en-US" altLang="en-US" dirty="0" smtClean="0"/>
              <a:t>:</a:t>
            </a:r>
            <a:endParaRPr lang="en-US" altLang="en-US" dirty="0"/>
          </a:p>
        </p:txBody>
      </p:sp>
      <p:sp>
        <p:nvSpPr>
          <p:cNvPr id="4" name="Content Placeholder 3"/>
          <p:cNvSpPr>
            <a:spLocks noGrp="1"/>
          </p:cNvSpPr>
          <p:nvPr>
            <p:ph idx="13"/>
          </p:nvPr>
        </p:nvSpPr>
        <p:spPr>
          <a:xfrm>
            <a:off x="457200" y="2617354"/>
            <a:ext cx="8229600" cy="912230"/>
          </a:xfrm>
        </p:spPr>
        <p:txBody>
          <a:bodyPr/>
          <a:lstStyle/>
          <a:p>
            <a:pPr marL="0" indent="0">
              <a:buNone/>
            </a:pPr>
            <a:r>
              <a:rPr lang="en-US" altLang="en-US" b="1" dirty="0" smtClean="0"/>
              <a:t>a. </a:t>
            </a:r>
            <a:r>
              <a:rPr lang="en-US" altLang="en-US" dirty="0" smtClean="0"/>
              <a:t>The </a:t>
            </a:r>
            <a:r>
              <a:rPr lang="en-US" altLang="en-US" dirty="0"/>
              <a:t>cost of renting a car for any number of days </a:t>
            </a:r>
            <a:r>
              <a:rPr lang="en-US" altLang="en-US" dirty="0" smtClean="0"/>
              <a:t>at $40 per day</a:t>
            </a:r>
            <a:endParaRPr lang="en-US" altLang="en-US" dirty="0"/>
          </a:p>
        </p:txBody>
      </p:sp>
      <p:sp>
        <p:nvSpPr>
          <p:cNvPr id="5" name="Content Placeholder 4"/>
          <p:cNvSpPr>
            <a:spLocks noGrp="1"/>
          </p:cNvSpPr>
          <p:nvPr>
            <p:ph idx="14"/>
          </p:nvPr>
        </p:nvSpPr>
        <p:spPr>
          <a:xfrm>
            <a:off x="838200" y="3594408"/>
            <a:ext cx="2895600" cy="471623"/>
          </a:xfrm>
        </p:spPr>
        <p:txBody>
          <a:bodyPr/>
          <a:lstStyle/>
          <a:p>
            <a:pPr marL="0" indent="0">
              <a:buNone/>
            </a:pPr>
            <a:r>
              <a:rPr lang="en-US" altLang="en-US" dirty="0"/>
              <a:t>40</a:t>
            </a:r>
            <a:r>
              <a:rPr lang="en-US" altLang="en-US" i="1" dirty="0"/>
              <a:t>n</a:t>
            </a:r>
            <a:r>
              <a:rPr lang="en-US" altLang="en-US" dirty="0"/>
              <a:t> </a:t>
            </a:r>
            <a:r>
              <a:rPr lang="en-US" altLang="en-US" dirty="0" smtClean="0"/>
              <a:t>dollars</a:t>
            </a:r>
            <a:endParaRPr lang="en-US" altLang="en-US" dirty="0"/>
          </a:p>
        </p:txBody>
      </p:sp>
      <p:sp>
        <p:nvSpPr>
          <p:cNvPr id="6" name="Content Placeholder 5"/>
          <p:cNvSpPr>
            <a:spLocks noGrp="1"/>
          </p:cNvSpPr>
          <p:nvPr>
            <p:ph idx="15"/>
          </p:nvPr>
        </p:nvSpPr>
        <p:spPr>
          <a:xfrm>
            <a:off x="457200" y="4181058"/>
            <a:ext cx="8229600" cy="924342"/>
          </a:xfrm>
        </p:spPr>
        <p:txBody>
          <a:bodyPr/>
          <a:lstStyle/>
          <a:p>
            <a:pPr marL="0" indent="0">
              <a:buNone/>
            </a:pPr>
            <a:r>
              <a:rPr lang="en-US" altLang="en-US" b="1" dirty="0"/>
              <a:t>b. </a:t>
            </a:r>
            <a:r>
              <a:rPr lang="en-US" altLang="en-US" dirty="0"/>
              <a:t>The distance a car traveled at a constant speed of 65 mph for any number of </a:t>
            </a:r>
            <a:r>
              <a:rPr lang="en-US" altLang="en-US" dirty="0" smtClean="0"/>
              <a:t>hours.</a:t>
            </a:r>
            <a:endParaRPr lang="en-US" altLang="en-US" dirty="0"/>
          </a:p>
        </p:txBody>
      </p:sp>
      <p:sp>
        <p:nvSpPr>
          <p:cNvPr id="7" name="Content Placeholder 6"/>
          <p:cNvSpPr>
            <a:spLocks noGrp="1"/>
          </p:cNvSpPr>
          <p:nvPr>
            <p:ph idx="16"/>
          </p:nvPr>
        </p:nvSpPr>
        <p:spPr>
          <a:xfrm>
            <a:off x="838200" y="5334000"/>
            <a:ext cx="2819400" cy="472440"/>
          </a:xfrm>
        </p:spPr>
        <p:txBody>
          <a:bodyPr/>
          <a:lstStyle/>
          <a:p>
            <a:pPr marL="0" indent="0">
              <a:buNone/>
            </a:pPr>
            <a:r>
              <a:rPr lang="en-US" altLang="en-US" dirty="0" smtClean="0"/>
              <a:t>65</a:t>
            </a:r>
            <a:r>
              <a:rPr lang="en-US" altLang="en-US" i="1" dirty="0" smtClean="0"/>
              <a:t>h</a:t>
            </a:r>
            <a:r>
              <a:rPr lang="en-US" altLang="en-US" dirty="0" smtClean="0"/>
              <a:t> miles</a:t>
            </a:r>
            <a:endParaRPr lang="en-US" altLang="en-US" dirty="0"/>
          </a:p>
        </p:txBody>
      </p:sp>
    </p:spTree>
    <p:extLst>
      <p:ext uri="{BB962C8B-B14F-4D97-AF65-F5344CB8AC3E}">
        <p14:creationId xmlns:p14="http://schemas.microsoft.com/office/powerpoint/2010/main" val="16720189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solidFill>
                  <a:schemeClr val="bg2"/>
                </a:solidFill>
              </a:rPr>
              <a:t>Example 1 </a:t>
            </a:r>
            <a:r>
              <a:rPr lang="en-US" altLang="en-US" sz="2000" b="0" dirty="0" smtClean="0">
                <a:solidFill>
                  <a:schemeClr val="bg2"/>
                </a:solidFill>
              </a:rPr>
              <a:t>(2 of 4)</a:t>
            </a:r>
            <a:endParaRPr lang="en-US" sz="2000" b="0" dirty="0"/>
          </a:p>
        </p:txBody>
      </p:sp>
      <p:sp>
        <p:nvSpPr>
          <p:cNvPr id="3" name="Content Placeholder 2"/>
          <p:cNvSpPr>
            <a:spLocks noGrp="1"/>
          </p:cNvSpPr>
          <p:nvPr>
            <p:ph idx="1"/>
          </p:nvPr>
        </p:nvSpPr>
        <p:spPr>
          <a:xfrm>
            <a:off x="457200" y="1600200"/>
            <a:ext cx="8534400" cy="2208747"/>
          </a:xfrm>
        </p:spPr>
        <p:txBody>
          <a:bodyPr/>
          <a:lstStyle/>
          <a:p>
            <a:pPr marL="0" indent="0">
              <a:buNone/>
            </a:pPr>
            <a:r>
              <a:rPr lang="en-US" b="1" dirty="0" smtClean="0"/>
              <a:t>c.</a:t>
            </a:r>
            <a:r>
              <a:rPr lang="en-US" dirty="0" smtClean="0"/>
              <a:t> One </a:t>
            </a:r>
            <a:r>
              <a:rPr lang="en-US" dirty="0"/>
              <a:t>weekend, a store sold twice as many </a:t>
            </a:r>
            <a:r>
              <a:rPr lang="en-US" dirty="0" smtClean="0"/>
              <a:t>8-G</a:t>
            </a:r>
            <a:r>
              <a:rPr lang="en-US" sz="100" dirty="0" smtClean="0"/>
              <a:t> </a:t>
            </a:r>
            <a:r>
              <a:rPr lang="en-US" dirty="0" smtClean="0"/>
              <a:t>B </a:t>
            </a:r>
            <a:r>
              <a:rPr lang="en-US" dirty="0"/>
              <a:t>flash drives as </a:t>
            </a:r>
            <a:r>
              <a:rPr lang="en-US" dirty="0" smtClean="0"/>
              <a:t>64-G</a:t>
            </a:r>
            <a:r>
              <a:rPr lang="en-US" sz="100" dirty="0" smtClean="0"/>
              <a:t> </a:t>
            </a:r>
            <a:r>
              <a:rPr lang="en-US" dirty="0" smtClean="0"/>
              <a:t>B </a:t>
            </a:r>
            <a:r>
              <a:rPr lang="en-US" dirty="0"/>
              <a:t>flash drives and 25 fewer </a:t>
            </a:r>
            <a:r>
              <a:rPr lang="en-US" dirty="0" smtClean="0"/>
              <a:t>256-G</a:t>
            </a:r>
            <a:r>
              <a:rPr lang="en-US" sz="100" dirty="0" smtClean="0"/>
              <a:t> </a:t>
            </a:r>
            <a:r>
              <a:rPr lang="en-US" dirty="0" smtClean="0"/>
              <a:t>B </a:t>
            </a:r>
            <a:r>
              <a:rPr lang="en-US" dirty="0"/>
              <a:t>drives than </a:t>
            </a:r>
            <a:r>
              <a:rPr lang="en-US" dirty="0" smtClean="0"/>
              <a:t>8-G</a:t>
            </a:r>
            <a:r>
              <a:rPr lang="en-US" sz="100" dirty="0" smtClean="0"/>
              <a:t> </a:t>
            </a:r>
            <a:r>
              <a:rPr lang="en-US" dirty="0" smtClean="0"/>
              <a:t>B </a:t>
            </a:r>
            <a:r>
              <a:rPr lang="en-US" dirty="0"/>
              <a:t>drives. If the store sold </a:t>
            </a:r>
            <a:r>
              <a:rPr lang="en-US" i="1" dirty="0"/>
              <a:t>d </a:t>
            </a:r>
            <a:r>
              <a:rPr lang="en-US" dirty="0" smtClean="0"/>
              <a:t>64-G</a:t>
            </a:r>
            <a:r>
              <a:rPr lang="en-US" sz="100" dirty="0" smtClean="0"/>
              <a:t> </a:t>
            </a:r>
            <a:r>
              <a:rPr lang="en-US" dirty="0" smtClean="0"/>
              <a:t>B </a:t>
            </a:r>
            <a:r>
              <a:rPr lang="en-US" dirty="0"/>
              <a:t>drives, how many </a:t>
            </a:r>
            <a:r>
              <a:rPr lang="en-US" dirty="0" smtClean="0"/>
              <a:t>256-G</a:t>
            </a:r>
            <a:r>
              <a:rPr lang="en-US" sz="100" dirty="0" smtClean="0"/>
              <a:t> </a:t>
            </a:r>
            <a:r>
              <a:rPr lang="en-US" dirty="0" smtClean="0"/>
              <a:t>B </a:t>
            </a:r>
            <a:r>
              <a:rPr lang="en-US" dirty="0"/>
              <a:t>drives and </a:t>
            </a:r>
            <a:r>
              <a:rPr lang="en-US" dirty="0" smtClean="0"/>
              <a:t>8-G</a:t>
            </a:r>
            <a:r>
              <a:rPr lang="en-US" sz="100" dirty="0" smtClean="0"/>
              <a:t> </a:t>
            </a:r>
            <a:r>
              <a:rPr lang="en-US" dirty="0" smtClean="0"/>
              <a:t>B </a:t>
            </a:r>
            <a:r>
              <a:rPr lang="en-US" dirty="0"/>
              <a:t>drives did it sell?</a:t>
            </a:r>
          </a:p>
        </p:txBody>
      </p:sp>
      <p:sp>
        <p:nvSpPr>
          <p:cNvPr id="16" name="Content Placeholder 15"/>
          <p:cNvSpPr>
            <a:spLocks noGrp="1"/>
          </p:cNvSpPr>
          <p:nvPr>
            <p:ph idx="17"/>
          </p:nvPr>
        </p:nvSpPr>
        <p:spPr>
          <a:xfrm>
            <a:off x="452718" y="4038600"/>
            <a:ext cx="8310282" cy="1981200"/>
          </a:xfrm>
        </p:spPr>
        <p:txBody>
          <a:bodyPr/>
          <a:lstStyle/>
          <a:p>
            <a:pPr marL="0" indent="0">
              <a:buNone/>
            </a:pPr>
            <a:r>
              <a:rPr lang="en-US" dirty="0"/>
              <a:t>Because </a:t>
            </a:r>
            <a:r>
              <a:rPr lang="en-US" i="1" dirty="0"/>
              <a:t>d </a:t>
            </a:r>
            <a:r>
              <a:rPr lang="en-US" dirty="0" smtClean="0"/>
              <a:t>64-G</a:t>
            </a:r>
            <a:r>
              <a:rPr lang="en-US" sz="100" dirty="0" smtClean="0"/>
              <a:t> </a:t>
            </a:r>
            <a:r>
              <a:rPr lang="en-US" dirty="0" smtClean="0"/>
              <a:t>B </a:t>
            </a:r>
            <a:r>
              <a:rPr lang="en-US" dirty="0"/>
              <a:t>drives were sold, twice as many </a:t>
            </a:r>
            <a:r>
              <a:rPr lang="en-US" dirty="0" smtClean="0"/>
              <a:t>8-G</a:t>
            </a:r>
            <a:r>
              <a:rPr lang="en-US" sz="100" dirty="0" smtClean="0"/>
              <a:t> </a:t>
            </a:r>
            <a:r>
              <a:rPr lang="en-US" dirty="0" smtClean="0"/>
              <a:t>B </a:t>
            </a:r>
            <a:r>
              <a:rPr lang="en-US" dirty="0"/>
              <a:t>drives as </a:t>
            </a:r>
            <a:r>
              <a:rPr lang="en-US" dirty="0" smtClean="0"/>
              <a:t>64-G</a:t>
            </a:r>
            <a:r>
              <a:rPr lang="en-US" sz="100" dirty="0" smtClean="0"/>
              <a:t> </a:t>
            </a:r>
            <a:r>
              <a:rPr lang="en-US" dirty="0" smtClean="0"/>
              <a:t>B </a:t>
            </a:r>
            <a:r>
              <a:rPr lang="en-US" dirty="0"/>
              <a:t>drives implies </a:t>
            </a:r>
            <a:r>
              <a:rPr lang="en-US" dirty="0" smtClean="0"/>
              <a:t>2</a:t>
            </a:r>
            <a:r>
              <a:rPr lang="en-US" sz="100" dirty="0" smtClean="0"/>
              <a:t> </a:t>
            </a:r>
            <a:r>
              <a:rPr lang="en-US" i="1" dirty="0" smtClean="0"/>
              <a:t>d </a:t>
            </a:r>
            <a:r>
              <a:rPr lang="en-US" dirty="0" smtClean="0"/>
              <a:t>8-G</a:t>
            </a:r>
            <a:r>
              <a:rPr lang="en-US" sz="100" dirty="0" smtClean="0"/>
              <a:t> </a:t>
            </a:r>
            <a:r>
              <a:rPr lang="en-US" dirty="0" smtClean="0"/>
              <a:t>B </a:t>
            </a:r>
            <a:r>
              <a:rPr lang="en-US" dirty="0"/>
              <a:t>drives. Thus, 25 fewer </a:t>
            </a:r>
            <a:r>
              <a:rPr lang="en-US" dirty="0" smtClean="0"/>
              <a:t>256-G</a:t>
            </a:r>
            <a:r>
              <a:rPr lang="en-US" sz="100" dirty="0" smtClean="0"/>
              <a:t> </a:t>
            </a:r>
            <a:r>
              <a:rPr lang="en-US" dirty="0" smtClean="0"/>
              <a:t>B </a:t>
            </a:r>
            <a:r>
              <a:rPr lang="en-US" dirty="0"/>
              <a:t>drives than </a:t>
            </a:r>
            <a:r>
              <a:rPr lang="en-US" dirty="0" smtClean="0"/>
              <a:t>8-G</a:t>
            </a:r>
            <a:r>
              <a:rPr lang="en-US" sz="100" dirty="0" smtClean="0"/>
              <a:t> </a:t>
            </a:r>
            <a:r>
              <a:rPr lang="en-US" dirty="0" smtClean="0"/>
              <a:t>B </a:t>
            </a:r>
            <a:r>
              <a:rPr lang="en-US" dirty="0"/>
              <a:t>drives implies </a:t>
            </a:r>
            <a:r>
              <a:rPr lang="en-US" dirty="0" smtClean="0"/>
              <a:t>2</a:t>
            </a:r>
            <a:r>
              <a:rPr lang="en-US" sz="100" dirty="0" smtClean="0"/>
              <a:t> </a:t>
            </a:r>
            <a:r>
              <a:rPr lang="en-US" i="1" dirty="0" smtClean="0"/>
              <a:t>d </a:t>
            </a:r>
            <a:r>
              <a:rPr lang="en-US" dirty="0" smtClean="0"/>
              <a:t> − </a:t>
            </a:r>
            <a:r>
              <a:rPr lang="en-US" dirty="0"/>
              <a:t>25 </a:t>
            </a:r>
            <a:r>
              <a:rPr lang="en-US" dirty="0" smtClean="0"/>
              <a:t>256-G</a:t>
            </a:r>
            <a:r>
              <a:rPr lang="en-US" sz="100" dirty="0" smtClean="0"/>
              <a:t> </a:t>
            </a:r>
            <a:r>
              <a:rPr lang="en-US" dirty="0" smtClean="0"/>
              <a:t>B </a:t>
            </a:r>
            <a:r>
              <a:rPr lang="en-US" dirty="0"/>
              <a:t>drives</a:t>
            </a:r>
            <a:r>
              <a:rPr lang="en-US" dirty="0" smtClean="0"/>
              <a:t>.</a:t>
            </a:r>
            <a:endParaRPr lang="en-US" dirty="0"/>
          </a:p>
        </p:txBody>
      </p:sp>
    </p:spTree>
    <p:extLst>
      <p:ext uri="{BB962C8B-B14F-4D97-AF65-F5344CB8AC3E}">
        <p14:creationId xmlns:p14="http://schemas.microsoft.com/office/powerpoint/2010/main" val="3107528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solidFill>
                  <a:schemeClr val="bg2"/>
                </a:solidFill>
              </a:rPr>
              <a:t>Example 1 </a:t>
            </a:r>
            <a:r>
              <a:rPr lang="en-US" altLang="en-US" sz="2000" b="0" dirty="0" smtClean="0">
                <a:solidFill>
                  <a:schemeClr val="bg2"/>
                </a:solidFill>
              </a:rPr>
              <a:t>(3 of 4)</a:t>
            </a:r>
            <a:endParaRPr lang="en-US" sz="2000" b="0" dirty="0"/>
          </a:p>
        </p:txBody>
      </p:sp>
      <p:sp>
        <p:nvSpPr>
          <p:cNvPr id="3" name="Content Placeholder 2"/>
          <p:cNvSpPr>
            <a:spLocks noGrp="1"/>
          </p:cNvSpPr>
          <p:nvPr>
            <p:ph idx="1"/>
          </p:nvPr>
        </p:nvSpPr>
        <p:spPr>
          <a:xfrm>
            <a:off x="457200" y="1600200"/>
            <a:ext cx="8229600" cy="2133599"/>
          </a:xfrm>
        </p:spPr>
        <p:txBody>
          <a:bodyPr/>
          <a:lstStyle/>
          <a:p>
            <a:pPr marL="0" indent="0">
              <a:buNone/>
            </a:pPr>
            <a:r>
              <a:rPr lang="en-US" altLang="en-US" dirty="0" smtClean="0"/>
              <a:t>d. </a:t>
            </a:r>
            <a:r>
              <a:rPr lang="en-US" dirty="0"/>
              <a:t>French fries have about 3 calories apiece. A hamburger has about 250 calories. Mateo is on a diet of 1200 calories per day. If he ate </a:t>
            </a:r>
            <a:r>
              <a:rPr lang="en-US" i="1" dirty="0"/>
              <a:t>f </a:t>
            </a:r>
            <a:r>
              <a:rPr lang="en-US" dirty="0" err="1"/>
              <a:t>french</a:t>
            </a:r>
            <a:r>
              <a:rPr lang="en-US" dirty="0"/>
              <a:t> fries and one hamburger, how many more calories can he consume that day?</a:t>
            </a:r>
          </a:p>
        </p:txBody>
      </p:sp>
      <p:sp>
        <p:nvSpPr>
          <p:cNvPr id="4" name="Content Placeholder 3"/>
          <p:cNvSpPr>
            <a:spLocks noGrp="1"/>
          </p:cNvSpPr>
          <p:nvPr>
            <p:ph idx="13"/>
          </p:nvPr>
        </p:nvSpPr>
        <p:spPr>
          <a:xfrm>
            <a:off x="465822" y="3962400"/>
            <a:ext cx="7696200" cy="1676400"/>
          </a:xfrm>
        </p:spPr>
        <p:txBody>
          <a:bodyPr/>
          <a:lstStyle/>
          <a:p>
            <a:pPr marL="0" indent="0">
              <a:buNone/>
            </a:pPr>
            <a:r>
              <a:rPr lang="en-US" dirty="0"/>
              <a:t>First, find how many calories Mateo consumed eating </a:t>
            </a:r>
            <a:r>
              <a:rPr lang="en-US" i="1" dirty="0"/>
              <a:t>f </a:t>
            </a:r>
            <a:r>
              <a:rPr lang="en-US" dirty="0" err="1"/>
              <a:t>french</a:t>
            </a:r>
            <a:r>
              <a:rPr lang="en-US" dirty="0"/>
              <a:t> fries and one hamburger. Then, to find how many more calories he can consume, subtract this expression from 1200</a:t>
            </a:r>
            <a:endParaRPr lang="en-US" altLang="en-US" dirty="0"/>
          </a:p>
        </p:txBody>
      </p:sp>
    </p:spTree>
    <p:extLst>
      <p:ext uri="{BB962C8B-B14F-4D97-AF65-F5344CB8AC3E}">
        <p14:creationId xmlns:p14="http://schemas.microsoft.com/office/powerpoint/2010/main" val="26909319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solidFill>
                  <a:schemeClr val="bg2"/>
                </a:solidFill>
              </a:rPr>
              <a:t>Example 1 </a:t>
            </a:r>
            <a:r>
              <a:rPr lang="en-US" altLang="en-US" sz="2000" b="0" dirty="0" smtClean="0">
                <a:solidFill>
                  <a:schemeClr val="bg2"/>
                </a:solidFill>
              </a:rPr>
              <a:t>(4 of 4)</a:t>
            </a:r>
            <a:endParaRPr lang="en-US" sz="2000" b="0" dirty="0"/>
          </a:p>
        </p:txBody>
      </p:sp>
      <p:graphicFrame>
        <p:nvGraphicFramePr>
          <p:cNvPr id="6" name="Object 5" descr="1 French fry = 3 calories, 1 French fries = 3 f calories"/>
          <p:cNvGraphicFramePr>
            <a:graphicFrameLocks noChangeAspect="1"/>
          </p:cNvGraphicFramePr>
          <p:nvPr>
            <p:extLst>
              <p:ext uri="{D42A27DB-BD31-4B8C-83A1-F6EECF244321}">
                <p14:modId xmlns:p14="http://schemas.microsoft.com/office/powerpoint/2010/main" val="1087469566"/>
              </p:ext>
            </p:extLst>
          </p:nvPr>
        </p:nvGraphicFramePr>
        <p:xfrm>
          <a:off x="495300" y="1638300"/>
          <a:ext cx="4024313" cy="957263"/>
        </p:xfrm>
        <a:graphic>
          <a:graphicData uri="http://schemas.openxmlformats.org/presentationml/2006/ole">
            <mc:AlternateContent xmlns:mc="http://schemas.openxmlformats.org/markup-compatibility/2006">
              <mc:Choice xmlns:v="urn:schemas-microsoft-com:vml" Requires="v">
                <p:oleObj spid="_x0000_s36884" name="Equation" r:id="rId3" imgW="1815840" imgH="431640" progId="Equation.DSMT4">
                  <p:embed/>
                </p:oleObj>
              </mc:Choice>
              <mc:Fallback>
                <p:oleObj name="Equation" r:id="rId3" imgW="1815840" imgH="431640" progId="Equation.DSMT4">
                  <p:embed/>
                  <p:pic>
                    <p:nvPicPr>
                      <p:cNvPr id="0" name=""/>
                      <p:cNvPicPr/>
                      <p:nvPr/>
                    </p:nvPicPr>
                    <p:blipFill>
                      <a:blip r:embed="rId4"/>
                      <a:stretch>
                        <a:fillRect/>
                      </a:stretch>
                    </p:blipFill>
                    <p:spPr>
                      <a:xfrm>
                        <a:off x="495300" y="1638300"/>
                        <a:ext cx="4024313" cy="957263"/>
                      </a:xfrm>
                      <a:prstGeom prst="rect">
                        <a:avLst/>
                      </a:prstGeom>
                    </p:spPr>
                  </p:pic>
                </p:oleObj>
              </mc:Fallback>
            </mc:AlternateContent>
          </a:graphicData>
        </a:graphic>
      </p:graphicFrame>
      <p:sp>
        <p:nvSpPr>
          <p:cNvPr id="3" name="Content Placeholder 2"/>
          <p:cNvSpPr>
            <a:spLocks noGrp="1"/>
          </p:cNvSpPr>
          <p:nvPr>
            <p:ph idx="1"/>
          </p:nvPr>
        </p:nvSpPr>
        <p:spPr>
          <a:xfrm>
            <a:off x="452284" y="2798159"/>
            <a:ext cx="8229600" cy="380999"/>
          </a:xfrm>
        </p:spPr>
        <p:txBody>
          <a:bodyPr/>
          <a:lstStyle/>
          <a:p>
            <a:pPr marL="0" indent="0">
              <a:buNone/>
            </a:pPr>
            <a:r>
              <a:rPr lang="en-US" altLang="en-US" dirty="0"/>
              <a:t>Therefore, the number of calories in </a:t>
            </a:r>
            <a:r>
              <a:rPr lang="en-US" altLang="en-US" i="1" dirty="0"/>
              <a:t>f</a:t>
            </a:r>
            <a:r>
              <a:rPr lang="en-US" altLang="en-US" dirty="0"/>
              <a:t> french fries</a:t>
            </a:r>
            <a:endParaRPr lang="en-US" dirty="0"/>
          </a:p>
        </p:txBody>
      </p:sp>
      <p:sp>
        <p:nvSpPr>
          <p:cNvPr id="4" name="Content Placeholder 3"/>
          <p:cNvSpPr>
            <a:spLocks noGrp="1"/>
          </p:cNvSpPr>
          <p:nvPr>
            <p:ph idx="13"/>
          </p:nvPr>
        </p:nvSpPr>
        <p:spPr>
          <a:xfrm>
            <a:off x="457200" y="3277695"/>
            <a:ext cx="3505200" cy="474789"/>
          </a:xfrm>
        </p:spPr>
        <p:txBody>
          <a:bodyPr/>
          <a:lstStyle/>
          <a:p>
            <a:pPr marL="0" indent="0">
              <a:buNone/>
            </a:pPr>
            <a:r>
              <a:rPr lang="en-US" altLang="en-US" dirty="0"/>
              <a:t>and one hamburger is</a:t>
            </a:r>
            <a:endParaRPr lang="en-US" dirty="0"/>
          </a:p>
        </p:txBody>
      </p:sp>
      <p:graphicFrame>
        <p:nvGraphicFramePr>
          <p:cNvPr id="7" name="Object 6" descr="250 + 3 f.&#10;"/>
          <p:cNvGraphicFramePr>
            <a:graphicFrameLocks noChangeAspect="1"/>
          </p:cNvGraphicFramePr>
          <p:nvPr>
            <p:extLst>
              <p:ext uri="{D42A27DB-BD31-4B8C-83A1-F6EECF244321}">
                <p14:modId xmlns:p14="http://schemas.microsoft.com/office/powerpoint/2010/main" val="1801824103"/>
              </p:ext>
            </p:extLst>
          </p:nvPr>
        </p:nvGraphicFramePr>
        <p:xfrm>
          <a:off x="4089400" y="3300413"/>
          <a:ext cx="1447800" cy="482600"/>
        </p:xfrm>
        <a:graphic>
          <a:graphicData uri="http://schemas.openxmlformats.org/presentationml/2006/ole">
            <mc:AlternateContent xmlns:mc="http://schemas.openxmlformats.org/markup-compatibility/2006">
              <mc:Choice xmlns:v="urn:schemas-microsoft-com:vml" Requires="v">
                <p:oleObj spid="_x0000_s36885" name="Equation" r:id="rId5" imgW="609480" imgH="203040" progId="Equation.DSMT4">
                  <p:embed/>
                </p:oleObj>
              </mc:Choice>
              <mc:Fallback>
                <p:oleObj name="Equation" r:id="rId5" imgW="609480" imgH="203040" progId="Equation.DSMT4">
                  <p:embed/>
                  <p:pic>
                    <p:nvPicPr>
                      <p:cNvPr id="0" name=""/>
                      <p:cNvPicPr/>
                      <p:nvPr/>
                    </p:nvPicPr>
                    <p:blipFill>
                      <a:blip r:embed="rId6"/>
                      <a:stretch>
                        <a:fillRect/>
                      </a:stretch>
                    </p:blipFill>
                    <p:spPr>
                      <a:xfrm>
                        <a:off x="4089400" y="3300413"/>
                        <a:ext cx="1447800" cy="482600"/>
                      </a:xfrm>
                      <a:prstGeom prst="rect">
                        <a:avLst/>
                      </a:prstGeom>
                    </p:spPr>
                  </p:pic>
                </p:oleObj>
              </mc:Fallback>
            </mc:AlternateContent>
          </a:graphicData>
        </a:graphic>
      </p:graphicFrame>
      <p:sp>
        <p:nvSpPr>
          <p:cNvPr id="5" name="Content Placeholder 4"/>
          <p:cNvSpPr>
            <a:spLocks noGrp="1"/>
          </p:cNvSpPr>
          <p:nvPr>
            <p:ph idx="14"/>
          </p:nvPr>
        </p:nvSpPr>
        <p:spPr>
          <a:xfrm>
            <a:off x="463634" y="3996165"/>
            <a:ext cx="8229600" cy="457200"/>
          </a:xfrm>
        </p:spPr>
        <p:txBody>
          <a:bodyPr/>
          <a:lstStyle/>
          <a:p>
            <a:pPr marL="0" indent="0">
              <a:buNone/>
            </a:pPr>
            <a:r>
              <a:rPr lang="en-US" altLang="en-US" dirty="0"/>
              <a:t>The number of calories left for the day </a:t>
            </a:r>
            <a:r>
              <a:rPr lang="en-US" altLang="en-US" dirty="0" smtClean="0"/>
              <a:t>is</a:t>
            </a:r>
            <a:endParaRPr lang="en-US" dirty="0"/>
          </a:p>
        </p:txBody>
      </p:sp>
      <p:graphicFrame>
        <p:nvGraphicFramePr>
          <p:cNvPr id="8" name="Object 7" descr="1200 minus left parenthesis 250 + 3 f right parenthesis = 1200 minus 250 minus 3 f = 950 minus 3 f."/>
          <p:cNvGraphicFramePr>
            <a:graphicFrameLocks noChangeAspect="1"/>
          </p:cNvGraphicFramePr>
          <p:nvPr>
            <p:extLst>
              <p:ext uri="{D42A27DB-BD31-4B8C-83A1-F6EECF244321}">
                <p14:modId xmlns:p14="http://schemas.microsoft.com/office/powerpoint/2010/main" val="1512532634"/>
              </p:ext>
            </p:extLst>
          </p:nvPr>
        </p:nvGraphicFramePr>
        <p:xfrm>
          <a:off x="457200" y="4545013"/>
          <a:ext cx="6973887" cy="484187"/>
        </p:xfrm>
        <a:graphic>
          <a:graphicData uri="http://schemas.openxmlformats.org/presentationml/2006/ole">
            <mc:AlternateContent xmlns:mc="http://schemas.openxmlformats.org/markup-compatibility/2006">
              <mc:Choice xmlns:v="urn:schemas-microsoft-com:vml" Requires="v">
                <p:oleObj spid="_x0000_s36886" name="Equation" r:id="rId7" imgW="2933640" imgH="203040" progId="Equation.DSMT4">
                  <p:embed/>
                </p:oleObj>
              </mc:Choice>
              <mc:Fallback>
                <p:oleObj name="Equation" r:id="rId7" imgW="2933640" imgH="203040" progId="Equation.DSMT4">
                  <p:embed/>
                  <p:pic>
                    <p:nvPicPr>
                      <p:cNvPr id="0" name=""/>
                      <p:cNvPicPr/>
                      <p:nvPr/>
                    </p:nvPicPr>
                    <p:blipFill>
                      <a:blip r:embed="rId8"/>
                      <a:stretch>
                        <a:fillRect/>
                      </a:stretch>
                    </p:blipFill>
                    <p:spPr>
                      <a:xfrm>
                        <a:off x="457200" y="4545013"/>
                        <a:ext cx="6973887" cy="484187"/>
                      </a:xfrm>
                      <a:prstGeom prst="rect">
                        <a:avLst/>
                      </a:prstGeom>
                    </p:spPr>
                  </p:pic>
                </p:oleObj>
              </mc:Fallback>
            </mc:AlternateContent>
          </a:graphicData>
        </a:graphic>
      </p:graphicFrame>
    </p:spTree>
    <p:extLst>
      <p:ext uri="{BB962C8B-B14F-4D97-AF65-F5344CB8AC3E}">
        <p14:creationId xmlns:p14="http://schemas.microsoft.com/office/powerpoint/2010/main" val="36527321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solidFill>
                  <a:schemeClr val="bg2"/>
                </a:solidFill>
              </a:rPr>
              <a:t>Example 2 </a:t>
            </a:r>
            <a:r>
              <a:rPr lang="en-US" altLang="en-US" sz="2000" b="0" dirty="0" smtClean="0">
                <a:solidFill>
                  <a:schemeClr val="bg2"/>
                </a:solidFill>
              </a:rPr>
              <a:t>(1 of 5)</a:t>
            </a:r>
            <a:endParaRPr lang="en-US" sz="2000" b="0" dirty="0">
              <a:solidFill>
                <a:schemeClr val="bg2"/>
              </a:solidFill>
            </a:endParaRPr>
          </a:p>
        </p:txBody>
      </p:sp>
      <p:sp>
        <p:nvSpPr>
          <p:cNvPr id="3" name="Content Placeholder 2"/>
          <p:cNvSpPr>
            <a:spLocks noGrp="1"/>
          </p:cNvSpPr>
          <p:nvPr>
            <p:ph idx="1"/>
          </p:nvPr>
        </p:nvSpPr>
        <p:spPr>
          <a:xfrm>
            <a:off x="457200" y="1600200"/>
            <a:ext cx="8229600" cy="2438399"/>
          </a:xfrm>
        </p:spPr>
        <p:txBody>
          <a:bodyPr/>
          <a:lstStyle/>
          <a:p>
            <a:pPr marL="0" indent="0">
              <a:buNone/>
            </a:pPr>
            <a:r>
              <a:rPr lang="en-US" altLang="en-US" dirty="0"/>
              <a:t>A teacher instructed a student as follows:</a:t>
            </a:r>
          </a:p>
          <a:p>
            <a:pPr marL="0" indent="0">
              <a:buFont typeface="Wingdings" panose="05000000000000000000" pitchFamily="2" charset="2"/>
              <a:buNone/>
            </a:pPr>
            <a:r>
              <a:rPr lang="en-US" altLang="en-US" dirty="0"/>
              <a:t>Take any number and add 15 to it. Now multiply that sum by 4. Next subtract 8 and divide the difference by 4. Now subtract 12 from the quotient and tell me the answer. I will tell you the original number</a:t>
            </a:r>
            <a:r>
              <a:rPr lang="en-US" altLang="en-US" dirty="0" smtClean="0"/>
              <a:t>.</a:t>
            </a:r>
            <a:endParaRPr lang="en-US" altLang="en-US" dirty="0"/>
          </a:p>
        </p:txBody>
      </p:sp>
      <p:sp>
        <p:nvSpPr>
          <p:cNvPr id="4" name="Content Placeholder 3"/>
          <p:cNvSpPr>
            <a:spLocks noGrp="1"/>
          </p:cNvSpPr>
          <p:nvPr>
            <p:ph idx="13"/>
          </p:nvPr>
        </p:nvSpPr>
        <p:spPr>
          <a:xfrm>
            <a:off x="457200" y="4343400"/>
            <a:ext cx="8229600" cy="990600"/>
          </a:xfrm>
        </p:spPr>
        <p:txBody>
          <a:bodyPr/>
          <a:lstStyle/>
          <a:p>
            <a:pPr marL="0" indent="0">
              <a:buNone/>
            </a:pPr>
            <a:r>
              <a:rPr lang="en-US" altLang="en-US" dirty="0"/>
              <a:t>Analyze the instructions to see how the teacher was able to determine the original number</a:t>
            </a:r>
            <a:r>
              <a:rPr lang="en-US" altLang="en-US" dirty="0" smtClean="0"/>
              <a:t>.</a:t>
            </a:r>
            <a:endParaRPr lang="en-US" altLang="en-US" dirty="0"/>
          </a:p>
        </p:txBody>
      </p:sp>
    </p:spTree>
    <p:extLst>
      <p:ext uri="{BB962C8B-B14F-4D97-AF65-F5344CB8AC3E}">
        <p14:creationId xmlns:p14="http://schemas.microsoft.com/office/powerpoint/2010/main" val="19490109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Example </a:t>
            </a:r>
            <a:r>
              <a:rPr lang="en-US" altLang="en-US" dirty="0" smtClean="0">
                <a:solidFill>
                  <a:schemeClr val="bg2"/>
                </a:solidFill>
              </a:rPr>
              <a:t>2 </a:t>
            </a:r>
            <a:r>
              <a:rPr lang="en-US" altLang="en-US" sz="2000" b="0" dirty="0" smtClean="0">
                <a:solidFill>
                  <a:schemeClr val="bg2"/>
                </a:solidFill>
              </a:rPr>
              <a:t>(2 </a:t>
            </a:r>
            <a:r>
              <a:rPr lang="en-US" altLang="en-US" sz="2000" b="0" dirty="0">
                <a:solidFill>
                  <a:schemeClr val="bg2"/>
                </a:solidFill>
              </a:rPr>
              <a:t>of 5)</a:t>
            </a:r>
            <a:endParaRPr lang="en-US" dirty="0"/>
          </a:p>
        </p:txBody>
      </p:sp>
      <p:sp>
        <p:nvSpPr>
          <p:cNvPr id="3" name="Content Placeholder 2"/>
          <p:cNvSpPr>
            <a:spLocks noGrp="1"/>
          </p:cNvSpPr>
          <p:nvPr>
            <p:ph idx="1"/>
          </p:nvPr>
        </p:nvSpPr>
        <p:spPr>
          <a:xfrm>
            <a:off x="457200" y="1600200"/>
            <a:ext cx="8229600" cy="533400"/>
          </a:xfrm>
        </p:spPr>
        <p:txBody>
          <a:bodyPr/>
          <a:lstStyle/>
          <a:p>
            <a:pPr marL="0" indent="0">
              <a:buNone/>
            </a:pPr>
            <a:r>
              <a:rPr lang="en-US" altLang="en-US" dirty="0"/>
              <a:t>Translate the information into an algebraic form</a:t>
            </a:r>
            <a:r>
              <a:rPr lang="en-US" altLang="en-US" dirty="0" smtClean="0"/>
              <a:t>:</a:t>
            </a:r>
            <a:endParaRPr lang="en-US" altLang="en-US" dirty="0"/>
          </a:p>
        </p:txBody>
      </p:sp>
      <p:pic>
        <p:nvPicPr>
          <p:cNvPr id="9" name="Picture 8" descr="A table has 6 rows and 3 columns. The columns have the following headings from left to right. instructions, discussion, symbols, algebraic expressions. The row entries are as follows. Row 1. instructions, Take any real number. discussion, Let n be the variable to represent the number. symbols, algebraic expressions, n. Row 2. instructions, Add 15 to it. discussion, Add 15 to it, it refers to the variable n. symbols, algebraic expressions, n + 15. Row 3. instructions, Multiply that sum by 4. discussion, Multiply that sum by 4, that sum is n + 15. symbols, algebraic expressions, 4 left parenthesis n + 15 right parenthesis. Row 4. instructions, Subtract 8. discussion, Subtract 8 from the product. symbols, algebraic expressions, 4 left parenthesis N + 15 right parenthesis minus 8. Row 5. instructions, Divide the difference by 4. discussion, Divide the difference 4 left parenthesis n + 15 right parenthesis minus 8 by 4. symbols, algebraic expressions, start fraction 4 left parenthesis n + 15 right parenthesis minus 8 over 4 end fraction. Row 6. instructions, Subtract 12 from the quotient and tell me the answer. discussion, Subtract 12 from the quotient. symbols, algebraic expressions, start fraction 4 left parenthesis n + 15 right parenthesis minus 8 over 4 end fraction minus 12."/>
          <p:cNvPicPr>
            <a:picLocks noChangeAspect="1"/>
          </p:cNvPicPr>
          <p:nvPr/>
        </p:nvPicPr>
        <p:blipFill>
          <a:blip r:embed="rId2"/>
          <a:stretch>
            <a:fillRect/>
          </a:stretch>
        </p:blipFill>
        <p:spPr>
          <a:xfrm>
            <a:off x="533400" y="2331400"/>
            <a:ext cx="8029128" cy="3688400"/>
          </a:xfrm>
          <a:prstGeom prst="rect">
            <a:avLst/>
          </a:prstGeom>
        </p:spPr>
      </p:pic>
    </p:spTree>
    <p:extLst>
      <p:ext uri="{BB962C8B-B14F-4D97-AF65-F5344CB8AC3E}">
        <p14:creationId xmlns:p14="http://schemas.microsoft.com/office/powerpoint/2010/main" val="27362594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46875fc982845fbe69f2dbcbc1fffed4133dd5"/>
</p:tagLst>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9613</TotalTime>
  <Words>991</Words>
  <Application>Microsoft Office PowerPoint</Application>
  <PresentationFormat>On-screen Show (4:3)</PresentationFormat>
  <Paragraphs>85</Paragraphs>
  <Slides>19</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5" baseType="lpstr">
      <vt:lpstr>Arial</vt:lpstr>
      <vt:lpstr>Times New Roman</vt:lpstr>
      <vt:lpstr>Verdana</vt:lpstr>
      <vt:lpstr>Wingdings</vt:lpstr>
      <vt:lpstr>508 Lecture</vt:lpstr>
      <vt:lpstr>Equation</vt:lpstr>
      <vt:lpstr>A Problem Solving Approach to Mathematics for Elementary School Teachers</vt:lpstr>
      <vt:lpstr>Section 8-1 Variables</vt:lpstr>
      <vt:lpstr>Variables</vt:lpstr>
      <vt:lpstr>Example 1 (1 of 4)</vt:lpstr>
      <vt:lpstr>Example 1 (2 of 4)</vt:lpstr>
      <vt:lpstr>Example 1 (3 of 4)</vt:lpstr>
      <vt:lpstr>Example 1 (4 of 4)</vt:lpstr>
      <vt:lpstr>Example 2 (1 of 5)</vt:lpstr>
      <vt:lpstr>Example 2 (2 of 5)</vt:lpstr>
      <vt:lpstr>Example 2 (3 of 5)</vt:lpstr>
      <vt:lpstr>Example 2 (4 of 5)</vt:lpstr>
      <vt:lpstr>Example 2 (5 of 5)</vt:lpstr>
      <vt:lpstr>Example 3 (1 of 2)</vt:lpstr>
      <vt:lpstr>Example 3 (2 of 2)</vt:lpstr>
      <vt:lpstr>Example 4 (1 of 2)</vt:lpstr>
      <vt:lpstr>Example 4 (2 of 2)</vt:lpstr>
      <vt:lpstr>Example 5 (1 of 3)</vt:lpstr>
      <vt:lpstr>Example 5 (2 of 3)</vt:lpstr>
      <vt:lpstr>Example 5 (3 of 3)</vt:lpstr>
    </vt:vector>
  </TitlesOfParts>
  <Company>Pearson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Problem Solving Approach to Mathematics for Elementary School Teachers, Thirteenth Edition, Chapter 8, Algebraic Thinking</dc:title>
  <dc:subject>Math</dc:subject>
  <dc:creator>Billstein/Boschmans/Libeskind/Lott</dc:creator>
  <cp:keywords>A Problem Solving Approach to Mathematics</cp:keywords>
  <cp:lastModifiedBy>Poornima, Kamalasanam</cp:lastModifiedBy>
  <cp:revision>2398</cp:revision>
  <dcterms:created xsi:type="dcterms:W3CDTF">2014-07-14T20:04:21Z</dcterms:created>
  <dcterms:modified xsi:type="dcterms:W3CDTF">2019-07-19T09:15:48Z</dcterms:modified>
</cp:coreProperties>
</file>