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5"/>
  </p:notesMasterIdLst>
  <p:sldIdLst>
    <p:sldId id="256" r:id="rId2"/>
    <p:sldId id="257" r:id="rId3"/>
    <p:sldId id="263" r:id="rId4"/>
    <p:sldId id="268" r:id="rId5"/>
    <p:sldId id="258" r:id="rId6"/>
    <p:sldId id="262" r:id="rId7"/>
    <p:sldId id="259" r:id="rId8"/>
    <p:sldId id="265" r:id="rId9"/>
    <p:sldId id="266" r:id="rId10"/>
    <p:sldId id="260" r:id="rId11"/>
    <p:sldId id="267" r:id="rId12"/>
    <p:sldId id="269" r:id="rId13"/>
    <p:sldId id="261"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84" charset="0"/>
        <a:ea typeface="+mn-ea"/>
        <a:cs typeface="+mn-cs"/>
      </a:defRPr>
    </a:lvl5pPr>
    <a:lvl6pPr marL="2286000" algn="l" defTabSz="914400" rtl="0" eaLnBrk="1" latinLnBrk="0" hangingPunct="1">
      <a:defRPr sz="2400" kern="1200">
        <a:solidFill>
          <a:schemeClr val="tx1"/>
        </a:solidFill>
        <a:latin typeface="Times New Roman" pitchFamily="84" charset="0"/>
        <a:ea typeface="+mn-ea"/>
        <a:cs typeface="+mn-cs"/>
      </a:defRPr>
    </a:lvl6pPr>
    <a:lvl7pPr marL="2743200" algn="l" defTabSz="914400" rtl="0" eaLnBrk="1" latinLnBrk="0" hangingPunct="1">
      <a:defRPr sz="2400" kern="1200">
        <a:solidFill>
          <a:schemeClr val="tx1"/>
        </a:solidFill>
        <a:latin typeface="Times New Roman" pitchFamily="84" charset="0"/>
        <a:ea typeface="+mn-ea"/>
        <a:cs typeface="+mn-cs"/>
      </a:defRPr>
    </a:lvl7pPr>
    <a:lvl8pPr marL="3200400" algn="l" defTabSz="914400" rtl="0" eaLnBrk="1" latinLnBrk="0" hangingPunct="1">
      <a:defRPr sz="2400" kern="1200">
        <a:solidFill>
          <a:schemeClr val="tx1"/>
        </a:solidFill>
        <a:latin typeface="Times New Roman" pitchFamily="84" charset="0"/>
        <a:ea typeface="+mn-ea"/>
        <a:cs typeface="+mn-cs"/>
      </a:defRPr>
    </a:lvl8pPr>
    <a:lvl9pPr marL="3657600" algn="l" defTabSz="9144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A2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84" autoAdjust="0"/>
    <p:restoredTop sz="90929"/>
  </p:normalViewPr>
  <p:slideViewPr>
    <p:cSldViewPr>
      <p:cViewPr varScale="1">
        <p:scale>
          <a:sx n="96" d="100"/>
          <a:sy n="96" d="100"/>
        </p:scale>
        <p:origin x="-5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1747"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1748"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50"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1751"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5D7BEFD-6F3A-4533-81F0-ECD65F4A9A86}" type="slidenum">
              <a:rPr lang="en-US" altLang="en-US"/>
              <a:pPr/>
              <a:t>‹#›</a:t>
            </a:fld>
            <a:endParaRPr lang="en-US" altLang="en-US"/>
          </a:p>
        </p:txBody>
      </p:sp>
    </p:spTree>
    <p:extLst>
      <p:ext uri="{BB962C8B-B14F-4D97-AF65-F5344CB8AC3E}">
        <p14:creationId xmlns:p14="http://schemas.microsoft.com/office/powerpoint/2010/main" val="29262323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8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C0F0C5F-DB39-4BF3-9CD9-DE5DBAD62F12}" type="slidenum">
              <a:rPr lang="en-US" altLang="en-US"/>
              <a:pPr/>
              <a:t>1</a:t>
            </a:fld>
            <a:endParaRPr lang="en-US" altLang="en-US"/>
          </a:p>
        </p:txBody>
      </p:sp>
      <p:sp>
        <p:nvSpPr>
          <p:cNvPr id="32770" name="Rectangle 1026"/>
          <p:cNvSpPr>
            <a:spLocks noGrp="1" noRot="1" noChangeAspect="1" noChangeArrowheads="1" noTextEdit="1"/>
          </p:cNvSpPr>
          <p:nvPr>
            <p:ph type="sldImg"/>
          </p:nvPr>
        </p:nvSpPr>
        <p:spPr>
          <a:ln/>
        </p:spPr>
      </p:sp>
      <p:sp>
        <p:nvSpPr>
          <p:cNvPr id="32771" name="Rectangle 1027"/>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4ABE52F-771D-48CD-802C-111EBAEEBD42}" type="slidenum">
              <a:rPr lang="en-US" altLang="en-US"/>
              <a:pPr/>
              <a:t>10</a:t>
            </a:fld>
            <a:endParaRPr lang="en-US" alt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FAC82DF-70FA-4074-937D-FF232DA9A5EA}" type="slidenum">
              <a:rPr lang="en-US" altLang="en-US"/>
              <a:pPr/>
              <a:t>11</a:t>
            </a:fld>
            <a:endParaRPr lang="en-US" alt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4E5D62D-5F45-43F4-8684-97940116192F}" type="slidenum">
              <a:rPr lang="en-US" altLang="en-US"/>
              <a:pPr/>
              <a:t>12</a:t>
            </a:fld>
            <a:endParaRPr lang="en-US" alt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831ABC2-4D52-40F5-B5D1-34FC73DC3BF8}" type="slidenum">
              <a:rPr lang="en-US" altLang="en-US"/>
              <a:pPr/>
              <a:t>13</a:t>
            </a:fld>
            <a:endParaRPr lang="en-US" alt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5F79198-6E44-4B3A-9013-1A91E7CDB5D0}" type="slidenum">
              <a:rPr lang="en-US" altLang="en-US"/>
              <a:pPr/>
              <a:t>2</a:t>
            </a:fld>
            <a:endParaRPr lang="en-US" altLang="en-US"/>
          </a:p>
        </p:txBody>
      </p:sp>
      <p:sp>
        <p:nvSpPr>
          <p:cNvPr id="33794" name="Rectangle 1026"/>
          <p:cNvSpPr>
            <a:spLocks noGrp="1" noRot="1" noChangeAspect="1" noChangeArrowheads="1" noTextEdit="1"/>
          </p:cNvSpPr>
          <p:nvPr>
            <p:ph type="sldImg"/>
          </p:nvPr>
        </p:nvSpPr>
        <p:spPr>
          <a:ln/>
        </p:spPr>
      </p:sp>
      <p:sp>
        <p:nvSpPr>
          <p:cNvPr id="33795" name="Rectangle 1027"/>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170279D-A68B-473D-A3BE-9EF7CAACAFC0}" type="slidenum">
              <a:rPr lang="en-US" altLang="en-US"/>
              <a:pPr/>
              <a:t>3</a:t>
            </a:fld>
            <a:endParaRPr lang="en-US" altLang="en-US"/>
          </a:p>
        </p:txBody>
      </p:sp>
      <p:sp>
        <p:nvSpPr>
          <p:cNvPr id="34818" name="Rectangle 1026"/>
          <p:cNvSpPr>
            <a:spLocks noGrp="1" noRot="1" noChangeAspect="1" noChangeArrowheads="1" noTextEdit="1"/>
          </p:cNvSpPr>
          <p:nvPr>
            <p:ph type="sldImg"/>
          </p:nvPr>
        </p:nvSpPr>
        <p:spPr>
          <a:ln/>
        </p:spPr>
      </p:sp>
      <p:sp>
        <p:nvSpPr>
          <p:cNvPr id="34819" name="Rectangle 1027"/>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EEA8631-D0B4-471B-8B07-46E7BF94BFBA}" type="slidenum">
              <a:rPr lang="en-US" altLang="en-US"/>
              <a:pPr/>
              <a:t>4</a:t>
            </a:fld>
            <a:endParaRPr lang="en-US" altLang="en-US"/>
          </a:p>
        </p:txBody>
      </p:sp>
      <p:sp>
        <p:nvSpPr>
          <p:cNvPr id="35842" name="Rectangle 1026"/>
          <p:cNvSpPr>
            <a:spLocks noGrp="1" noRot="1" noChangeAspect="1" noChangeArrowheads="1" noTextEdit="1"/>
          </p:cNvSpPr>
          <p:nvPr>
            <p:ph type="sldImg"/>
          </p:nvPr>
        </p:nvSpPr>
        <p:spPr>
          <a:ln/>
        </p:spPr>
      </p:sp>
      <p:sp>
        <p:nvSpPr>
          <p:cNvPr id="35843" name="Rectangle 1027"/>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926E060-9B71-4CB7-A7F1-ED07F61A6320}" type="slidenum">
              <a:rPr lang="en-US" altLang="en-US"/>
              <a:pPr/>
              <a:t>5</a:t>
            </a:fld>
            <a:endParaRPr lang="en-US"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F134E06-C611-4E14-BC82-2A388A9F5CE8}" type="slidenum">
              <a:rPr lang="en-US" altLang="en-US"/>
              <a:pPr/>
              <a:t>6</a:t>
            </a:fld>
            <a:endParaRPr lang="en-US"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22F0C2C-DF00-43F4-8789-89F2F5073231}" type="slidenum">
              <a:rPr lang="en-US" altLang="en-US"/>
              <a:pPr/>
              <a:t>7</a:t>
            </a:fld>
            <a:endParaRPr lang="en-US" alt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D05FBB6-5395-4259-812B-1AB09768E0BA}" type="slidenum">
              <a:rPr lang="en-US" altLang="en-US"/>
              <a:pPr/>
              <a:t>8</a:t>
            </a:fld>
            <a:endParaRPr lang="en-US" alt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3B6201B-6C6C-4BD5-886D-D09A9614E73B}" type="slidenum">
              <a:rPr lang="en-US" altLang="en-US"/>
              <a:pPr/>
              <a:t>9</a:t>
            </a:fld>
            <a:endParaRPr lang="en-US" alt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D17B739-3D1C-4CBC-8ED3-7A32B192F128}"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5255D386-2A6E-4706-B54D-77B5E1F7C12F}"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FBD98FC7-4370-4C81-8EC7-2FB6871A902A}"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389C0947-AA40-4E8F-924F-ECA8799F66AD}" type="slidenum">
              <a:rPr lang="en-US" altLang="en-US" smtClean="0"/>
              <a:pPr/>
              <a:t>‹#›</a:t>
            </a:fld>
            <a:endParaRPr lang="en-US" alt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4CE5E1BF-A25C-4959-A5AA-84DB4BDCFE6F}" type="slidenum">
              <a:rPr lang="en-US" altLang="en-US" smtClean="0"/>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9CCF071A-378F-4D3E-A8D8-C3109722B2DC}" type="slidenum">
              <a:rPr lang="en-US" altLang="en-US" smtClean="0"/>
              <a:pPr/>
              <a:t>‹#›</a:t>
            </a:fld>
            <a:endParaRPr lang="en-US" alt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9" name="Slide Number Placeholder 8"/>
          <p:cNvSpPr>
            <a:spLocks noGrp="1"/>
          </p:cNvSpPr>
          <p:nvPr>
            <p:ph type="sldNum" sz="quarter" idx="12"/>
          </p:nvPr>
        </p:nvSpPr>
        <p:spPr/>
        <p:txBody>
          <a:bodyPr/>
          <a:lstStyle>
            <a:extLst/>
          </a:lstStyle>
          <a:p>
            <a:fld id="{8E4B280D-14DF-434A-97CF-A53279ED9E46}"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ltLang="en-US"/>
          </a:p>
        </p:txBody>
      </p:sp>
      <p:sp>
        <p:nvSpPr>
          <p:cNvPr id="4" name="Footer Placeholder 3"/>
          <p:cNvSpPr>
            <a:spLocks noGrp="1"/>
          </p:cNvSpPr>
          <p:nvPr>
            <p:ph type="ftr" sz="quarter" idx="11"/>
          </p:nvPr>
        </p:nvSpPr>
        <p:spPr/>
        <p:txBody>
          <a:bodyPr/>
          <a:lstStyle>
            <a:extLst/>
          </a:lstStyle>
          <a:p>
            <a:endParaRPr lang="en-US" altLang="en-US"/>
          </a:p>
        </p:txBody>
      </p:sp>
      <p:sp>
        <p:nvSpPr>
          <p:cNvPr id="5" name="Slide Number Placeholder 4"/>
          <p:cNvSpPr>
            <a:spLocks noGrp="1"/>
          </p:cNvSpPr>
          <p:nvPr>
            <p:ph type="sldNum" sz="quarter" idx="12"/>
          </p:nvPr>
        </p:nvSpPr>
        <p:spPr/>
        <p:txBody>
          <a:bodyPr/>
          <a:lstStyle>
            <a:extLst/>
          </a:lstStyle>
          <a:p>
            <a:fld id="{0E73033D-80CA-42A4-B134-17B9BF46FED9}" type="slidenum">
              <a:rPr lang="en-US" altLang="en-US" smtClean="0"/>
              <a:pPr/>
              <a:t>‹#›</a:t>
            </a:fld>
            <a:endParaRPr lang="en-US" alt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ltLang="en-US"/>
          </a:p>
        </p:txBody>
      </p:sp>
      <p:sp>
        <p:nvSpPr>
          <p:cNvPr id="3" name="Footer Placeholder 2"/>
          <p:cNvSpPr>
            <a:spLocks noGrp="1"/>
          </p:cNvSpPr>
          <p:nvPr>
            <p:ph type="ftr" sz="quarter" idx="11"/>
          </p:nvPr>
        </p:nvSpPr>
        <p:spPr/>
        <p:txBody>
          <a:bodyPr/>
          <a:lstStyle>
            <a:extLst/>
          </a:lstStyle>
          <a:p>
            <a:endParaRPr lang="en-US" altLang="en-US"/>
          </a:p>
        </p:txBody>
      </p:sp>
      <p:sp>
        <p:nvSpPr>
          <p:cNvPr id="4" name="Slide Number Placeholder 3"/>
          <p:cNvSpPr>
            <a:spLocks noGrp="1"/>
          </p:cNvSpPr>
          <p:nvPr>
            <p:ph type="sldNum" sz="quarter" idx="12"/>
          </p:nvPr>
        </p:nvSpPr>
        <p:spPr/>
        <p:txBody>
          <a:bodyPr/>
          <a:lstStyle>
            <a:extLst/>
          </a:lstStyle>
          <a:p>
            <a:fld id="{7E33F113-A8D8-4F0D-A2A3-361AE34613F4}"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03EFA334-1C07-42B8-A624-0289CF7D215E}"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898931C-B253-452E-80D0-2325188F5E7A}" type="slidenum">
              <a:rPr lang="en-US" altLang="en-US" smtClean="0"/>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lt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5F45E6-D534-4BC1-BA35-41DD48368979}"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Microsoft_Word_97_-_2003_Document1.doc"/><Relationship Id="rId5" Type="http://schemas.openxmlformats.org/officeDocument/2006/relationships/image" Target="../media/image7.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US" altLang="en-US" sz="6000"/>
              <a:t>Hypothesis Testing</a:t>
            </a:r>
            <a:endParaRPr lang="en-US" altLang="en-US"/>
          </a:p>
        </p:txBody>
      </p:sp>
      <p:sp>
        <p:nvSpPr>
          <p:cNvPr id="5123" name="Rectangle 3"/>
          <p:cNvSpPr>
            <a:spLocks noGrp="1" noChangeArrowheads="1"/>
          </p:cNvSpPr>
          <p:nvPr>
            <p:ph type="subTitle" idx="1"/>
          </p:nvPr>
        </p:nvSpPr>
        <p:spPr>
          <a:noFill/>
        </p:spPr>
        <p:txBody>
          <a:bodyPr/>
          <a:lstStyle/>
          <a:p>
            <a:r>
              <a:rPr lang="en-US" altLang="en-US" sz="4000"/>
              <a:t>Major Steps</a:t>
            </a:r>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buFontTx/>
              <a:buNone/>
            </a:pPr>
            <a:r>
              <a:rPr lang="en-US" altLang="en-US" dirty="0"/>
              <a:t>4.	</a:t>
            </a:r>
            <a:r>
              <a:rPr lang="en-US" altLang="en-US" dirty="0" smtClean="0"/>
              <a:t>Evaluate </a:t>
            </a:r>
            <a:r>
              <a:rPr lang="en-US" altLang="en-US" dirty="0"/>
              <a:t>the data</a:t>
            </a:r>
            <a:r>
              <a:rPr lang="en-US" altLang="en-US" dirty="0" smtClean="0"/>
              <a:t>.</a:t>
            </a:r>
            <a:br>
              <a:rPr lang="en-US" altLang="en-US" dirty="0" smtClean="0"/>
            </a:br>
            <a:endParaRPr lang="en-US" altLang="en-US" dirty="0"/>
          </a:p>
          <a:p>
            <a:pPr lvl="2"/>
            <a:r>
              <a:rPr lang="en-US" altLang="en-US" dirty="0"/>
              <a:t>The data should be tabulated in this step, and the statistical test should be conducted. Find the critical value(s). Compute the test value. Finally, decide whether to reject or not reject the null hypothesis.		</a:t>
            </a:r>
          </a:p>
        </p:txBody>
      </p:sp>
      <p:sp>
        <p:nvSpPr>
          <p:cNvPr id="9218" name="Rectangle 2"/>
          <p:cNvSpPr>
            <a:spLocks noGrp="1" noChangeArrowheads="1"/>
          </p:cNvSpPr>
          <p:nvPr>
            <p:ph type="title"/>
          </p:nvPr>
        </p:nvSpPr>
        <p:spPr/>
        <p:txBody>
          <a:bodyPr/>
          <a:lstStyle/>
          <a:p>
            <a:r>
              <a:rPr lang="en-US" altLang="en-US"/>
              <a:t>Recommended Steps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endParaRPr lang="en-US" altLang="en-US" dirty="0"/>
          </a:p>
        </p:txBody>
      </p:sp>
      <p:sp>
        <p:nvSpPr>
          <p:cNvPr id="16386" name="Rectangle 2"/>
          <p:cNvSpPr>
            <a:spLocks noGrp="1" noChangeArrowheads="1"/>
          </p:cNvSpPr>
          <p:nvPr>
            <p:ph type="title"/>
          </p:nvPr>
        </p:nvSpPr>
        <p:spPr/>
        <p:txBody>
          <a:bodyPr/>
          <a:lstStyle/>
          <a:p>
            <a:endParaRPr lang="en-US" altLang="en-US"/>
          </a:p>
        </p:txBody>
      </p:sp>
      <p:graphicFrame>
        <p:nvGraphicFramePr>
          <p:cNvPr id="16388" name="Object 4"/>
          <p:cNvGraphicFramePr>
            <a:graphicFrameLocks noChangeAspect="1"/>
          </p:cNvGraphicFramePr>
          <p:nvPr/>
        </p:nvGraphicFramePr>
        <p:xfrm>
          <a:off x="1450975" y="1473200"/>
          <a:ext cx="6243638" cy="3911600"/>
        </p:xfrm>
        <a:graphic>
          <a:graphicData uri="http://schemas.openxmlformats.org/presentationml/2006/ole">
            <mc:AlternateContent xmlns:mc="http://schemas.openxmlformats.org/markup-compatibility/2006">
              <mc:Choice xmlns:v="urn:schemas-microsoft-com:vml" Requires="v">
                <p:oleObj spid="_x0000_s16402" name="Document" r:id="rId4" imgW="6242304" imgH="3910584" progId="Word.Document.8">
                  <p:embed/>
                </p:oleObj>
              </mc:Choice>
              <mc:Fallback>
                <p:oleObj name="Document" r:id="rId4" imgW="6242304" imgH="3910584"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0975" y="1473200"/>
                        <a:ext cx="6243638" cy="391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9" name="Object 5"/>
          <p:cNvGraphicFramePr>
            <a:graphicFrameLocks noChangeAspect="1"/>
          </p:cNvGraphicFramePr>
          <p:nvPr>
            <p:extLst>
              <p:ext uri="{D42A27DB-BD31-4B8C-83A1-F6EECF244321}">
                <p14:modId xmlns:p14="http://schemas.microsoft.com/office/powerpoint/2010/main" val="1763141919"/>
              </p:ext>
            </p:extLst>
          </p:nvPr>
        </p:nvGraphicFramePr>
        <p:xfrm>
          <a:off x="836613" y="914400"/>
          <a:ext cx="7359650" cy="4119563"/>
        </p:xfrm>
        <a:graphic>
          <a:graphicData uri="http://schemas.openxmlformats.org/presentationml/2006/ole">
            <mc:AlternateContent xmlns:mc="http://schemas.openxmlformats.org/markup-compatibility/2006">
              <mc:Choice xmlns:v="urn:schemas-microsoft-com:vml" Requires="v">
                <p:oleObj spid="_x0000_s16403" name="Document" r:id="rId6" imgW="6239338" imgH="3504505" progId="Word.Document.8">
                  <p:embed/>
                </p:oleObj>
              </mc:Choice>
              <mc:Fallback>
                <p:oleObj name="Document" r:id="rId6" imgW="6239338" imgH="3504505" progId="Word.Document.8">
                  <p:embed/>
                  <p:pic>
                    <p:nvPicPr>
                      <p:cNvPr id="0" name="Object 5"/>
                      <p:cNvPicPr>
                        <a:picLocks noChangeAspect="1" noChangeArrowheads="1"/>
                      </p:cNvPicPr>
                      <p:nvPr/>
                    </p:nvPicPr>
                    <p:blipFill>
                      <a:blip r:embed="rId7"/>
                      <a:srcRect/>
                      <a:stretch>
                        <a:fillRect/>
                      </a:stretch>
                    </p:blipFill>
                    <p:spPr bwMode="auto">
                      <a:xfrm>
                        <a:off x="836613" y="914400"/>
                        <a:ext cx="7359650" cy="4119563"/>
                      </a:xfrm>
                      <a:prstGeom prst="rect">
                        <a:avLst/>
                      </a:prstGeom>
                      <a:solidFill>
                        <a:schemeClr val="tx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r>
              <a:rPr lang="en-US" altLang="en-US" sz="3600"/>
              <a:t>A </a:t>
            </a:r>
            <a:r>
              <a:rPr lang="en-US" altLang="en-US" sz="3600" u="sng"/>
              <a:t>Type I error</a:t>
            </a:r>
            <a:r>
              <a:rPr lang="en-US" altLang="en-US" sz="3600"/>
              <a:t> occurs if one rejects the null hypothesis when it is true.</a:t>
            </a:r>
          </a:p>
          <a:p>
            <a:endParaRPr lang="en-US" altLang="en-US" sz="3600"/>
          </a:p>
          <a:p>
            <a:r>
              <a:rPr lang="en-US" altLang="en-US" sz="3600"/>
              <a:t>A </a:t>
            </a:r>
            <a:r>
              <a:rPr lang="en-US" altLang="en-US" sz="3600" u="sng"/>
              <a:t>Type II error</a:t>
            </a:r>
            <a:r>
              <a:rPr lang="en-US" altLang="en-US" sz="3600"/>
              <a:t> occurs if one does not reject a null hypothesis when it is false.</a:t>
            </a:r>
            <a:endParaRPr lang="en-US" altLang="en-US"/>
          </a:p>
        </p:txBody>
      </p:sp>
      <p:sp>
        <p:nvSpPr>
          <p:cNvPr id="26626" name="Rectangle 2"/>
          <p:cNvSpPr>
            <a:spLocks noGrp="1" noChangeArrowheads="1"/>
          </p:cNvSpPr>
          <p:nvPr>
            <p:ph type="title"/>
          </p:nvPr>
        </p:nvSpPr>
        <p:spPr/>
        <p:txBody>
          <a:bodyPr/>
          <a:lstStyle/>
          <a:p>
            <a:r>
              <a:rPr lang="en-US" altLang="en-US" dirty="0" smtClean="0"/>
              <a:t>Decision Issues</a:t>
            </a:r>
            <a:endParaRPr lang="en-US"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752600"/>
            <a:ext cx="8229600" cy="4525963"/>
          </a:xfrm>
        </p:spPr>
        <p:txBody>
          <a:bodyPr/>
          <a:lstStyle/>
          <a:p>
            <a:pPr>
              <a:buFontTx/>
              <a:buNone/>
            </a:pPr>
            <a:r>
              <a:rPr lang="en-US" altLang="en-US" dirty="0"/>
              <a:t>5.	</a:t>
            </a:r>
            <a:r>
              <a:rPr lang="en-US" altLang="en-US" dirty="0" smtClean="0"/>
              <a:t>Summarize </a:t>
            </a:r>
            <a:r>
              <a:rPr lang="en-US" altLang="en-US" dirty="0"/>
              <a:t>the results. Write a specific 	conclusion involving the claim (which 		may or may not be the null hypothesis). 	Refer to </a:t>
            </a:r>
            <a:r>
              <a:rPr lang="en-US" altLang="en-US" dirty="0" smtClean="0"/>
              <a:t>our </a:t>
            </a:r>
            <a:r>
              <a:rPr lang="en-US" altLang="en-US" dirty="0"/>
              <a:t>text for the types of 		</a:t>
            </a:r>
            <a:r>
              <a:rPr lang="en-US" altLang="en-US" dirty="0" smtClean="0"/>
              <a:t>conclusions </a:t>
            </a:r>
            <a:r>
              <a:rPr lang="en-US" altLang="en-US" dirty="0"/>
              <a:t>which may be made.</a:t>
            </a:r>
          </a:p>
        </p:txBody>
      </p:sp>
      <p:sp>
        <p:nvSpPr>
          <p:cNvPr id="10242" name="Rectangle 2"/>
          <p:cNvSpPr>
            <a:spLocks noGrp="1" noChangeArrowheads="1"/>
          </p:cNvSpPr>
          <p:nvPr>
            <p:ph type="title"/>
          </p:nvPr>
        </p:nvSpPr>
        <p:spPr/>
        <p:txBody>
          <a:bodyPr/>
          <a:lstStyle/>
          <a:p>
            <a:r>
              <a:rPr lang="en-US" altLang="en-US"/>
              <a:t>Recommended Steps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a:buFontTx/>
              <a:buNone/>
            </a:pPr>
            <a:r>
              <a:rPr lang="en-US" altLang="en-US" dirty="0" smtClean="0"/>
              <a:t>1.</a:t>
            </a:r>
            <a:r>
              <a:rPr lang="en-US" altLang="en-US" dirty="0"/>
              <a:t>	</a:t>
            </a:r>
            <a:r>
              <a:rPr lang="en-US" altLang="en-US" dirty="0" smtClean="0"/>
              <a:t>State </a:t>
            </a:r>
            <a:r>
              <a:rPr lang="en-US" altLang="en-US" dirty="0"/>
              <a:t>the hypotheses. </a:t>
            </a:r>
            <a:r>
              <a:rPr lang="en-US" altLang="en-US" dirty="0" smtClean="0"/>
              <a:t/>
            </a:r>
            <a:br>
              <a:rPr lang="en-US" altLang="en-US" dirty="0" smtClean="0"/>
            </a:br>
            <a:endParaRPr lang="en-US" altLang="en-US" dirty="0"/>
          </a:p>
          <a:p>
            <a:pPr lvl="2"/>
            <a:r>
              <a:rPr lang="en-US" altLang="en-US" dirty="0"/>
              <a:t>Be sure to state both the null hypothesis and the alternative hypothesis, and identify </a:t>
            </a:r>
          </a:p>
          <a:p>
            <a:pPr lvl="2">
              <a:buFontTx/>
              <a:buNone/>
            </a:pPr>
            <a:r>
              <a:rPr lang="en-US" altLang="en-US" dirty="0"/>
              <a:t>	which is the claim.</a:t>
            </a:r>
          </a:p>
        </p:txBody>
      </p:sp>
      <p:sp>
        <p:nvSpPr>
          <p:cNvPr id="6146" name="Rectangle 2"/>
          <p:cNvSpPr>
            <a:spLocks noGrp="1" noChangeArrowheads="1"/>
          </p:cNvSpPr>
          <p:nvPr>
            <p:ph type="title"/>
          </p:nvPr>
        </p:nvSpPr>
        <p:spPr/>
        <p:txBody>
          <a:bodyPr/>
          <a:lstStyle/>
          <a:p>
            <a:r>
              <a:rPr lang="en-US" altLang="en-US"/>
              <a:t>Recommended Steps</a:t>
            </a:r>
          </a:p>
        </p:txBody>
      </p:sp>
      <p:graphicFrame>
        <p:nvGraphicFramePr>
          <p:cNvPr id="6148" name="Object 4"/>
          <p:cNvGraphicFramePr>
            <a:graphicFrameLocks noChangeAspect="1"/>
          </p:cNvGraphicFramePr>
          <p:nvPr/>
        </p:nvGraphicFramePr>
        <p:xfrm>
          <a:off x="6248400" y="3810000"/>
          <a:ext cx="1514475" cy="2057400"/>
        </p:xfrm>
        <a:graphic>
          <a:graphicData uri="http://schemas.openxmlformats.org/presentationml/2006/ole">
            <mc:AlternateContent xmlns:mc="http://schemas.openxmlformats.org/markup-compatibility/2006">
              <mc:Choice xmlns:v="urn:schemas-microsoft-com:vml" Requires="v">
                <p:oleObj spid="_x0000_s6156" name="Clip" r:id="rId4" imgW="0" imgH="0" progId="MS_ClipArt_Gallery.2">
                  <p:embed/>
                </p:oleObj>
              </mc:Choice>
              <mc:Fallback>
                <p:oleObj name="Clip" r:id="rId4" imgW="0" imgH="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3810000"/>
                        <a:ext cx="1514475"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Text Box 5"/>
          <p:cNvSpPr txBox="1">
            <a:spLocks noChangeArrowheads="1"/>
          </p:cNvSpPr>
          <p:nvPr/>
        </p:nvSpPr>
        <p:spPr bwMode="auto">
          <a:xfrm>
            <a:off x="6781800" y="4572000"/>
            <a:ext cx="519113" cy="469900"/>
          </a:xfrm>
          <a:prstGeom prst="rect">
            <a:avLst/>
          </a:prstGeom>
          <a:solidFill>
            <a:schemeClr val="bg1"/>
          </a:solidFill>
          <a:ln w="12700">
            <a:solidFill>
              <a:srgbClr val="800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Times" pitchFamily="84" charset="0"/>
              </a:rPr>
              <a:t>H</a:t>
            </a:r>
            <a:r>
              <a:rPr lang="en-US" altLang="en-US" baseline="-25000">
                <a:latin typeface="Times" pitchFamily="84" charset="0"/>
              </a:rPr>
              <a:t>0</a:t>
            </a:r>
            <a:endParaRPr lang="en-US" altLang="en-US">
              <a:latin typeface="Times" pitchFamily="8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p:cTn id="7" dur="1000" fill="hold"/>
                                        <p:tgtEl>
                                          <p:spTgt spid="6149"/>
                                        </p:tgtEl>
                                        <p:attrNameLst>
                                          <p:attrName>ppt_w</p:attrName>
                                        </p:attrNameLst>
                                      </p:cBhvr>
                                      <p:tavLst>
                                        <p:tav tm="0">
                                          <p:val>
                                            <p:fltVal val="0"/>
                                          </p:val>
                                        </p:tav>
                                        <p:tav tm="100000">
                                          <p:val>
                                            <p:strVal val="#ppt_w"/>
                                          </p:val>
                                        </p:tav>
                                      </p:tavLst>
                                    </p:anim>
                                    <p:anim calcmode="lin" valueType="num">
                                      <p:cBhvr>
                                        <p:cTn id="8" dur="1000" fill="hold"/>
                                        <p:tgtEl>
                                          <p:spTgt spid="6149"/>
                                        </p:tgtEl>
                                        <p:attrNameLst>
                                          <p:attrName>ppt_h</p:attrName>
                                        </p:attrNameLst>
                                      </p:cBhvr>
                                      <p:tavLst>
                                        <p:tav tm="0">
                                          <p:val>
                                            <p:fltVal val="0"/>
                                          </p:val>
                                        </p:tav>
                                        <p:tav tm="100000">
                                          <p:val>
                                            <p:strVal val="#ppt_h"/>
                                          </p:val>
                                        </p:tav>
                                      </p:tavLst>
                                    </p:anim>
                                    <p:anim calcmode="lin" valueType="num">
                                      <p:cBhvr>
                                        <p:cTn id="9" dur="1000" fill="hold"/>
                                        <p:tgtEl>
                                          <p:spTgt spid="614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685800" y="1752600"/>
            <a:ext cx="7772400" cy="4114800"/>
          </a:xfrm>
        </p:spPr>
        <p:txBody>
          <a:bodyPr/>
          <a:lstStyle/>
          <a:p>
            <a:r>
              <a:rPr lang="en-US" altLang="en-US" sz="3600" u="sng" dirty="0"/>
              <a:t>Null </a:t>
            </a:r>
            <a:r>
              <a:rPr lang="en-US" altLang="en-US" sz="3600" u="sng" dirty="0" smtClean="0"/>
              <a:t>Hypothesis</a:t>
            </a:r>
            <a:br>
              <a:rPr lang="en-US" altLang="en-US" sz="3600" u="sng" dirty="0" smtClean="0"/>
            </a:br>
            <a:endParaRPr lang="en-US" altLang="en-US" sz="3600" dirty="0"/>
          </a:p>
          <a:p>
            <a:pPr lvl="1"/>
            <a:r>
              <a:rPr lang="en-US" altLang="en-US" dirty="0"/>
              <a:t>Either states that there is no difference between a parameter and a specific value </a:t>
            </a:r>
            <a:r>
              <a:rPr lang="en-US" altLang="en-US" u="sng" dirty="0"/>
              <a:t>or</a:t>
            </a:r>
            <a:r>
              <a:rPr lang="en-US" altLang="en-US" dirty="0"/>
              <a:t> that there is no difference between </a:t>
            </a:r>
            <a:r>
              <a:rPr lang="en-US" altLang="en-US" dirty="0" smtClean="0"/>
              <a:t>parameters</a:t>
            </a:r>
            <a:br>
              <a:rPr lang="en-US" altLang="en-US" dirty="0" smtClean="0"/>
            </a:br>
            <a:endParaRPr lang="en-US" altLang="en-US" dirty="0"/>
          </a:p>
          <a:p>
            <a:pPr lvl="1"/>
            <a:r>
              <a:rPr lang="en-US" altLang="en-US" sz="2800" dirty="0"/>
              <a:t>H</a:t>
            </a:r>
            <a:r>
              <a:rPr lang="en-US" altLang="en-US" sz="2800" baseline="-25000" dirty="0"/>
              <a:t>0</a:t>
            </a:r>
            <a:r>
              <a:rPr lang="en-US" altLang="en-US" sz="2800" dirty="0"/>
              <a:t>: </a:t>
            </a:r>
            <a:r>
              <a:rPr lang="en-US" altLang="en-US" sz="2800" dirty="0">
                <a:latin typeface="Symbol" pitchFamily="84" charset="2"/>
              </a:rPr>
              <a:t>m </a:t>
            </a:r>
            <a:r>
              <a:rPr lang="en-US" altLang="en-US" sz="2800" dirty="0" smtClean="0">
                <a:latin typeface="Times New Roman"/>
                <a:cs typeface="Times New Roman"/>
              </a:rPr>
              <a:t>≤</a:t>
            </a:r>
            <a:r>
              <a:rPr lang="en-US" altLang="en-US" sz="2800" dirty="0" smtClean="0">
                <a:latin typeface="Symbol" pitchFamily="84" charset="2"/>
              </a:rPr>
              <a:t> </a:t>
            </a:r>
            <a:r>
              <a:rPr lang="en-US" altLang="en-US" sz="2800" dirty="0">
                <a:latin typeface="Symbol" pitchFamily="84" charset="2"/>
              </a:rPr>
              <a:t>100</a:t>
            </a:r>
            <a:r>
              <a:rPr lang="en-US" altLang="en-US" sz="2800" dirty="0" smtClean="0"/>
              <a:t>H</a:t>
            </a:r>
            <a:r>
              <a:rPr lang="en-US" altLang="en-US" sz="2800" baseline="-25000" dirty="0" smtClean="0"/>
              <a:t>0</a:t>
            </a:r>
            <a:r>
              <a:rPr lang="en-US" altLang="en-US" sz="2800" dirty="0" smtClean="0"/>
              <a:t>: p</a:t>
            </a:r>
            <a:r>
              <a:rPr lang="en-US" altLang="en-US" sz="2800" dirty="0" smtClean="0">
                <a:latin typeface="Symbol" pitchFamily="84" charset="2"/>
              </a:rPr>
              <a:t> </a:t>
            </a:r>
            <a:r>
              <a:rPr lang="en-US" altLang="en-US" sz="2800" dirty="0">
                <a:latin typeface="Symbol" pitchFamily="84" charset="2"/>
              </a:rPr>
              <a:t>= </a:t>
            </a:r>
            <a:r>
              <a:rPr lang="en-US" altLang="en-US" sz="2800" dirty="0" smtClean="0">
                <a:latin typeface="Symbol" pitchFamily="84" charset="2"/>
              </a:rPr>
              <a:t>60%</a:t>
            </a:r>
            <a:r>
              <a:rPr lang="en-US" altLang="en-US" sz="2800" baseline="-25000" dirty="0" smtClean="0">
                <a:latin typeface="Symbol" pitchFamily="84" charset="2"/>
              </a:rPr>
              <a:t></a:t>
            </a:r>
            <a:r>
              <a:rPr lang="en-US" altLang="en-US" sz="2800" dirty="0" smtClean="0">
                <a:latin typeface="Symbol" pitchFamily="84" charset="2"/>
              </a:rPr>
              <a:t></a:t>
            </a:r>
            <a:r>
              <a:rPr lang="en-US" altLang="en-US" sz="2800" dirty="0"/>
              <a:t>and  H</a:t>
            </a:r>
            <a:r>
              <a:rPr lang="en-US" altLang="en-US" sz="2800" baseline="-25000" dirty="0"/>
              <a:t>0</a:t>
            </a:r>
            <a:r>
              <a:rPr lang="en-US" altLang="en-US" sz="2800" dirty="0"/>
              <a:t>: </a:t>
            </a:r>
            <a:r>
              <a:rPr lang="en-US" altLang="en-US" sz="2800" dirty="0" smtClean="0">
                <a:latin typeface="Symbol" pitchFamily="84" charset="2"/>
              </a:rPr>
              <a:t>s </a:t>
            </a:r>
            <a:r>
              <a:rPr lang="en-US" altLang="en-US" sz="2800" dirty="0">
                <a:sym typeface="Symbol" pitchFamily="84" charset="2"/>
              </a:rPr>
              <a:t></a:t>
            </a:r>
            <a:r>
              <a:rPr lang="en-US" altLang="en-US" sz="2800" dirty="0">
                <a:latin typeface="Symbol" pitchFamily="84" charset="2"/>
              </a:rPr>
              <a:t> </a:t>
            </a:r>
            <a:r>
              <a:rPr lang="en-US" altLang="en-US" sz="2800" dirty="0" smtClean="0">
                <a:latin typeface="Symbol" pitchFamily="84" charset="2"/>
              </a:rPr>
              <a:t>1</a:t>
            </a:r>
            <a:r>
              <a:rPr lang="en-US" altLang="en-US" dirty="0" smtClean="0"/>
              <a:t> </a:t>
            </a:r>
            <a:endParaRPr lang="en-US" altLang="en-US" dirty="0"/>
          </a:p>
          <a:p>
            <a:pPr lvl="1">
              <a:buFontTx/>
              <a:buNone/>
            </a:pPr>
            <a:r>
              <a:rPr lang="en-US" altLang="en-US" dirty="0"/>
              <a:t>	are examples of null </a:t>
            </a:r>
            <a:r>
              <a:rPr lang="en-US" altLang="en-US" dirty="0" smtClean="0"/>
              <a:t>hypotheses</a:t>
            </a:r>
            <a:r>
              <a:rPr lang="en-US" altLang="en-US" dirty="0"/>
              <a:t>.</a:t>
            </a:r>
            <a:r>
              <a:rPr lang="en-US" altLang="en-US" baseline="-25000" dirty="0" smtClean="0">
                <a:latin typeface="Symbol" pitchFamily="84" charset="2"/>
              </a:rPr>
              <a:t> </a:t>
            </a:r>
            <a:endParaRPr lang="en-US" altLang="en-US" baseline="-25000" dirty="0">
              <a:latin typeface="Symbol" pitchFamily="84" charset="2"/>
            </a:endParaRPr>
          </a:p>
        </p:txBody>
      </p:sp>
      <p:sp>
        <p:nvSpPr>
          <p:cNvPr id="18434" name="Rectangle 2"/>
          <p:cNvSpPr>
            <a:spLocks noGrp="1" noChangeArrowheads="1"/>
          </p:cNvSpPr>
          <p:nvPr>
            <p:ph type="title"/>
          </p:nvPr>
        </p:nvSpPr>
        <p:spPr/>
        <p:txBody>
          <a:bodyPr/>
          <a:lstStyle/>
          <a:p>
            <a:r>
              <a:rPr lang="en-US" altLang="en-US"/>
              <a:t>Statistical Hypotheses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r>
              <a:rPr lang="en-US" altLang="en-US" sz="3600" u="sng" dirty="0"/>
              <a:t>Alternative </a:t>
            </a:r>
            <a:r>
              <a:rPr lang="en-US" altLang="en-US" sz="3600" u="sng" dirty="0" smtClean="0"/>
              <a:t>Hypothesis</a:t>
            </a:r>
            <a:br>
              <a:rPr lang="en-US" altLang="en-US" sz="3600" u="sng" dirty="0" smtClean="0"/>
            </a:br>
            <a:endParaRPr lang="en-US" altLang="en-US" sz="3600" dirty="0"/>
          </a:p>
          <a:p>
            <a:pPr lvl="1"/>
            <a:r>
              <a:rPr lang="en-US" altLang="en-US" dirty="0"/>
              <a:t>Either states that there is a difference between a parameter and a specific value </a:t>
            </a:r>
            <a:r>
              <a:rPr lang="en-US" altLang="en-US" u="sng" dirty="0"/>
              <a:t>or</a:t>
            </a:r>
            <a:r>
              <a:rPr lang="en-US" altLang="en-US" dirty="0"/>
              <a:t> that there is a difference between </a:t>
            </a:r>
            <a:r>
              <a:rPr lang="en-US" altLang="en-US" dirty="0" smtClean="0"/>
              <a:t>parameters</a:t>
            </a:r>
            <a:br>
              <a:rPr lang="en-US" altLang="en-US" dirty="0" smtClean="0"/>
            </a:br>
            <a:endParaRPr lang="en-US" altLang="en-US" dirty="0"/>
          </a:p>
          <a:p>
            <a:pPr lvl="1"/>
            <a:r>
              <a:rPr lang="en-US" altLang="en-US" sz="2800" dirty="0" smtClean="0"/>
              <a:t>H</a:t>
            </a:r>
            <a:r>
              <a:rPr lang="en-US" altLang="en-US" sz="2800" baseline="-25000" dirty="0" smtClean="0"/>
              <a:t>1</a:t>
            </a:r>
            <a:r>
              <a:rPr lang="en-US" altLang="en-US" sz="2800" dirty="0" smtClean="0"/>
              <a:t>: </a:t>
            </a:r>
            <a:r>
              <a:rPr lang="en-US" altLang="en-US" sz="2800" dirty="0">
                <a:latin typeface="Symbol" pitchFamily="84" charset="2"/>
              </a:rPr>
              <a:t>m </a:t>
            </a:r>
            <a:r>
              <a:rPr lang="en-US" altLang="en-US" sz="2800" dirty="0" smtClean="0">
                <a:cs typeface="Times New Roman"/>
              </a:rPr>
              <a:t>&gt;</a:t>
            </a:r>
            <a:r>
              <a:rPr lang="en-US" altLang="en-US" sz="2800" dirty="0" smtClean="0">
                <a:latin typeface="Symbol" pitchFamily="84" charset="2"/>
              </a:rPr>
              <a:t> </a:t>
            </a:r>
            <a:r>
              <a:rPr lang="en-US" altLang="en-US" sz="2800" dirty="0">
                <a:latin typeface="Symbol" pitchFamily="84" charset="2"/>
              </a:rPr>
              <a:t>100</a:t>
            </a:r>
            <a:r>
              <a:rPr lang="en-US" altLang="en-US" sz="2800" dirty="0" smtClean="0"/>
              <a:t>H</a:t>
            </a:r>
            <a:r>
              <a:rPr lang="en-US" altLang="en-US" sz="2800" baseline="-25000" dirty="0" smtClean="0"/>
              <a:t>1</a:t>
            </a:r>
            <a:r>
              <a:rPr lang="en-US" altLang="en-US" sz="2800" dirty="0" smtClean="0"/>
              <a:t>: </a:t>
            </a:r>
            <a:r>
              <a:rPr lang="en-US" altLang="en-US" sz="2800" dirty="0"/>
              <a:t>p</a:t>
            </a:r>
            <a:r>
              <a:rPr lang="en-US" altLang="en-US" sz="2800" dirty="0">
                <a:latin typeface="Symbol" pitchFamily="84" charset="2"/>
              </a:rPr>
              <a:t> </a:t>
            </a:r>
            <a:r>
              <a:rPr lang="en-US" altLang="en-US" sz="2800" dirty="0" smtClean="0">
                <a:latin typeface="Symbol" pitchFamily="84" charset="2"/>
                <a:sym typeface="Symbol"/>
              </a:rPr>
              <a:t></a:t>
            </a:r>
            <a:r>
              <a:rPr lang="en-US" altLang="en-US" sz="2800" dirty="0" smtClean="0">
                <a:latin typeface="Symbol" pitchFamily="84" charset="2"/>
              </a:rPr>
              <a:t> </a:t>
            </a:r>
            <a:r>
              <a:rPr lang="en-US" altLang="en-US" sz="2800" dirty="0">
                <a:latin typeface="Symbol" pitchFamily="84" charset="2"/>
              </a:rPr>
              <a:t>60%</a:t>
            </a:r>
            <a:r>
              <a:rPr lang="en-US" altLang="en-US" sz="2800" baseline="-25000" dirty="0">
                <a:latin typeface="Symbol" pitchFamily="84" charset="2"/>
              </a:rPr>
              <a:t></a:t>
            </a:r>
            <a:r>
              <a:rPr lang="en-US" altLang="en-US" sz="2800" dirty="0">
                <a:latin typeface="Symbol" pitchFamily="84" charset="2"/>
              </a:rPr>
              <a:t></a:t>
            </a:r>
            <a:r>
              <a:rPr lang="en-US" altLang="en-US" sz="2800" dirty="0"/>
              <a:t>and  </a:t>
            </a:r>
            <a:r>
              <a:rPr lang="en-US" altLang="en-US" sz="2800" dirty="0" smtClean="0"/>
              <a:t>H</a:t>
            </a:r>
            <a:r>
              <a:rPr lang="en-US" altLang="en-US" sz="2800" baseline="-25000" dirty="0" smtClean="0"/>
              <a:t>1</a:t>
            </a:r>
            <a:r>
              <a:rPr lang="en-US" altLang="en-US" sz="2800" dirty="0" smtClean="0"/>
              <a:t>: </a:t>
            </a:r>
            <a:r>
              <a:rPr lang="en-US" altLang="en-US" sz="2800" dirty="0">
                <a:latin typeface="Symbol" pitchFamily="84" charset="2"/>
              </a:rPr>
              <a:t>s </a:t>
            </a:r>
            <a:r>
              <a:rPr lang="en-US" altLang="en-US" sz="2800" dirty="0" smtClean="0">
                <a:sym typeface="Symbol" pitchFamily="84" charset="2"/>
              </a:rPr>
              <a:t>&lt;</a:t>
            </a:r>
            <a:r>
              <a:rPr lang="en-US" altLang="en-US" sz="2800" dirty="0" smtClean="0">
                <a:latin typeface="Symbol" pitchFamily="84" charset="2"/>
              </a:rPr>
              <a:t> </a:t>
            </a:r>
            <a:r>
              <a:rPr lang="en-US" altLang="en-US" sz="2800" dirty="0">
                <a:latin typeface="Symbol" pitchFamily="84" charset="2"/>
              </a:rPr>
              <a:t>1 </a:t>
            </a:r>
            <a:r>
              <a:rPr lang="en-US" altLang="en-US" dirty="0"/>
              <a:t>	are examples of alternative hypotheses.</a:t>
            </a:r>
          </a:p>
        </p:txBody>
      </p:sp>
      <p:sp>
        <p:nvSpPr>
          <p:cNvPr id="25602" name="Rectangle 2"/>
          <p:cNvSpPr>
            <a:spLocks noGrp="1" noChangeArrowheads="1"/>
          </p:cNvSpPr>
          <p:nvPr>
            <p:ph type="title"/>
          </p:nvPr>
        </p:nvSpPr>
        <p:spPr/>
        <p:txBody>
          <a:bodyPr/>
          <a:lstStyle/>
          <a:p>
            <a:r>
              <a:rPr lang="en-US" altLang="en-US"/>
              <a:t>Statistical Hypotheses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a:buFontTx/>
              <a:buNone/>
            </a:pPr>
            <a:r>
              <a:rPr lang="en-US" altLang="en-US" dirty="0"/>
              <a:t>2.	</a:t>
            </a:r>
            <a:r>
              <a:rPr lang="en-US" altLang="en-US" dirty="0" smtClean="0"/>
              <a:t>Design </a:t>
            </a:r>
            <a:r>
              <a:rPr lang="en-US" altLang="en-US" dirty="0"/>
              <a:t>the study</a:t>
            </a:r>
            <a:r>
              <a:rPr lang="en-US" altLang="en-US" dirty="0" smtClean="0"/>
              <a:t>.</a:t>
            </a:r>
            <a:br>
              <a:rPr lang="en-US" altLang="en-US" dirty="0" smtClean="0"/>
            </a:br>
            <a:endParaRPr lang="en-US" altLang="en-US" dirty="0"/>
          </a:p>
          <a:p>
            <a:pPr lvl="2"/>
            <a:r>
              <a:rPr lang="en-US" altLang="en-US" dirty="0"/>
              <a:t>This step includes selecting the correct statistical test, choosing a level of significance, and formulating a plan to carry out the study. 		</a:t>
            </a:r>
          </a:p>
          <a:p>
            <a:pPr>
              <a:buFontTx/>
              <a:buNone/>
            </a:pPr>
            <a:r>
              <a:rPr lang="en-US" altLang="en-US" dirty="0"/>
              <a:t>		</a:t>
            </a:r>
          </a:p>
        </p:txBody>
      </p:sp>
      <p:sp>
        <p:nvSpPr>
          <p:cNvPr id="7170" name="Rectangle 2"/>
          <p:cNvSpPr>
            <a:spLocks noGrp="1" noChangeArrowheads="1"/>
          </p:cNvSpPr>
          <p:nvPr>
            <p:ph type="title"/>
          </p:nvPr>
        </p:nvSpPr>
        <p:spPr/>
        <p:txBody>
          <a:bodyPr/>
          <a:lstStyle/>
          <a:p>
            <a:r>
              <a:rPr lang="en-US" altLang="en-US"/>
              <a:t>Recommended Steps</a:t>
            </a:r>
          </a:p>
        </p:txBody>
      </p:sp>
      <p:grpSp>
        <p:nvGrpSpPr>
          <p:cNvPr id="7175" name="Group 7"/>
          <p:cNvGrpSpPr>
            <a:grpSpLocks/>
          </p:cNvGrpSpPr>
          <p:nvPr/>
        </p:nvGrpSpPr>
        <p:grpSpPr bwMode="auto">
          <a:xfrm>
            <a:off x="2133600" y="4038600"/>
            <a:ext cx="5465763" cy="1447800"/>
            <a:chOff x="1632" y="2928"/>
            <a:chExt cx="3443" cy="912"/>
          </a:xfrm>
        </p:grpSpPr>
        <p:graphicFrame>
          <p:nvGraphicFramePr>
            <p:cNvPr id="7173" name="Object 5"/>
            <p:cNvGraphicFramePr>
              <a:graphicFrameLocks noChangeAspect="1"/>
            </p:cNvGraphicFramePr>
            <p:nvPr/>
          </p:nvGraphicFramePr>
          <p:xfrm>
            <a:off x="4464" y="2928"/>
            <a:ext cx="611" cy="912"/>
          </p:xfrm>
          <a:graphic>
            <a:graphicData uri="http://schemas.openxmlformats.org/presentationml/2006/ole">
              <mc:AlternateContent xmlns:mc="http://schemas.openxmlformats.org/markup-compatibility/2006">
                <mc:Choice xmlns:v="urn:schemas-microsoft-com:vml" Requires="v">
                  <p:oleObj spid="_x0000_s7182" r:id="rId4" imgW="0" imgH="0" progId="MS_ClipArt_Gallery">
                    <p:embed/>
                  </p:oleObj>
                </mc:Choice>
                <mc:Fallback>
                  <p:oleObj r:id="rId4" imgW="0" imgH="0" progId="MS_ClipArt_Gallery">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4" y="2928"/>
                          <a:ext cx="611" cy="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4" name="AutoShape 6"/>
            <p:cNvSpPr>
              <a:spLocks noChangeArrowheads="1"/>
            </p:cNvSpPr>
            <p:nvPr/>
          </p:nvSpPr>
          <p:spPr bwMode="auto">
            <a:xfrm flipH="1">
              <a:off x="1632" y="2928"/>
              <a:ext cx="2592" cy="672"/>
            </a:xfrm>
            <a:prstGeom prst="wedgeRoundRectCallout">
              <a:avLst>
                <a:gd name="adj1" fmla="val -70175"/>
                <a:gd name="adj2" fmla="val -387"/>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latin typeface="Times" pitchFamily="84" charset="0"/>
                </a:rPr>
                <a:t>A </a:t>
              </a:r>
              <a:r>
                <a:rPr lang="en-US" altLang="en-US" dirty="0" smtClean="0">
                  <a:latin typeface="Times" pitchFamily="84" charset="0"/>
                </a:rPr>
                <a:t>t-test, a z-test, or a Chi-square  </a:t>
              </a:r>
              <a:endParaRPr lang="en-US" altLang="en-US" dirty="0">
                <a:latin typeface="Times" pitchFamily="84" charset="0"/>
              </a:endParaRPr>
            </a:p>
            <a:p>
              <a:pPr algn="ctr"/>
              <a:r>
                <a:rPr lang="en-US" altLang="en-US" dirty="0">
                  <a:latin typeface="Times" pitchFamily="84" charset="0"/>
                </a:rPr>
                <a:t>t</a:t>
              </a:r>
              <a:r>
                <a:rPr lang="en-US" altLang="en-US" dirty="0" smtClean="0">
                  <a:latin typeface="Times" pitchFamily="84" charset="0"/>
                </a:rPr>
                <a:t>est</a:t>
              </a:r>
              <a:r>
                <a:rPr lang="en-US" altLang="en-US" dirty="0" smtClean="0">
                  <a:latin typeface="Times" pitchFamily="84" charset="0"/>
                </a:rPr>
                <a:t> ─</a:t>
              </a:r>
              <a:r>
                <a:rPr lang="en-US" altLang="en-US" dirty="0" smtClean="0">
                  <a:latin typeface="Times" pitchFamily="84" charset="0"/>
                </a:rPr>
                <a:t> that </a:t>
              </a:r>
              <a:r>
                <a:rPr lang="en-US" altLang="en-US" dirty="0">
                  <a:latin typeface="Times" pitchFamily="84" charset="0"/>
                </a:rPr>
                <a:t>is the question!</a:t>
              </a: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additive="base">
                                        <p:cTn id="7" dur="500" fill="hold"/>
                                        <p:tgtEl>
                                          <p:spTgt spid="7175"/>
                                        </p:tgtEl>
                                        <p:attrNameLst>
                                          <p:attrName>ppt_x</p:attrName>
                                        </p:attrNameLst>
                                      </p:cBhvr>
                                      <p:tavLst>
                                        <p:tav tm="0">
                                          <p:val>
                                            <p:strVal val="1+#ppt_w/2"/>
                                          </p:val>
                                        </p:tav>
                                        <p:tav tm="100000">
                                          <p:val>
                                            <p:strVal val="#ppt_x"/>
                                          </p:val>
                                        </p:tav>
                                      </p:tavLst>
                                    </p:anim>
                                    <p:anim calcmode="lin" valueType="num">
                                      <p:cBhvr additive="base">
                                        <p:cTn id="8"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a:buFontTx/>
              <a:buNone/>
            </a:pPr>
            <a:r>
              <a:rPr lang="en-US" altLang="en-US" dirty="0"/>
              <a:t>2.	</a:t>
            </a:r>
            <a:r>
              <a:rPr lang="en-US" altLang="en-US" dirty="0" smtClean="0"/>
              <a:t>Design </a:t>
            </a:r>
            <a:r>
              <a:rPr lang="en-US" altLang="en-US" dirty="0"/>
              <a:t>the study</a:t>
            </a:r>
            <a:r>
              <a:rPr lang="en-US" altLang="en-US" dirty="0" smtClean="0"/>
              <a:t>.</a:t>
            </a:r>
            <a:br>
              <a:rPr lang="en-US" altLang="en-US" dirty="0" smtClean="0"/>
            </a:br>
            <a:endParaRPr lang="en-US" altLang="en-US" dirty="0"/>
          </a:p>
          <a:p>
            <a:pPr lvl="2"/>
            <a:r>
              <a:rPr lang="en-US" altLang="en-US" dirty="0"/>
              <a:t>The plan should include information such as the definition of the population, the way the sample will be selected, and the methods that will be used to gather the data.		</a:t>
            </a:r>
          </a:p>
          <a:p>
            <a:pPr>
              <a:buFontTx/>
              <a:buNone/>
            </a:pPr>
            <a:r>
              <a:rPr lang="en-US" altLang="en-US" dirty="0"/>
              <a:t>		</a:t>
            </a:r>
          </a:p>
        </p:txBody>
      </p:sp>
      <p:sp>
        <p:nvSpPr>
          <p:cNvPr id="11266" name="Rectangle 2"/>
          <p:cNvSpPr>
            <a:spLocks noGrp="1" noChangeArrowheads="1"/>
          </p:cNvSpPr>
          <p:nvPr>
            <p:ph type="title"/>
          </p:nvPr>
        </p:nvSpPr>
        <p:spPr/>
        <p:txBody>
          <a:bodyPr/>
          <a:lstStyle/>
          <a:p>
            <a:r>
              <a:rPr lang="en-US" altLang="en-US"/>
              <a:t>Recommended Steps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a:buFontTx/>
              <a:buNone/>
            </a:pPr>
            <a:r>
              <a:rPr lang="en-US" altLang="en-US" dirty="0"/>
              <a:t>3.	</a:t>
            </a:r>
            <a:r>
              <a:rPr lang="en-US" altLang="en-US" dirty="0" smtClean="0"/>
              <a:t>Conduct </a:t>
            </a:r>
            <a:r>
              <a:rPr lang="en-US" altLang="en-US" dirty="0"/>
              <a:t>the study and collect the data.</a:t>
            </a:r>
          </a:p>
        </p:txBody>
      </p:sp>
      <p:sp>
        <p:nvSpPr>
          <p:cNvPr id="8194" name="Rectangle 2"/>
          <p:cNvSpPr>
            <a:spLocks noGrp="1" noChangeArrowheads="1"/>
          </p:cNvSpPr>
          <p:nvPr>
            <p:ph type="title"/>
          </p:nvPr>
        </p:nvSpPr>
        <p:spPr/>
        <p:txBody>
          <a:bodyPr/>
          <a:lstStyle/>
          <a:p>
            <a:r>
              <a:rPr lang="en-US" altLang="en-US"/>
              <a:t>Recommended Steps</a:t>
            </a:r>
          </a:p>
        </p:txBody>
      </p:sp>
      <p:graphicFrame>
        <p:nvGraphicFramePr>
          <p:cNvPr id="8197" name="Object 5"/>
          <p:cNvGraphicFramePr>
            <a:graphicFrameLocks noChangeAspect="1"/>
          </p:cNvGraphicFramePr>
          <p:nvPr/>
        </p:nvGraphicFramePr>
        <p:xfrm>
          <a:off x="2133600" y="2971800"/>
          <a:ext cx="2438400" cy="2051050"/>
        </p:xfrm>
        <a:graphic>
          <a:graphicData uri="http://schemas.openxmlformats.org/presentationml/2006/ole">
            <mc:AlternateContent xmlns:mc="http://schemas.openxmlformats.org/markup-compatibility/2006">
              <mc:Choice xmlns:v="urn:schemas-microsoft-com:vml" Requires="v">
                <p:oleObj spid="_x0000_s8213" name="Clip" r:id="rId4" imgW="1328928" imgH="1118616" progId="MS_ClipArt_Gallery.2">
                  <p:embed/>
                </p:oleObj>
              </mc:Choice>
              <mc:Fallback>
                <p:oleObj name="Clip" r:id="rId4" imgW="1328928" imgH="1118616" progId="MS_ClipArt_Gallery.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971800"/>
                        <a:ext cx="2438400" cy="205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9" name="Object 7"/>
          <p:cNvGraphicFramePr>
            <a:graphicFrameLocks noChangeAspect="1"/>
          </p:cNvGraphicFramePr>
          <p:nvPr/>
        </p:nvGraphicFramePr>
        <p:xfrm>
          <a:off x="5486400" y="2971800"/>
          <a:ext cx="2317750" cy="2276475"/>
        </p:xfrm>
        <a:graphic>
          <a:graphicData uri="http://schemas.openxmlformats.org/presentationml/2006/ole">
            <mc:AlternateContent xmlns:mc="http://schemas.openxmlformats.org/markup-compatibility/2006">
              <mc:Choice xmlns:v="urn:schemas-microsoft-com:vml" Requires="v">
                <p:oleObj spid="_x0000_s8214" name="Clip" r:id="rId6" imgW="4330700" imgH="4254500" progId="MS_ClipArt_Gallery.2">
                  <p:embed/>
                </p:oleObj>
              </mc:Choice>
              <mc:Fallback>
                <p:oleObj name="Clip" r:id="rId6" imgW="4330700" imgH="4254500" progId="MS_ClipArt_Gallery.2">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6400" y="2971800"/>
                        <a:ext cx="2317750" cy="227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marL="109728" indent="0">
              <a:buNone/>
            </a:pPr>
            <a:r>
              <a:rPr lang="en-US" altLang="en-US" sz="3600" dirty="0" smtClean="0"/>
              <a:t>s</a:t>
            </a:r>
            <a:r>
              <a:rPr lang="en-US" altLang="en-US" sz="3600" dirty="0" smtClean="0"/>
              <a:t>ince </a:t>
            </a:r>
            <a:r>
              <a:rPr lang="en-US" altLang="en-US" sz="3600" dirty="0"/>
              <a:t>the sample means vary about the population mean, even if the null hypothesis is true, the sample mean will not, in most cases, be exactly equal to the population mean. </a:t>
            </a:r>
          </a:p>
          <a:p>
            <a:r>
              <a:rPr lang="en-US" altLang="en-US" sz="3600" dirty="0"/>
              <a:t>So, . . .</a:t>
            </a:r>
          </a:p>
        </p:txBody>
      </p:sp>
      <p:sp>
        <p:nvSpPr>
          <p:cNvPr id="22530" name="Rectangle 2"/>
          <p:cNvSpPr>
            <a:spLocks noGrp="1" noChangeArrowheads="1"/>
          </p:cNvSpPr>
          <p:nvPr>
            <p:ph type="title"/>
          </p:nvPr>
        </p:nvSpPr>
        <p:spPr/>
        <p:txBody>
          <a:bodyPr/>
          <a:lstStyle/>
          <a:p>
            <a:r>
              <a:rPr lang="en-US" altLang="en-US" dirty="0" smtClean="0"/>
              <a:t>For instance…</a:t>
            </a:r>
            <a:endParaRPr lang="en-US"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altLang="en-US" dirty="0"/>
              <a:t>How close is close enough</a:t>
            </a:r>
            <a:r>
              <a:rPr lang="en-US" altLang="en-US" dirty="0" smtClean="0"/>
              <a:t>?</a:t>
            </a:r>
            <a:br>
              <a:rPr lang="en-US" altLang="en-US" dirty="0" smtClean="0"/>
            </a:br>
            <a:endParaRPr lang="en-US" altLang="en-US" dirty="0"/>
          </a:p>
          <a:p>
            <a:r>
              <a:rPr lang="en-US" altLang="en-US" dirty="0"/>
              <a:t>Is the difference “significant” or likely due to </a:t>
            </a:r>
            <a:r>
              <a:rPr lang="en-US" altLang="en-US" dirty="0" smtClean="0"/>
              <a:t>“chance”?</a:t>
            </a:r>
            <a:br>
              <a:rPr lang="en-US" altLang="en-US" dirty="0" smtClean="0"/>
            </a:br>
            <a:endParaRPr lang="en-US" altLang="en-US" dirty="0"/>
          </a:p>
          <a:p>
            <a:r>
              <a:rPr lang="en-US" altLang="en-US" dirty="0"/>
              <a:t>Just where does the researcher draw the line?</a:t>
            </a:r>
          </a:p>
        </p:txBody>
      </p:sp>
      <p:sp>
        <p:nvSpPr>
          <p:cNvPr id="24578" name="Rectangle 2"/>
          <p:cNvSpPr>
            <a:spLocks noGrp="1" noChangeArrowheads="1"/>
          </p:cNvSpPr>
          <p:nvPr>
            <p:ph type="title"/>
          </p:nvPr>
        </p:nvSpPr>
        <p:spPr/>
        <p:txBody>
          <a:bodyPr/>
          <a:lstStyle/>
          <a:p>
            <a:endParaRPr lang="en-US" altLang="en-US"/>
          </a:p>
        </p:txBody>
      </p:sp>
      <p:graphicFrame>
        <p:nvGraphicFramePr>
          <p:cNvPr id="24580" name="Object 4"/>
          <p:cNvGraphicFramePr>
            <a:graphicFrameLocks noChangeAspect="1"/>
          </p:cNvGraphicFramePr>
          <p:nvPr/>
        </p:nvGraphicFramePr>
        <p:xfrm>
          <a:off x="3810000" y="4495800"/>
          <a:ext cx="2133600" cy="790575"/>
        </p:xfrm>
        <a:graphic>
          <a:graphicData uri="http://schemas.openxmlformats.org/presentationml/2006/ole">
            <mc:AlternateContent xmlns:mc="http://schemas.openxmlformats.org/markup-compatibility/2006">
              <mc:Choice xmlns:v="urn:schemas-microsoft-com:vml" Requires="v">
                <p:oleObj spid="_x0000_s24588" name="Clip" r:id="rId4" imgW="1109472" imgH="411480" progId="MS_ClipArt_Gallery.2">
                  <p:embed/>
                </p:oleObj>
              </mc:Choice>
              <mc:Fallback>
                <p:oleObj name="Clip" r:id="rId4" imgW="1109472" imgH="41148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4495800"/>
                        <a:ext cx="213360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1" name="Line 5"/>
          <p:cNvSpPr>
            <a:spLocks noChangeShapeType="1"/>
          </p:cNvSpPr>
          <p:nvPr/>
        </p:nvSpPr>
        <p:spPr bwMode="auto">
          <a:xfrm>
            <a:off x="457200" y="5334000"/>
            <a:ext cx="3429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0-#ppt_w/2"/>
                                          </p:val>
                                        </p:tav>
                                        <p:tav tm="100000">
                                          <p:val>
                                            <p:strVal val="#ppt_x"/>
                                          </p:val>
                                        </p:tav>
                                      </p:tavLst>
                                    </p:anim>
                                    <p:anim calcmode="lin" valueType="num">
                                      <p:cBhvr additive="base">
                                        <p:cTn id="8"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201</TotalTime>
  <Words>152</Words>
  <Application>Microsoft Office PowerPoint</Application>
  <PresentationFormat>On-screen Show (4:3)</PresentationFormat>
  <Paragraphs>56</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13</vt:i4>
      </vt:variant>
    </vt:vector>
  </HeadingPairs>
  <TitlesOfParts>
    <vt:vector size="18" baseType="lpstr">
      <vt:lpstr>Concourse</vt:lpstr>
      <vt:lpstr>Clip</vt:lpstr>
      <vt:lpstr>MS_ClipArt_Gallery</vt:lpstr>
      <vt:lpstr>Document</vt:lpstr>
      <vt:lpstr>Microsoft Word 97 - 2003 Document</vt:lpstr>
      <vt:lpstr>Hypothesis Testing</vt:lpstr>
      <vt:lpstr>Recommended Steps</vt:lpstr>
      <vt:lpstr>Statistical Hypotheses</vt:lpstr>
      <vt:lpstr>Statistical Hypotheses</vt:lpstr>
      <vt:lpstr>Recommended Steps</vt:lpstr>
      <vt:lpstr>Recommended Steps</vt:lpstr>
      <vt:lpstr>Recommended Steps</vt:lpstr>
      <vt:lpstr>For instance…</vt:lpstr>
      <vt:lpstr>PowerPoint Presentation</vt:lpstr>
      <vt:lpstr>Recommended Steps</vt:lpstr>
      <vt:lpstr>PowerPoint Presentation</vt:lpstr>
      <vt:lpstr>Decision Issues</vt:lpstr>
      <vt:lpstr>Recommended Steps</vt:lpstr>
    </vt:vector>
  </TitlesOfParts>
  <Company>ABAC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Testing</dc:title>
  <dc:creator>Geoff Clement</dc:creator>
  <cp:lastModifiedBy>Clement, Geoff</cp:lastModifiedBy>
  <cp:revision>33</cp:revision>
  <dcterms:created xsi:type="dcterms:W3CDTF">1999-03-03T09:38:19Z</dcterms:created>
  <dcterms:modified xsi:type="dcterms:W3CDTF">2015-11-02T18:29:53Z</dcterms:modified>
</cp:coreProperties>
</file>