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3" r:id="rId10"/>
    <p:sldId id="265" r:id="rId11"/>
    <p:sldId id="266" r:id="rId12"/>
    <p:sldId id="269" r:id="rId13"/>
    <p:sldId id="267" r:id="rId14"/>
    <p:sldId id="270" r:id="rId15"/>
    <p:sldId id="268" r:id="rId16"/>
    <p:sldId id="273" r:id="rId17"/>
    <p:sldId id="271" r:id="rId18"/>
    <p:sldId id="27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11.e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2AB88-4FBB-46E9-85A9-966D5F6D7B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Library of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88BD3-4ABC-4A01-9C87-DE30B8D77A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COLLEGE ALGEBRA</a:t>
            </a:r>
          </a:p>
        </p:txBody>
      </p:sp>
    </p:spTree>
    <p:extLst>
      <p:ext uri="{BB962C8B-B14F-4D97-AF65-F5344CB8AC3E}">
        <p14:creationId xmlns:p14="http://schemas.microsoft.com/office/powerpoint/2010/main" val="137094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ABSOLUTE VALUE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24D44-DCE1-444B-93C1-C1730FFC8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</a:t>
            </a:r>
            <a:r>
              <a:rPr lang="en-US" sz="2800" b="1" dirty="0"/>
              <a:t>absolute value function</a:t>
            </a:r>
            <a:r>
              <a:rPr lang="en-US" sz="2800" dirty="0"/>
              <a:t>, y =  |x| , makes a “V” shape, splitting both the first and second quadrants. The angle formed by the equation is a right angle, and the minimum point or vertex of the angle is the origin. Its x- and y-intercepts are also (0, 0). Its domain is all real numbers, and its range is y ≥ 0. Just like the squaring function, this is an even function with symmetry about the y-axis.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03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RATIONAL FUNCTION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25" y="1931160"/>
            <a:ext cx="10963944" cy="365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399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RATIONAL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24D44-DCE1-444B-93C1-C1730FFC8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The next function, a </a:t>
            </a:r>
            <a:r>
              <a:rPr lang="en-US" sz="2800" b="1" dirty="0"/>
              <a:t>rational function </a:t>
            </a:r>
            <a:r>
              <a:rPr lang="en-US" sz="2800" dirty="0"/>
              <a:t>given by the equation </a:t>
            </a:r>
            <a:br>
              <a:rPr lang="en-US" sz="2800" dirty="0"/>
            </a:br>
            <a:r>
              <a:rPr lang="en-US" sz="2800" dirty="0"/>
              <a:t>y = 1/x,  has several unique features. The curve approaches the line y = 0 as x increases toward positive infinity and approaches the same line as x decreases toward negative infinity. This line is called a horizontal asymptote. Clearly x cannot be zero (a domain issue since division by 0 is not defined). Notice the “ERROR” message in the table. As x values approach 0 from the right side, y values approach +∞, and as x values approach 0 from the left side, y values approach -∞, . The line x = 0 is called a vertical asymptote. This is also considered an odd function, with point symmetry about the origin (180° rotational symmetry).</a:t>
            </a:r>
          </a:p>
        </p:txBody>
      </p:sp>
    </p:spTree>
    <p:extLst>
      <p:ext uri="{BB962C8B-B14F-4D97-AF65-F5344CB8AC3E}">
        <p14:creationId xmlns:p14="http://schemas.microsoft.com/office/powerpoint/2010/main" val="1646702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CUBING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24D44-DCE1-444B-93C1-C1730FFC8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next two functions are related. The </a:t>
            </a:r>
            <a:r>
              <a:rPr lang="en-US" sz="2800" b="1" dirty="0"/>
              <a:t>cubing function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/>
              <a:t>y = x</a:t>
            </a:r>
            <a:r>
              <a:rPr lang="en-US" sz="2800" baseline="30000" dirty="0"/>
              <a:t>3</a:t>
            </a:r>
            <a:r>
              <a:rPr lang="en-US" sz="2800" dirty="0"/>
              <a:t>, shown on the next slide has an inflection point at the origin. This is the point about which the curve has 180° rotational symmetry. The point (0, 0) is also the x- and y-intercept of the graph. Like the rational function, this is an odd function.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62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CUBING FUNCTION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9" y="2074971"/>
            <a:ext cx="10983017" cy="3724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121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CUBE ROOT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24D44-DCE1-444B-93C1-C1730FFC8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9309970" cy="4281396"/>
          </a:xfrm>
        </p:spPr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b="1" dirty="0"/>
              <a:t>cube root function </a:t>
            </a:r>
            <a:r>
              <a:rPr lang="en-US" sz="2800" dirty="0"/>
              <a:t>is considered the inverse of the cubing function. [There will be more about inverses later in the course.] This function (blue in the graph below) has the point (0, 0) as the </a:t>
            </a:r>
            <a:br>
              <a:rPr lang="en-US" sz="2800" dirty="0"/>
            </a:br>
            <a:r>
              <a:rPr lang="en-US" sz="2800" dirty="0"/>
              <a:t>x- and y-intercept, and the origin is also a </a:t>
            </a:r>
            <a:br>
              <a:rPr lang="en-US" sz="2800" dirty="0"/>
            </a:br>
            <a:r>
              <a:rPr lang="en-US" sz="2800" dirty="0"/>
              <a:t>point about which the curve has 180° </a:t>
            </a:r>
            <a:br>
              <a:rPr lang="en-US" sz="2800" dirty="0"/>
            </a:br>
            <a:r>
              <a:rPr lang="en-US" sz="2800" dirty="0"/>
              <a:t>rotational symmetry. You should see some similarities and differences between the </a:t>
            </a:r>
            <a:br>
              <a:rPr lang="en-US" sz="2800" dirty="0"/>
            </a:br>
            <a:r>
              <a:rPr lang="en-US" sz="2800" dirty="0"/>
              <a:t>cubing and cube root graphs and tables.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297" y="3494762"/>
            <a:ext cx="3125244" cy="3125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661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CUBE ROOT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24D44-DCE1-444B-93C1-C1730FFC8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46" y="2140037"/>
            <a:ext cx="10840723" cy="363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69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04EA-C871-497D-B1C5-E44EB288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UNIT CIRCLE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2B166-D743-45E7-B481-0FFF58146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There are MANY other interesting basic curves. We include two more.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Here is a circle with center (0, 0) and radius 1 unit. The circle is called a </a:t>
            </a:r>
            <a:r>
              <a:rPr lang="en-US" sz="2400" b="1" dirty="0"/>
              <a:t>unit circle </a:t>
            </a:r>
            <a:r>
              <a:rPr lang="en-US" sz="2400" dirty="0"/>
              <a:t>and is a major part of the study of trigonometry. </a:t>
            </a:r>
          </a:p>
          <a:p>
            <a:r>
              <a:rPr lang="en-US" sz="2400" dirty="0"/>
              <a:t>Its equation is x</a:t>
            </a:r>
            <a:r>
              <a:rPr lang="en-US" sz="2400" baseline="30000" dirty="0"/>
              <a:t>2</a:t>
            </a:r>
            <a:r>
              <a:rPr lang="en-US" sz="2400" dirty="0"/>
              <a:t> + y</a:t>
            </a:r>
            <a:r>
              <a:rPr lang="en-US" sz="2400" baseline="30000" dirty="0"/>
              <a:t>2</a:t>
            </a:r>
            <a:r>
              <a:rPr lang="en-US" sz="2400" dirty="0"/>
              <a:t> = 1, and this graph </a:t>
            </a:r>
            <a:br>
              <a:rPr lang="en-US" sz="2400" dirty="0"/>
            </a:br>
            <a:r>
              <a:rPr lang="en-US" sz="2400" dirty="0"/>
              <a:t>has </a:t>
            </a:r>
            <a:r>
              <a:rPr lang="en-US" sz="2400" dirty="0" err="1"/>
              <a:t>reflectional</a:t>
            </a:r>
            <a:r>
              <a:rPr lang="en-US" sz="2400" dirty="0"/>
              <a:t> symmetry about the x- </a:t>
            </a:r>
            <a:br>
              <a:rPr lang="en-US" sz="2400" dirty="0"/>
            </a:br>
            <a:r>
              <a:rPr lang="en-US" sz="2400" dirty="0"/>
              <a:t>and y-axis. It also has point symmetry </a:t>
            </a:r>
            <a:br>
              <a:rPr lang="en-US" sz="2400" dirty="0"/>
            </a:br>
            <a:r>
              <a:rPr lang="en-US" sz="2400" dirty="0"/>
              <a:t>about the origin.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 circle is the perfectly symmetrical shape.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425" y="3879395"/>
            <a:ext cx="4101727" cy="284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9963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04EA-C871-497D-B1C5-E44EB2885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127" y="764373"/>
            <a:ext cx="9137073" cy="1293028"/>
          </a:xfrm>
        </p:spPr>
        <p:txBody>
          <a:bodyPr/>
          <a:lstStyle/>
          <a:p>
            <a:r>
              <a:rPr lang="en-US" dirty="0"/>
              <a:t>THE GREATEST INTEGER (≤) Function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22" y="2189965"/>
            <a:ext cx="6002993" cy="404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554" y="2664597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531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04EA-C871-497D-B1C5-E44EB2885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127" y="764373"/>
            <a:ext cx="9137073" cy="1293028"/>
          </a:xfrm>
        </p:spPr>
        <p:txBody>
          <a:bodyPr/>
          <a:lstStyle/>
          <a:p>
            <a:r>
              <a:rPr lang="en-US" dirty="0"/>
              <a:t>THE GREATEST INTEGER (≤)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2B166-D743-45E7-B481-0FFF58146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lastly, the </a:t>
            </a:r>
            <a:r>
              <a:rPr lang="en-US" b="1" dirty="0"/>
              <a:t>greatest integer function </a:t>
            </a:r>
            <a:r>
              <a:rPr lang="en-US" dirty="0"/>
              <a:t>is a type of </a:t>
            </a:r>
            <a:r>
              <a:rPr lang="en-US" b="1" dirty="0"/>
              <a:t>step function </a:t>
            </a:r>
            <a:r>
              <a:rPr lang="en-US" dirty="0"/>
              <a:t>in which the steps are one unit long and the segments are closed on the left side and open on the right side. The equation is given by y = int(x)  or  y = [[x]], and y values are defined as the greatest integer less than or equal to given x values. For instance, the greatest integer less than or equal to 5.1, 5.5 and 5.9 is 5 each time, so the points (5.1, 5), (5.5, 5) and (5.9, 5) are all on one of the steps. Similarly, the greatest integer less than or equal to 2 is 2 and –3 is –3, so the points (2, 2) and (-3, -3) are on the graph; both are left endpoints of a step. The greatest integer less than or equal to –0.1, -0.5 and –0.99 is –1 each time, so the points (-0.1, -1), (-0.5, -1), and (-0.99, -1) are all on one of the steps.</a:t>
            </a:r>
          </a:p>
        </p:txBody>
      </p:sp>
    </p:spTree>
    <p:extLst>
      <p:ext uri="{BB962C8B-B14F-4D97-AF65-F5344CB8AC3E}">
        <p14:creationId xmlns:p14="http://schemas.microsoft.com/office/powerpoint/2010/main" val="30053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4BC75-12FC-4EC9-BC4E-21CEDA69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Building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EF546-B6FB-4E1D-8C09-1EC0BE364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are some basic building block functions that typically dominate algebra courses. What follows are images from a Texas Instruments graphing calculator, along with a brief description for 7 of these major functions. For each function, we also include both an x-y table of ordered pairs and the corresponding graph.</a:t>
            </a:r>
          </a:p>
          <a:p>
            <a:r>
              <a:rPr lang="en-US" sz="2800" dirty="0"/>
              <a:t>For each of these functions, the </a:t>
            </a:r>
            <a:r>
              <a:rPr lang="en-US" sz="2800" dirty="0">
                <a:highlight>
                  <a:srgbClr val="00FF00"/>
                </a:highlight>
              </a:rPr>
              <a:t>Y =</a:t>
            </a:r>
            <a:r>
              <a:rPr lang="en-US" sz="2800" dirty="0"/>
              <a:t>  input is shown on the next slide, along with the window used for all graphs.</a:t>
            </a:r>
          </a:p>
        </p:txBody>
      </p:sp>
    </p:spTree>
    <p:extLst>
      <p:ext uri="{BB962C8B-B14F-4D97-AF65-F5344CB8AC3E}">
        <p14:creationId xmlns:p14="http://schemas.microsoft.com/office/powerpoint/2010/main" val="61456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26" y="953172"/>
            <a:ext cx="11454927" cy="401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29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SQUARING FUNCTION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36" y="2212757"/>
            <a:ext cx="11029639" cy="371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387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SQUARING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24D44-DCE1-444B-93C1-C1730FFC8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78378" cy="4024125"/>
          </a:xfrm>
        </p:spPr>
        <p:txBody>
          <a:bodyPr/>
          <a:lstStyle/>
          <a:p>
            <a:r>
              <a:rPr lang="en-US" sz="2800" dirty="0"/>
              <a:t>The first function in our chart is the </a:t>
            </a:r>
            <a:r>
              <a:rPr lang="en-US" sz="2800" b="1" dirty="0"/>
              <a:t>squaring function </a:t>
            </a:r>
            <a:r>
              <a:rPr lang="en-US" sz="2800" dirty="0"/>
              <a:t>y = x</a:t>
            </a:r>
            <a:r>
              <a:rPr lang="en-US" sz="2800" baseline="30000" dirty="0"/>
              <a:t>2</a:t>
            </a:r>
            <a:r>
              <a:rPr lang="en-US" sz="2800" dirty="0"/>
              <a:t> whose graph is the parabola shown on the previous slide. This is a simple quadratic function, and its main feature is its vertex, the point given by (0, 0). Its domain includes any real numbers, and its range is all nonnegative real numbers </a:t>
            </a:r>
            <a:br>
              <a:rPr lang="en-US" sz="2800" dirty="0"/>
            </a:br>
            <a:r>
              <a:rPr lang="en-US" sz="2800" dirty="0"/>
              <a:t>(y ≥ 0). This is an even function, with symmetry about the y-axis (the line x = 0).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2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IDENTITY (LINEAR) FUNCTION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49" y="2112663"/>
            <a:ext cx="11041699" cy="3736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22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IDENTITY (LINEAR)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24D44-DCE1-444B-93C1-C1730FFC8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Next, we have the simplest of all linear functions, known as the </a:t>
            </a:r>
            <a:r>
              <a:rPr lang="en-US" sz="2800" b="1" dirty="0"/>
              <a:t>identity function</a:t>
            </a:r>
            <a:r>
              <a:rPr lang="en-US" sz="2800" dirty="0"/>
              <a:t>, y = x. This line passes through the origin (its x- and y-intercept), and its slope is m = 1. This line “splits” the first and third quadrants, making a 45° angle with the positive x-axis.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1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SQUARE ROOT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24D44-DCE1-444B-93C1-C1730FFC8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square root function</a:t>
            </a:r>
            <a:r>
              <a:rPr lang="en-US" dirty="0"/>
              <a:t>, y = </a:t>
            </a:r>
            <a:r>
              <a:rPr lang="en-US" dirty="0" err="1"/>
              <a:t>sqrt</a:t>
            </a:r>
            <a:r>
              <a:rPr lang="en-US" dirty="0"/>
              <a:t>(x) or  y = √(x) resembles the squaring function. Its domain is x ≥ 0, and its range is y ≥ 0. Its endpoint is the origin, </a:t>
            </a:r>
            <a:br>
              <a:rPr lang="en-US" dirty="0"/>
            </a:br>
            <a:r>
              <a:rPr lang="en-US" dirty="0"/>
              <a:t>(0, 0). Notice the error message in the table: √(-1) = </a:t>
            </a:r>
            <a:r>
              <a:rPr lang="en-US" dirty="0" err="1"/>
              <a:t>i</a:t>
            </a:r>
            <a:r>
              <a:rPr lang="en-US" dirty="0"/>
              <a:t> (the imaginary unit).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191" y="3287669"/>
            <a:ext cx="9191510" cy="307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432940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980835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879369"/>
              </p:ext>
            </p:extLst>
          </p:nvPr>
        </p:nvGraphicFramePr>
        <p:xfrm>
          <a:off x="5969000" y="3319463"/>
          <a:ext cx="254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7" imgW="253800" imgH="215640" progId="Equation.3">
                  <p:embed/>
                </p:oleObj>
              </mc:Choice>
              <mc:Fallback>
                <p:oleObj name="Equation" r:id="rId7" imgW="253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69000" y="3319463"/>
                        <a:ext cx="2540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602843"/>
              </p:ext>
            </p:extLst>
          </p:nvPr>
        </p:nvGraphicFramePr>
        <p:xfrm>
          <a:off x="5969000" y="3319463"/>
          <a:ext cx="254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9" imgW="253800" imgH="215640" progId="Equation.3">
                  <p:embed/>
                </p:oleObj>
              </mc:Choice>
              <mc:Fallback>
                <p:oleObj name="Equation" r:id="rId9" imgW="253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69000" y="3319463"/>
                        <a:ext cx="2540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100673"/>
              </p:ext>
            </p:extLst>
          </p:nvPr>
        </p:nvGraphicFramePr>
        <p:xfrm>
          <a:off x="5975350" y="3313113"/>
          <a:ext cx="241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11" imgW="241200" imgH="228600" progId="Equation.3">
                  <p:embed/>
                </p:oleObj>
              </mc:Choice>
              <mc:Fallback>
                <p:oleObj name="Equation" r:id="rId11" imgW="241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75350" y="3313113"/>
                        <a:ext cx="241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38" y="3346450"/>
            <a:ext cx="1809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738" y="3498850"/>
            <a:ext cx="1809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471069"/>
              </p:ext>
            </p:extLst>
          </p:nvPr>
        </p:nvGraphicFramePr>
        <p:xfrm>
          <a:off x="5975350" y="3313113"/>
          <a:ext cx="241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15" imgW="241200" imgH="228600" progId="Equation.3">
                  <p:embed/>
                </p:oleObj>
              </mc:Choice>
              <mc:Fallback>
                <p:oleObj name="Equation" r:id="rId15" imgW="241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975350" y="3313113"/>
                        <a:ext cx="241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1276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11-3D3B-46F5-B782-C1035C19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ABSOLUTE VALUE FUNCTION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3" y="2006316"/>
            <a:ext cx="11001516" cy="366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2022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717</Words>
  <Application>Microsoft Office PowerPoint</Application>
  <PresentationFormat>Widescreen</PresentationFormat>
  <Paragraphs>33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Vapor Trail</vt:lpstr>
      <vt:lpstr>Equation</vt:lpstr>
      <vt:lpstr>Library of Functions</vt:lpstr>
      <vt:lpstr>The Building Blocks</vt:lpstr>
      <vt:lpstr>PowerPoint Presentation</vt:lpstr>
      <vt:lpstr>THE SQUARING FUNCTION</vt:lpstr>
      <vt:lpstr>The SQUARING FUNCTION</vt:lpstr>
      <vt:lpstr>THE IDENTITY (LINEAR) FUNCTION</vt:lpstr>
      <vt:lpstr>THE IDENTITY (LINEAR) FUNCTION</vt:lpstr>
      <vt:lpstr>The SQUARE ROOT Function</vt:lpstr>
      <vt:lpstr>THE ABSOLUTE VALUE FUNCTION</vt:lpstr>
      <vt:lpstr>THE ABSOLUTE VALUE FUNCTION</vt:lpstr>
      <vt:lpstr>THE RATIONAL FUNCTION</vt:lpstr>
      <vt:lpstr>THE RATIONAL FUNCTION</vt:lpstr>
      <vt:lpstr>THE CUBING FUNCTION</vt:lpstr>
      <vt:lpstr>THE CUBING FUNCTION</vt:lpstr>
      <vt:lpstr>THE CUBE ROOT FUNCTION</vt:lpstr>
      <vt:lpstr>THE CUBE ROOT FUNCTION</vt:lpstr>
      <vt:lpstr>THE UNIT CIRCLE</vt:lpstr>
      <vt:lpstr>THE GREATEST INTEGER (≤) Function</vt:lpstr>
      <vt:lpstr>THE GREATEST INTEGER (≤) Function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of Functions</dc:title>
  <dc:creator>Geoff Clement</dc:creator>
  <cp:lastModifiedBy>Geoff Clement</cp:lastModifiedBy>
  <cp:revision>16</cp:revision>
  <dcterms:created xsi:type="dcterms:W3CDTF">2017-09-29T17:15:33Z</dcterms:created>
  <dcterms:modified xsi:type="dcterms:W3CDTF">2017-10-02T23:14:45Z</dcterms:modified>
</cp:coreProperties>
</file>