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handoutMasterIdLst>
    <p:handoutMasterId r:id="rId16"/>
  </p:handoutMasterIdLst>
  <p:sldIdLst>
    <p:sldId id="256" r:id="rId2"/>
    <p:sldId id="257" r:id="rId3"/>
    <p:sldId id="258" r:id="rId4"/>
    <p:sldId id="268" r:id="rId5"/>
    <p:sldId id="259" r:id="rId6"/>
    <p:sldId id="261" r:id="rId7"/>
    <p:sldId id="260" r:id="rId8"/>
    <p:sldId id="262" r:id="rId9"/>
    <p:sldId id="263" r:id="rId10"/>
    <p:sldId id="266" r:id="rId11"/>
    <p:sldId id="269" r:id="rId12"/>
    <p:sldId id="265" r:id="rId13"/>
    <p:sldId id="267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8" d="100"/>
          <a:sy n="88" d="100"/>
        </p:scale>
        <p:origin x="-29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58DD5-77CB-0345-B8A4-4634BFE89257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F043D-748D-C94D-A5C2-1872FA472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29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9196E-BF9F-486A-BDBB-B37A9599E9F6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DBEB7-EFF0-4F13-B249-09416950824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9196E-BF9F-486A-BDBB-B37A9599E9F6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DBEB7-EFF0-4F13-B249-094169508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9196E-BF9F-486A-BDBB-B37A9599E9F6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DBEB7-EFF0-4F13-B249-094169508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9196E-BF9F-486A-BDBB-B37A9599E9F6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DBEB7-EFF0-4F13-B249-094169508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9196E-BF9F-486A-BDBB-B37A9599E9F6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DBEB7-EFF0-4F13-B249-094169508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9196E-BF9F-486A-BDBB-B37A9599E9F6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DBEB7-EFF0-4F13-B249-094169508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9196E-BF9F-486A-BDBB-B37A9599E9F6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DBEB7-EFF0-4F13-B249-094169508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9196E-BF9F-486A-BDBB-B37A9599E9F6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DBEB7-EFF0-4F13-B249-094169508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9196E-BF9F-486A-BDBB-B37A9599E9F6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DBEB7-EFF0-4F13-B249-094169508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9196E-BF9F-486A-BDBB-B37A9599E9F6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DBEB7-EFF0-4F13-B249-094169508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9196E-BF9F-486A-BDBB-B37A9599E9F6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DBEB7-EFF0-4F13-B249-094169508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9196E-BF9F-486A-BDBB-B37A9599E9F6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DBEB7-EFF0-4F13-B249-094169508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A949196E-BF9F-486A-BDBB-B37A9599E9F6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3FFDBEB7-EFF0-4F13-B249-094169508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3539975"/>
            <a:ext cx="7542212" cy="2253001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6000" dirty="0" smtClean="0"/>
              <a:t>Exponent Rules &amp; Scientific Notation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439200"/>
            <a:ext cx="7542212" cy="1030942"/>
          </a:xfrm>
        </p:spPr>
        <p:txBody>
          <a:bodyPr/>
          <a:lstStyle/>
          <a:p>
            <a:r>
              <a:rPr lang="en-US" dirty="0" smtClean="0"/>
              <a:t>Geoff Clement, July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Scientific Notation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21897" y="2267803"/>
            <a:ext cx="4175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We assume 1 ≤ a &lt; 10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and </a:t>
            </a:r>
            <a:r>
              <a:rPr lang="en-US" sz="3600" dirty="0" err="1" smtClean="0">
                <a:solidFill>
                  <a:schemeClr val="bg1"/>
                </a:solidFill>
              </a:rPr>
              <a:t>b</a:t>
            </a:r>
            <a:r>
              <a:rPr lang="en-US" sz="3600" dirty="0" smtClean="0">
                <a:solidFill>
                  <a:schemeClr val="bg1"/>
                </a:solidFill>
              </a:rPr>
              <a:t> is an integer.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666875" y="2177422"/>
          <a:ext cx="1957929" cy="921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8" name="Equation" r:id="rId3" imgW="431640" imgH="203040" progId="Equation.3">
                  <p:embed/>
                </p:oleObj>
              </mc:Choice>
              <mc:Fallback>
                <p:oleObj name="Equation" r:id="rId3" imgW="43164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75" y="2177422"/>
                        <a:ext cx="1957929" cy="9213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935914"/>
              </p:ext>
            </p:extLst>
          </p:nvPr>
        </p:nvGraphicFramePr>
        <p:xfrm>
          <a:off x="779462" y="3836011"/>
          <a:ext cx="7859712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9" name="Equation" r:id="rId5" imgW="2298600" imgH="660240" progId="Equation.3">
                  <p:embed/>
                </p:oleObj>
              </mc:Choice>
              <mc:Fallback>
                <p:oleObj name="Equation" r:id="rId5" imgW="2298600" imgH="6602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2" y="3836011"/>
                        <a:ext cx="7859712" cy="225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Scientific Notation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21897" y="2267803"/>
            <a:ext cx="4175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We assume 1 ≤ a &lt; 10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and </a:t>
            </a:r>
            <a:r>
              <a:rPr lang="en-US" sz="3600" dirty="0" err="1" smtClean="0">
                <a:solidFill>
                  <a:schemeClr val="bg1"/>
                </a:solidFill>
              </a:rPr>
              <a:t>b</a:t>
            </a:r>
            <a:r>
              <a:rPr lang="en-US" sz="3600" dirty="0" smtClean="0">
                <a:solidFill>
                  <a:schemeClr val="bg1"/>
                </a:solidFill>
              </a:rPr>
              <a:t> is an integer.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666875" y="2177422"/>
          <a:ext cx="1957929" cy="921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4" name="Equation" r:id="rId3" imgW="431640" imgH="203040" progId="Equation.3">
                  <p:embed/>
                </p:oleObj>
              </mc:Choice>
              <mc:Fallback>
                <p:oleObj name="Equation" r:id="rId3" imgW="431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75" y="2177422"/>
                        <a:ext cx="1957929" cy="9213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169501"/>
              </p:ext>
            </p:extLst>
          </p:nvPr>
        </p:nvGraphicFramePr>
        <p:xfrm>
          <a:off x="1214071" y="3862022"/>
          <a:ext cx="6904038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5" name="Equation" r:id="rId5" imgW="2019240" imgH="660240" progId="Equation.3">
                  <p:embed/>
                </p:oleObj>
              </mc:Choice>
              <mc:Fallback>
                <p:oleObj name="Equation" r:id="rId5" imgW="201924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071" y="3862022"/>
                        <a:ext cx="6904038" cy="225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860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Fascinating Examples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565" y="1898073"/>
            <a:ext cx="7878788" cy="4341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body of a 150-lb person contains 2.3 </a:t>
            </a:r>
            <a:r>
              <a:rPr lang="en-US" sz="3600" dirty="0" err="1" smtClean="0"/>
              <a:t>x</a:t>
            </a:r>
            <a:r>
              <a:rPr lang="en-US" sz="3600" dirty="0" smtClean="0"/>
              <a:t> 10</a:t>
            </a:r>
            <a:r>
              <a:rPr lang="en-US" sz="3600" baseline="30000" dirty="0" smtClean="0"/>
              <a:t>–4</a:t>
            </a:r>
            <a:r>
              <a:rPr lang="en-US" sz="3600" dirty="0" smtClean="0"/>
              <a:t> lb of copper. What percent of the person’s body weight is composed of copper?</a:t>
            </a:r>
            <a:endParaRPr lang="en-US" sz="3600" baseline="30000" dirty="0" smtClean="0"/>
          </a:p>
        </p:txBody>
      </p:sp>
      <p:pic>
        <p:nvPicPr>
          <p:cNvPr id="197634" name="Picture 2" descr="C:\Documents and Settings\abac\Local Settings\Temporary Internet Files\Content.IE5\UJ8C4DNF\MC90022650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5726" y="4289564"/>
            <a:ext cx="1922030" cy="1372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Fascinating Examples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565" y="1995055"/>
            <a:ext cx="7878788" cy="424438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 a recent tax year, the IRS averaged collecting $7,000 per person in the U.S. If the population of taxpayers in that year was 140,000,000, find the total revenue they collected.</a:t>
            </a:r>
            <a:endParaRPr lang="en-US" sz="3200" dirty="0"/>
          </a:p>
        </p:txBody>
      </p:sp>
      <p:pic>
        <p:nvPicPr>
          <p:cNvPr id="196610" name="Picture 2" descr="C:\Documents and Settings\abac\Local Settings\Temporary Internet Files\Content.IE5\D8J0YLTI\MP9003092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5416" y="4214256"/>
            <a:ext cx="3312554" cy="2213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Fascinating Examples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 “light year” is defined as the distance light travels in one Earth year. The speed of light is roughly                         .</a:t>
            </a:r>
          </a:p>
          <a:p>
            <a:pPr>
              <a:buNone/>
            </a:pPr>
            <a:r>
              <a:rPr lang="en-US" sz="3200" dirty="0" smtClean="0"/>
              <a:t>	Approximate the number of </a:t>
            </a:r>
            <a:r>
              <a:rPr lang="en-US" sz="3200" u="sng" dirty="0" smtClean="0"/>
              <a:t>miles</a:t>
            </a:r>
            <a:r>
              <a:rPr lang="en-US" sz="3200" dirty="0" smtClean="0"/>
              <a:t> in a light year.</a:t>
            </a:r>
          </a:p>
        </p:txBody>
      </p:sp>
      <p:pic>
        <p:nvPicPr>
          <p:cNvPr id="198658" name="Picture 2" descr="C:\Documents and Settings\abac\Local Settings\Temporary Internet Files\Content.IE5\DVNK8B64\MP90043889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73161" y="4611647"/>
            <a:ext cx="2737755" cy="1832992"/>
          </a:xfrm>
          <a:prstGeom prst="rect">
            <a:avLst/>
          </a:prstGeom>
          <a:noFill/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660291" y="2923875"/>
          <a:ext cx="1918457" cy="523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name="Equation" r:id="rId4" imgW="838080" imgH="228600" progId="Equation.3">
                  <p:embed/>
                </p:oleObj>
              </mc:Choice>
              <mc:Fallback>
                <p:oleObj name="Equation" r:id="rId4" imgW="83808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0291" y="2923875"/>
                        <a:ext cx="1918457" cy="5232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Big Three”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2744736" y="1761565"/>
          <a:ext cx="2915308" cy="4273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Equation" r:id="rId3" imgW="952500" imgH="1397000" progId="Equation.3">
                  <p:embed/>
                </p:oleObj>
              </mc:Choice>
              <mc:Fallback>
                <p:oleObj name="Equation" r:id="rId3" imgW="952500" imgH="13970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4736" y="1761565"/>
                        <a:ext cx="2915308" cy="42737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77074" y="3195166"/>
            <a:ext cx="214774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We assume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a ≠ 0.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1959177"/>
              </p:ext>
            </p:extLst>
          </p:nvPr>
        </p:nvGraphicFramePr>
        <p:xfrm>
          <a:off x="2330450" y="1952625"/>
          <a:ext cx="4403725" cy="448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1371600" imgH="1396800" progId="Equation.3">
                  <p:embed/>
                </p:oleObj>
              </mc:Choice>
              <mc:Fallback>
                <p:oleObj name="Equation" r:id="rId3" imgW="1371600" imgH="13968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1952625"/>
                        <a:ext cx="4403725" cy="448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2033353" y="1952601"/>
          <a:ext cx="4999180" cy="4484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7" name="Equation" r:id="rId3" imgW="1600200" imgH="1435100" progId="Equation.3">
                  <p:embed/>
                </p:oleObj>
              </mc:Choice>
              <mc:Fallback>
                <p:oleObj name="Equation" r:id="rId3" imgW="1600200" imgH="143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353" y="1952601"/>
                        <a:ext cx="4999180" cy="44845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046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Rules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287463" y="1839119"/>
          <a:ext cx="6345908" cy="4482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Equation" r:id="rId3" imgW="2120900" imgH="1498600" progId="Equation.3">
                  <p:embed/>
                </p:oleObj>
              </mc:Choice>
              <mc:Fallback>
                <p:oleObj name="Equation" r:id="rId3" imgW="2120900" imgH="14986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463" y="1839119"/>
                        <a:ext cx="6345908" cy="44829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12371" y="5161422"/>
            <a:ext cx="309037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We assume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a ≠ 0 and </a:t>
            </a:r>
            <a:r>
              <a:rPr lang="en-US" sz="3200" dirty="0" err="1" smtClean="0">
                <a:solidFill>
                  <a:schemeClr val="bg1"/>
                </a:solidFill>
              </a:rPr>
              <a:t>b</a:t>
            </a:r>
            <a:r>
              <a:rPr lang="en-US" sz="3200" dirty="0" smtClean="0">
                <a:solidFill>
                  <a:schemeClr val="bg1"/>
                </a:solidFill>
              </a:rPr>
              <a:t> ≠ 0.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Home Stretch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2130242" y="1761565"/>
          <a:ext cx="2565400" cy="4550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4" name="Equation" r:id="rId3" imgW="927100" imgH="1612900" progId="Equation.3">
                  <p:embed/>
                </p:oleObj>
              </mc:Choice>
              <mc:Fallback>
                <p:oleObj name="Equation" r:id="rId3" imgW="927100" imgH="16129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0242" y="1761565"/>
                        <a:ext cx="2565400" cy="45503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95862" y="2559020"/>
            <a:ext cx="276550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We assume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a ≠ 0 and </a:t>
            </a:r>
            <a:r>
              <a:rPr lang="en-US" sz="3200" dirty="0" err="1" smtClean="0">
                <a:solidFill>
                  <a:schemeClr val="bg1"/>
                </a:solidFill>
              </a:rPr>
              <a:t>b</a:t>
            </a:r>
            <a:r>
              <a:rPr lang="en-US" sz="3200" dirty="0" smtClean="0">
                <a:solidFill>
                  <a:schemeClr val="bg1"/>
                </a:solidFill>
              </a:rPr>
              <a:t> ≠ 0.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2528888" y="1952625"/>
          <a:ext cx="4008437" cy="448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0" name="Equation" r:id="rId3" imgW="1282700" imgH="1435100" progId="Equation.3">
                  <p:embed/>
                </p:oleObj>
              </mc:Choice>
              <mc:Fallback>
                <p:oleObj name="Equation" r:id="rId3" imgW="1282700" imgH="14351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8888" y="1952625"/>
                        <a:ext cx="4008437" cy="448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2790825" y="1952625"/>
          <a:ext cx="3484563" cy="448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Equation" r:id="rId3" imgW="1282700" imgH="1651000" progId="Equation.3">
                  <p:embed/>
                </p:oleObj>
              </mc:Choice>
              <mc:Fallback>
                <p:oleObj name="Equation" r:id="rId3" imgW="1282700" imgH="16510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0825" y="1952625"/>
                        <a:ext cx="3484563" cy="448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mixture of many of the rules . . 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4188445"/>
              </p:ext>
            </p:extLst>
          </p:nvPr>
        </p:nvGraphicFramePr>
        <p:xfrm>
          <a:off x="498108" y="2639769"/>
          <a:ext cx="8152702" cy="2096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name="Equation" r:id="rId3" imgW="3504960" imgH="901440" progId="Equation.3">
                  <p:embed/>
                </p:oleObj>
              </mc:Choice>
              <mc:Fallback>
                <p:oleObj name="Equation" r:id="rId3" imgW="3504960" imgH="90144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108" y="2639769"/>
                        <a:ext cx="8152702" cy="20963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FFFFFF"/>
      </a:dk1>
      <a:lt1>
        <a:srgbClr val="000000"/>
      </a:lt1>
      <a:dk2>
        <a:srgbClr val="212C28"/>
      </a:dk2>
      <a:lt2>
        <a:srgbClr val="7C9BA5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1478</TotalTime>
  <Words>177</Words>
  <Application>Microsoft Office PowerPoint</Application>
  <PresentationFormat>On-screen Show (4:3)</PresentationFormat>
  <Paragraphs>29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Orbit</vt:lpstr>
      <vt:lpstr>Equation</vt:lpstr>
      <vt:lpstr>      Exponent Rules &amp; Scientific Notation </vt:lpstr>
      <vt:lpstr>“The Big Three”</vt:lpstr>
      <vt:lpstr>Examples</vt:lpstr>
      <vt:lpstr>Examples</vt:lpstr>
      <vt:lpstr>Related Rules</vt:lpstr>
      <vt:lpstr>The Home Stretch</vt:lpstr>
      <vt:lpstr>Examples</vt:lpstr>
      <vt:lpstr>Examples</vt:lpstr>
      <vt:lpstr>A mixture of many of the rules . . .</vt:lpstr>
      <vt:lpstr>Scientific Notation</vt:lpstr>
      <vt:lpstr>Scientific Notation</vt:lpstr>
      <vt:lpstr>Fascinating Examples</vt:lpstr>
      <vt:lpstr>Fascinating Examples</vt:lpstr>
      <vt:lpstr>Fascinating Examples</vt:lpstr>
    </vt:vector>
  </TitlesOfParts>
  <Company>Abraham Baldwin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Exponent Rules &amp; Scientific Notation</dc:title>
  <dc:creator>Geoff Clement</dc:creator>
  <cp:lastModifiedBy>Clement, Geoff</cp:lastModifiedBy>
  <cp:revision>8</cp:revision>
  <cp:lastPrinted>2011-04-14T00:51:06Z</cp:lastPrinted>
  <dcterms:created xsi:type="dcterms:W3CDTF">2011-04-14T00:42:09Z</dcterms:created>
  <dcterms:modified xsi:type="dcterms:W3CDTF">2014-08-18T17:14:30Z</dcterms:modified>
</cp:coreProperties>
</file>