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5"/>
  </p:notesMasterIdLst>
  <p:handoutMasterIdLst>
    <p:handoutMasterId r:id="rId26"/>
  </p:handoutMasterIdLst>
  <p:sldIdLst>
    <p:sldId id="327" r:id="rId3"/>
    <p:sldId id="307" r:id="rId4"/>
    <p:sldId id="306"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3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6395" autoAdjust="0"/>
  </p:normalViewPr>
  <p:slideViewPr>
    <p:cSldViewPr snapToGrid="0" snapToObjects="1">
      <p:cViewPr varScale="1">
        <p:scale>
          <a:sx n="80" d="100"/>
          <a:sy n="80" d="100"/>
        </p:scale>
        <p:origin x="1222" y="46"/>
      </p:cViewPr>
      <p:guideLst>
        <p:guide orient="horz" pos="1230"/>
        <p:guide pos="2880"/>
      </p:guideLst>
    </p:cSldViewPr>
  </p:slideViewPr>
  <p:outlineViewPr>
    <p:cViewPr>
      <p:scale>
        <a:sx n="100" d="100"/>
        <a:sy n="100" d="100"/>
      </p:scale>
      <p:origin x="0" y="-1638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731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307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9</a:t>
            </a:r>
          </a:p>
          <a:p>
            <a:r>
              <a:rPr lang="en-US" sz="2400" b="1" dirty="0">
                <a:solidFill>
                  <a:srgbClr val="007FA3"/>
                </a:solidFill>
                <a:latin typeface="+mn-lt"/>
              </a:rPr>
              <a:t>Developing Basic Fact Fluency</a:t>
            </a:r>
            <a:endParaRPr lang="en-IN" sz="24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11833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12480" cy="1097279"/>
          </a:xfrm>
        </p:spPr>
        <p:txBody>
          <a:bodyPr/>
          <a:lstStyle/>
          <a:p>
            <a:r>
              <a:rPr lang="en-US" dirty="0"/>
              <a:t>Reasoning Strategies for Addition Facts </a:t>
            </a:r>
            <a:r>
              <a:rPr lang="en-US" sz="2000" b="0" dirty="0"/>
              <a:t>(1 of 4)</a:t>
            </a:r>
          </a:p>
        </p:txBody>
      </p:sp>
      <p:sp>
        <p:nvSpPr>
          <p:cNvPr id="4" name="Content Placeholder 3"/>
          <p:cNvSpPr>
            <a:spLocks noGrp="1"/>
          </p:cNvSpPr>
          <p:nvPr>
            <p:ph idx="1"/>
          </p:nvPr>
        </p:nvSpPr>
        <p:spPr>
          <a:xfrm>
            <a:off x="457200" y="1600200"/>
            <a:ext cx="4282440" cy="1533698"/>
          </a:xfrm>
        </p:spPr>
        <p:txBody>
          <a:bodyPr/>
          <a:lstStyle/>
          <a:p>
            <a:pPr marL="0" indent="0" eaLnBrk="1" hangingPunct="1">
              <a:buNone/>
            </a:pPr>
            <a:r>
              <a:rPr lang="en-US" sz="2000" dirty="0">
                <a:latin typeface="+mn-lt"/>
                <a:ea typeface="Verdana" panose="020B0604030504040204" pitchFamily="34" charset="0"/>
                <a:cs typeface="Verdana" panose="020B0604030504040204" pitchFamily="34" charset="0"/>
              </a:rPr>
              <a:t>One more than and two more than (Count on)</a:t>
            </a:r>
          </a:p>
          <a:p>
            <a:pPr marL="0" indent="0" eaLnBrk="1" hangingPunct="1">
              <a:buNone/>
            </a:pPr>
            <a:r>
              <a:rPr lang="en-US" sz="2000" dirty="0">
                <a:latin typeface="+mn-lt"/>
                <a:ea typeface="Verdana" panose="020B0604030504040204" pitchFamily="34" charset="0"/>
                <a:cs typeface="Verdana" panose="020B0604030504040204" pitchFamily="34" charset="0"/>
              </a:rPr>
              <a:t>36 highlighted facts have at least one addend of 1 or 2</a:t>
            </a:r>
          </a:p>
        </p:txBody>
      </p:sp>
      <p:pic>
        <p:nvPicPr>
          <p:cNvPr id="3" name="Picture 2" descr="36 addition values are plotted on a ten by ten grid with row and column headings that range from 0 to 9. The following description lists the row entries in which there are addition values for ones and twos. Row 1, 0. 1, 1. 2, 2. Row 2, 1. 0, 1. 1, 2. 2, 3. 3, 4. 4, 5. 5, 6. 6, 7. 7, 8. 8, 9. 9, 10. Row 3, 2. 0, 2. 1, 3. 2, 4. 3, 5. 4, 6. 5, 7. 6, 8. 7, 9. 8, 10. 9, 11. Row 4, 3. 1, 3. 2, 5. Row 5, 4. 1, 4. 2, 6. Row 6, 5. 1, 5. 2, 7. Row 7, 6. 1, 6. 2, 8. Row 8, 7. 1, 7. 2, 9. Row 9, 8. 1, 8. 2, 10. Row 8, 9. 1, 9. 2,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154" y="3172464"/>
            <a:ext cx="2353191" cy="2356731"/>
          </a:xfrm>
          <a:prstGeom prst="rect">
            <a:avLst/>
          </a:prstGeom>
        </p:spPr>
      </p:pic>
      <p:sp>
        <p:nvSpPr>
          <p:cNvPr id="5" name="Content Placeholder 4"/>
          <p:cNvSpPr>
            <a:spLocks noGrp="1"/>
          </p:cNvSpPr>
          <p:nvPr>
            <p:ph idx="13"/>
          </p:nvPr>
        </p:nvSpPr>
        <p:spPr>
          <a:xfrm>
            <a:off x="504200" y="5453460"/>
            <a:ext cx="4391650" cy="531705"/>
          </a:xfrm>
        </p:spPr>
        <p:txBody>
          <a:bodyPr/>
          <a:lstStyle/>
          <a:p>
            <a:pPr marL="0" indent="0">
              <a:buNone/>
            </a:pPr>
            <a:r>
              <a:rPr lang="en-US" sz="2000" dirty="0">
                <a:latin typeface="+mn-lt"/>
                <a:ea typeface="Verdana" panose="020B0604030504040204" pitchFamily="34" charset="0"/>
                <a:cs typeface="Verdana" panose="020B0604030504040204" pitchFamily="34" charset="0"/>
              </a:rPr>
              <a:t>Story problems are easy to make up.</a:t>
            </a:r>
          </a:p>
        </p:txBody>
      </p:sp>
      <p:sp>
        <p:nvSpPr>
          <p:cNvPr id="6" name="Content Placeholder 5"/>
          <p:cNvSpPr>
            <a:spLocks noGrp="1"/>
          </p:cNvSpPr>
          <p:nvPr>
            <p:ph idx="14"/>
          </p:nvPr>
        </p:nvSpPr>
        <p:spPr>
          <a:xfrm>
            <a:off x="4953389" y="1386147"/>
            <a:ext cx="2773680" cy="428105"/>
          </a:xfrm>
        </p:spPr>
        <p:txBody>
          <a:bodyPr/>
          <a:lstStyle/>
          <a:p>
            <a:pPr marL="0" indent="0">
              <a:buNone/>
            </a:pPr>
            <a:r>
              <a:rPr lang="en-US" sz="2000" dirty="0">
                <a:latin typeface="+mn-lt"/>
                <a:ea typeface="Verdana" panose="020B0604030504040204" pitchFamily="34" charset="0"/>
                <a:cs typeface="Verdana" panose="020B0604030504040204" pitchFamily="34" charset="0"/>
              </a:rPr>
              <a:t>Combinations of 10</a:t>
            </a:r>
          </a:p>
        </p:txBody>
      </p:sp>
      <p:pic>
        <p:nvPicPr>
          <p:cNvPr id="10" name="Picture 9" descr="Model of a 10 frame. 6 and 4 is 10. 10 frame shows 6 dots and 4 empty fra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839" y="1887748"/>
            <a:ext cx="2454573" cy="2185629"/>
          </a:xfrm>
          <a:prstGeom prst="rect">
            <a:avLst/>
          </a:prstGeom>
        </p:spPr>
      </p:pic>
      <p:sp>
        <p:nvSpPr>
          <p:cNvPr id="7" name="Content Placeholder 6"/>
          <p:cNvSpPr>
            <a:spLocks noGrp="1"/>
          </p:cNvSpPr>
          <p:nvPr>
            <p:ph idx="15"/>
          </p:nvPr>
        </p:nvSpPr>
        <p:spPr>
          <a:xfrm>
            <a:off x="4953389" y="4139741"/>
            <a:ext cx="3708474" cy="1845424"/>
          </a:xfrm>
        </p:spPr>
        <p:txBody>
          <a:bodyPr/>
          <a:lstStyle/>
          <a:p>
            <a:pPr marL="0" indent="0">
              <a:buFont typeface="Wingdings" charset="0"/>
              <a:buNone/>
            </a:pPr>
            <a:r>
              <a:rPr lang="en-US" sz="2000" dirty="0">
                <a:latin typeface="+mn-lt"/>
                <a:ea typeface="Verdana" panose="020B0604030504040204" pitchFamily="34" charset="0"/>
                <a:cs typeface="Verdana" panose="020B0604030504040204" pitchFamily="34" charset="0"/>
              </a:rPr>
              <a:t>Foundational fact - Consider this story situation:</a:t>
            </a:r>
          </a:p>
          <a:p>
            <a:pPr marL="0" indent="0">
              <a:buFont typeface="Wingdings" charset="0"/>
              <a:buNone/>
            </a:pPr>
            <a:r>
              <a:rPr lang="en-US" sz="2000" dirty="0">
                <a:latin typeface="+mn-lt"/>
                <a:ea typeface="Verdana" panose="020B0604030504040204" pitchFamily="34" charset="0"/>
                <a:cs typeface="Verdana" panose="020B0604030504040204" pitchFamily="34" charset="0"/>
              </a:rPr>
              <a:t>Ten boys and girls are on the bus. How many girls and boys are on the bus altogether?</a:t>
            </a:r>
          </a:p>
        </p:txBody>
      </p:sp>
    </p:spTree>
    <p:extLst>
      <p:ext uri="{BB962C8B-B14F-4D97-AF65-F5344CB8AC3E}">
        <p14:creationId xmlns:p14="http://schemas.microsoft.com/office/powerpoint/2010/main" val="317005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Activity 9.3</a:t>
            </a:r>
            <a:endParaRPr lang="en-US" dirty="0"/>
          </a:p>
        </p:txBody>
      </p:sp>
      <p:sp>
        <p:nvSpPr>
          <p:cNvPr id="3" name="Text Placeholder 2"/>
          <p:cNvSpPr>
            <a:spLocks noGrp="1"/>
          </p:cNvSpPr>
          <p:nvPr>
            <p:ph type="body" idx="1"/>
          </p:nvPr>
        </p:nvSpPr>
        <p:spPr>
          <a:xfrm>
            <a:off x="457200" y="1600200"/>
            <a:ext cx="4267200" cy="2373284"/>
          </a:xfrm>
        </p:spPr>
        <p:txBody>
          <a:bodyPr/>
          <a:lstStyle/>
          <a:p>
            <a:pPr marL="0" indent="0">
              <a:buNone/>
            </a:pPr>
            <a:r>
              <a:rPr lang="en-US" sz="2200" dirty="0">
                <a:latin typeface="+mn-lt"/>
                <a:ea typeface="Verdana" panose="020B0604030504040204" pitchFamily="34" charset="0"/>
                <a:cs typeface="Verdana" panose="020B0604030504040204" pitchFamily="34" charset="0"/>
              </a:rPr>
              <a:t>Materials:</a:t>
            </a:r>
          </a:p>
          <a:p>
            <a:r>
              <a:rPr lang="en-US" sz="2200" dirty="0">
                <a:latin typeface="+mn-lt"/>
                <a:ea typeface="Verdana" panose="020B0604030504040204" pitchFamily="34" charset="0"/>
                <a:cs typeface="Verdana" panose="020B0604030504040204" pitchFamily="34" charset="0"/>
              </a:rPr>
              <a:t>One die with +1, +2, +1, +2 and one more, two more</a:t>
            </a:r>
          </a:p>
          <a:p>
            <a:r>
              <a:rPr lang="en-US" sz="2200" dirty="0">
                <a:latin typeface="+mn-lt"/>
                <a:ea typeface="Verdana" panose="020B0604030504040204" pitchFamily="34" charset="0"/>
                <a:cs typeface="Verdana" panose="020B0604030504040204" pitchFamily="34" charset="0"/>
              </a:rPr>
              <a:t>Spinner with 2 more, 1 more</a:t>
            </a:r>
          </a:p>
          <a:p>
            <a:r>
              <a:rPr lang="en-US" sz="2200" dirty="0">
                <a:latin typeface="+mn-lt"/>
                <a:ea typeface="Verdana" panose="020B0604030504040204" pitchFamily="34" charset="0"/>
                <a:cs typeface="Verdana" panose="020B0604030504040204" pitchFamily="34" charset="0"/>
              </a:rPr>
              <a:t>One die with 3, 4, 5, 6, 7, 8</a:t>
            </a:r>
          </a:p>
        </p:txBody>
      </p:sp>
      <p:sp>
        <p:nvSpPr>
          <p:cNvPr id="4" name="Text Placeholder 3"/>
          <p:cNvSpPr>
            <a:spLocks noGrp="1"/>
          </p:cNvSpPr>
          <p:nvPr>
            <p:ph type="body" idx="2"/>
          </p:nvPr>
        </p:nvSpPr>
        <p:spPr>
          <a:xfrm>
            <a:off x="457200" y="4173006"/>
            <a:ext cx="4587240" cy="1993669"/>
          </a:xfrm>
        </p:spPr>
        <p:txBody>
          <a:bodyPr/>
          <a:lstStyle/>
          <a:p>
            <a:pPr marL="0" indent="0">
              <a:buNone/>
            </a:pPr>
            <a:r>
              <a:rPr lang="en-US" sz="2200" dirty="0">
                <a:latin typeface="+mn-lt"/>
                <a:ea typeface="Verdana" panose="020B0604030504040204" pitchFamily="34" charset="0"/>
                <a:cs typeface="Verdana" panose="020B0604030504040204" pitchFamily="34" charset="0"/>
              </a:rPr>
              <a:t>Directions - Children roll dice and say the complete fact 2 plus 5 is 7.</a:t>
            </a:r>
          </a:p>
          <a:p>
            <a:pPr marL="0" indent="0">
              <a:buNone/>
            </a:pPr>
            <a:r>
              <a:rPr lang="en-US" sz="2200" dirty="0">
                <a:latin typeface="+mn-lt"/>
                <a:ea typeface="Verdana" panose="020B0604030504040204" pitchFamily="34" charset="0"/>
                <a:cs typeface="Verdana" panose="020B0604030504040204" pitchFamily="34" charset="0"/>
              </a:rPr>
              <a:t>Children spin and roll die and say the complete fact 1 plus 8 is 9.</a:t>
            </a:r>
          </a:p>
        </p:txBody>
      </p:sp>
      <p:pic>
        <p:nvPicPr>
          <p:cNvPr id="6" name="Picture 5" descr="2 models of adding activities. Model 1. Two dice. 5 and 2 more is 7. 2 dice are shown. They show 2 and 5. Model 2. Spinner and die. 8 + 1 is 9. A spinner and die is shown. The spinner has 2 parts, 1 is labeled 1 more, and 1 part is labeled 2 more. The die shows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939" y="2060064"/>
            <a:ext cx="4078990" cy="4078990"/>
          </a:xfrm>
          <a:prstGeom prst="rect">
            <a:avLst/>
          </a:prstGeom>
        </p:spPr>
      </p:pic>
    </p:spTree>
    <p:extLst>
      <p:ext uri="{BB962C8B-B14F-4D97-AF65-F5344CB8AC3E}">
        <p14:creationId xmlns:p14="http://schemas.microsoft.com/office/powerpoint/2010/main" val="329728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73440" cy="1097279"/>
          </a:xfrm>
        </p:spPr>
        <p:txBody>
          <a:bodyPr/>
          <a:lstStyle/>
          <a:p>
            <a:r>
              <a:rPr lang="en-US" dirty="0"/>
              <a:t>Reasoning Strategies for Addition Facts </a:t>
            </a:r>
            <a:r>
              <a:rPr lang="en-US" sz="2000" b="0" dirty="0"/>
              <a:t>(2 of 4)</a:t>
            </a:r>
            <a:endParaRPr lang="en-US" dirty="0"/>
          </a:p>
        </p:txBody>
      </p:sp>
      <p:sp>
        <p:nvSpPr>
          <p:cNvPr id="3" name="Text Placeholder 2"/>
          <p:cNvSpPr>
            <a:spLocks noGrp="1"/>
          </p:cNvSpPr>
          <p:nvPr>
            <p:ph type="body" idx="1"/>
          </p:nvPr>
        </p:nvSpPr>
        <p:spPr>
          <a:xfrm>
            <a:off x="457200" y="1600201"/>
            <a:ext cx="4533900" cy="871537"/>
          </a:xfrm>
        </p:spPr>
        <p:txBody>
          <a:bodyPr/>
          <a:lstStyle/>
          <a:p>
            <a:pPr marL="0" indent="0" eaLnBrk="1" hangingPunct="1">
              <a:buNone/>
            </a:pPr>
            <a:r>
              <a:rPr lang="en-US" sz="2200" dirty="0">
                <a:latin typeface="+mn-lt"/>
                <a:ea typeface="Verdana" panose="020B0604030504040204" pitchFamily="34" charset="0"/>
                <a:cs typeface="Verdana" panose="020B0604030504040204" pitchFamily="34" charset="0"/>
              </a:rPr>
              <a:t>Doubles have a rhythmic nature and can be anchors for other facts.</a:t>
            </a:r>
          </a:p>
        </p:txBody>
      </p:sp>
      <p:pic>
        <p:nvPicPr>
          <p:cNvPr id="7" name="Picture 6" descr="36 addition values are plotted on a ten by ten grid with row and column headings that range from 0 to 9. The following description lists the row entries in which there are addition values for doubles. Row 1, 0. 0, 0. Row 2, 1. 1, 2. Row 3, 2. 2, 4. Row 4, 3. 3, 6. Row 5, 4. 4, 8. Row 6, 5. 5, 10. Row 7, 6. 6, 12. Row 8, 7. 7, 14. Row 9, 8. 8, 16. Row 10, 9. 9,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18" y="2471738"/>
            <a:ext cx="3819420" cy="3819420"/>
          </a:xfrm>
          <a:prstGeom prst="rect">
            <a:avLst/>
          </a:prstGeom>
        </p:spPr>
      </p:pic>
      <p:sp>
        <p:nvSpPr>
          <p:cNvPr id="4" name="Text Placeholder 3"/>
          <p:cNvSpPr>
            <a:spLocks noGrp="1"/>
          </p:cNvSpPr>
          <p:nvPr>
            <p:ph type="body" idx="2"/>
          </p:nvPr>
        </p:nvSpPr>
        <p:spPr>
          <a:xfrm>
            <a:off x="5029200" y="1600202"/>
            <a:ext cx="3550920" cy="494605"/>
          </a:xfrm>
        </p:spPr>
        <p:txBody>
          <a:bodyPr/>
          <a:lstStyle/>
          <a:p>
            <a:pPr marL="0" indent="0">
              <a:buNone/>
            </a:pPr>
            <a:r>
              <a:rPr lang="en-US" sz="2200" dirty="0">
                <a:latin typeface="+mn-lt"/>
                <a:ea typeface="Verdana" panose="020B0604030504040204" pitchFamily="34" charset="0"/>
                <a:cs typeface="Verdana" panose="020B0604030504040204" pitchFamily="34" charset="0"/>
              </a:rPr>
              <a:t>Situations for doubles facts</a:t>
            </a:r>
          </a:p>
        </p:txBody>
      </p:sp>
      <p:pic>
        <p:nvPicPr>
          <p:cNvPr id="8" name="Picture 7" descr="6 activities of counting doubles. Activity 1. 8 + 8 = blank. A box of crayons has 2 rows of 8 crayons each. Activity 2. 6 + 6 = blank. A package of eggs has 2 rows of 6 eggs each. Activity 3. 5 + 5 = blank. 2 hands have 5 fingers each. Activity 4. 4 + 4 = blank. A spider has 4 legs on each side of its body. Activity 5. 7 + 7 = blank. A calendar has 2 weeks circled. Activity 6. 9 + 9 = blank. A semi truck has 9 tires on 1 s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703" y="2094806"/>
            <a:ext cx="2991185" cy="4196351"/>
          </a:xfrm>
          <a:prstGeom prst="rect">
            <a:avLst/>
          </a:prstGeom>
        </p:spPr>
      </p:pic>
    </p:spTree>
    <p:extLst>
      <p:ext uri="{BB962C8B-B14F-4D97-AF65-F5344CB8AC3E}">
        <p14:creationId xmlns:p14="http://schemas.microsoft.com/office/powerpoint/2010/main" val="149038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97240" cy="1097279"/>
          </a:xfrm>
        </p:spPr>
        <p:txBody>
          <a:bodyPr/>
          <a:lstStyle/>
          <a:p>
            <a:r>
              <a:rPr lang="en-US" dirty="0"/>
              <a:t>Reasoning Strategies for Addition Facts </a:t>
            </a:r>
            <a:r>
              <a:rPr lang="en-US" sz="2000" b="0" dirty="0"/>
              <a:t>(3 of 4)</a:t>
            </a:r>
            <a:endParaRPr lang="en-US" dirty="0"/>
          </a:p>
        </p:txBody>
      </p:sp>
      <p:sp>
        <p:nvSpPr>
          <p:cNvPr id="3" name="Content Placeholder 2"/>
          <p:cNvSpPr>
            <a:spLocks noGrp="1"/>
          </p:cNvSpPr>
          <p:nvPr>
            <p:ph idx="1"/>
          </p:nvPr>
        </p:nvSpPr>
        <p:spPr>
          <a:xfrm>
            <a:off x="551681" y="1386148"/>
            <a:ext cx="7706494" cy="1490402"/>
          </a:xfrm>
        </p:spPr>
        <p:txBody>
          <a:bodyPr/>
          <a:lstStyle/>
          <a:p>
            <a:pPr marL="0" indent="0">
              <a:buNone/>
            </a:pPr>
            <a:r>
              <a:rPr lang="en-US" sz="2000" dirty="0">
                <a:solidFill>
                  <a:schemeClr val="tx1"/>
                </a:solidFill>
                <a:latin typeface="+mn-lt"/>
                <a:ea typeface="Verdana" panose="020B0604030504040204" pitchFamily="34" charset="0"/>
                <a:cs typeface="Verdana" panose="020B0604030504040204" pitchFamily="34" charset="0"/>
              </a:rPr>
              <a:t>Combinations of 10 and 10+ </a:t>
            </a:r>
            <a:r>
              <a:rPr lang="en-US" sz="1000" dirty="0">
                <a:solidFill>
                  <a:schemeClr val="bg1"/>
                </a:solidFill>
                <a:latin typeface="+mn-lt"/>
                <a:ea typeface="Verdana" panose="020B0604030504040204" pitchFamily="34" charset="0"/>
                <a:cs typeface="Verdana" panose="020B0604030504040204" pitchFamily="34" charset="0"/>
              </a:rPr>
              <a:t>fill in the blank</a:t>
            </a:r>
            <a:r>
              <a:rPr lang="en-US" sz="1000" dirty="0">
                <a:solidFill>
                  <a:schemeClr val="tx1"/>
                </a:solidFill>
                <a:latin typeface="+mn-lt"/>
                <a:ea typeface="Verdana" panose="020B0604030504040204" pitchFamily="34" charset="0"/>
                <a:cs typeface="Verdana" panose="020B0604030504040204" pitchFamily="34" charset="0"/>
              </a:rPr>
              <a:t> </a:t>
            </a:r>
            <a:r>
              <a:rPr lang="en-US" sz="2000" dirty="0">
                <a:solidFill>
                  <a:schemeClr val="tx1"/>
                </a:solidFill>
                <a:latin typeface="+mn-lt"/>
                <a:ea typeface="Verdana" panose="020B0604030504040204" pitchFamily="34" charset="0"/>
                <a:cs typeface="Verdana" panose="020B0604030504040204" pitchFamily="34" charset="0"/>
              </a:rPr>
              <a:t>facts are prerequisite for Making 10. All basic facts with sums greater between 11 and 20 can be solved by using the Making 10 strategy.</a:t>
            </a:r>
          </a:p>
        </p:txBody>
      </p:sp>
      <p:pic>
        <p:nvPicPr>
          <p:cNvPr id="9" name="Picture 8" descr="36 addition values are plotted on a ten by ten grid with row and column headings that range from 0 to 9. The following description lists the row entries in which there are addition values for sums greater than 10. Row 3, 2. 9, 11. Row 4, 3. 8, 11. 9, 12. Row 5, 4. 7, 11. 8, 12. 9, 13. Row 6, 5. 6, 11. 7, 12. 8, 13. 9, 14. Row 7, 6. 5, 11. 6, 12. 7, 13. 8, 14. 9, 15. Row 8, 7. 4, 11. 5, 12. 6, 13. 7, 14. 8, 15. 9, 16. Row 9, 8. 3, 11. 4, 12. 5, 13. 6, 14. 7, 15. 8, 16. 9, 17. Row 10, 9. 2, 11. 3, 12. 4, 13. 5, 14. 6, 15. 7, 16. 8, 17. 9, 18."/>
          <p:cNvPicPr>
            <a:picLocks noChangeAspect="1"/>
          </p:cNvPicPr>
          <p:nvPr/>
        </p:nvPicPr>
        <p:blipFill>
          <a:blip r:embed="rId2"/>
          <a:stretch>
            <a:fillRect/>
          </a:stretch>
        </p:blipFill>
        <p:spPr>
          <a:xfrm>
            <a:off x="606260" y="2853087"/>
            <a:ext cx="3660939" cy="3512633"/>
          </a:xfrm>
          <a:prstGeom prst="rect">
            <a:avLst/>
          </a:prstGeom>
        </p:spPr>
      </p:pic>
      <p:sp>
        <p:nvSpPr>
          <p:cNvPr id="4" name="Content Placeholder 3"/>
          <p:cNvSpPr>
            <a:spLocks noGrp="1"/>
          </p:cNvSpPr>
          <p:nvPr>
            <p:ph idx="13"/>
          </p:nvPr>
        </p:nvSpPr>
        <p:spPr>
          <a:xfrm>
            <a:off x="4404928" y="3202676"/>
            <a:ext cx="4018270" cy="1554480"/>
          </a:xfrm>
        </p:spPr>
        <p:txBody>
          <a:bodyPr/>
          <a:lstStyle/>
          <a:p>
            <a:pPr marL="0" indent="0" eaLnBrk="1" hangingPunct="1">
              <a:buNone/>
            </a:pPr>
            <a:r>
              <a:rPr lang="en-US" sz="2000" dirty="0">
                <a:latin typeface="+mn-lt"/>
                <a:ea typeface="Verdana" panose="020B0604030504040204" pitchFamily="34" charset="0"/>
                <a:cs typeface="Verdana" panose="020B0604030504040204" pitchFamily="34" charset="0"/>
              </a:rPr>
              <a:t>Also called</a:t>
            </a:r>
          </a:p>
          <a:p>
            <a:pPr marL="255600" indent="-255600"/>
            <a:r>
              <a:rPr lang="en-US" sz="2000" dirty="0">
                <a:latin typeface="+mn-lt"/>
                <a:ea typeface="Verdana" panose="020B0604030504040204" pitchFamily="34" charset="0"/>
                <a:cs typeface="Verdana" panose="020B0604030504040204" pitchFamily="34" charset="0"/>
              </a:rPr>
              <a:t>Breaking Apart to Make Ten</a:t>
            </a:r>
          </a:p>
          <a:p>
            <a:pPr marL="255600" indent="-255600"/>
            <a:r>
              <a:rPr lang="en-US" sz="2000" dirty="0">
                <a:latin typeface="+mn-lt"/>
                <a:ea typeface="Verdana" panose="020B0604030504040204" pitchFamily="34" charset="0"/>
                <a:cs typeface="Verdana" panose="020B0604030504040204" pitchFamily="34" charset="0"/>
              </a:rPr>
              <a:t>Up Over 10</a:t>
            </a:r>
          </a:p>
        </p:txBody>
      </p:sp>
      <p:sp>
        <p:nvSpPr>
          <p:cNvPr id="5" name="Content Placeholder 4"/>
          <p:cNvSpPr>
            <a:spLocks noGrp="1"/>
          </p:cNvSpPr>
          <p:nvPr>
            <p:ph idx="14"/>
          </p:nvPr>
        </p:nvSpPr>
        <p:spPr>
          <a:xfrm>
            <a:off x="4416117" y="5123630"/>
            <a:ext cx="4018270" cy="961199"/>
          </a:xfrm>
        </p:spPr>
        <p:txBody>
          <a:bodyPr/>
          <a:lstStyle/>
          <a:p>
            <a:pPr marL="0" indent="0" eaLnBrk="1" hangingPunct="1">
              <a:buNone/>
            </a:pPr>
            <a:r>
              <a:rPr lang="en-US" sz="2000" dirty="0">
                <a:latin typeface="+mn-lt"/>
                <a:ea typeface="Tahoma" panose="020B0604030504040204" pitchFamily="34" charset="0"/>
                <a:cs typeface="Tahoma" panose="020B0604030504040204" pitchFamily="34" charset="0"/>
              </a:rPr>
              <a:t>Can be applied to larger numbers</a:t>
            </a:r>
          </a:p>
          <a:p>
            <a:pPr marL="0" indent="0" eaLnBrk="1" hangingPunct="1">
              <a:buNone/>
            </a:pPr>
            <a:r>
              <a:rPr lang="en-US" sz="2000" dirty="0">
                <a:latin typeface="+mn-lt"/>
                <a:ea typeface="Tahoma" panose="020B0604030504040204" pitchFamily="34" charset="0"/>
                <a:cs typeface="Tahoma" panose="020B0604030504040204" pitchFamily="34" charset="0"/>
              </a:rPr>
              <a:t>28 + 7 = 30 + 5</a:t>
            </a:r>
          </a:p>
        </p:txBody>
      </p:sp>
      <p:cxnSp>
        <p:nvCxnSpPr>
          <p:cNvPr id="7" name="Straight Connector 6"/>
          <p:cNvCxnSpPr/>
          <p:nvPr/>
        </p:nvCxnSpPr>
        <p:spPr>
          <a:xfrm>
            <a:off x="3844144" y="1732835"/>
            <a:ext cx="785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77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12480" cy="1097279"/>
          </a:xfrm>
        </p:spPr>
        <p:txBody>
          <a:bodyPr/>
          <a:lstStyle/>
          <a:p>
            <a:r>
              <a:rPr lang="en-US" dirty="0"/>
              <a:t>Reasoning Strategies for Addition Facts </a:t>
            </a:r>
            <a:r>
              <a:rPr lang="en-US" sz="2000" b="0" dirty="0"/>
              <a:t>(4 of 4)</a:t>
            </a:r>
            <a:endParaRPr lang="en-US" dirty="0"/>
          </a:p>
        </p:txBody>
      </p:sp>
      <p:sp>
        <p:nvSpPr>
          <p:cNvPr id="3" name="Content Placeholder 2"/>
          <p:cNvSpPr>
            <a:spLocks noGrp="1"/>
          </p:cNvSpPr>
          <p:nvPr>
            <p:ph idx="1"/>
          </p:nvPr>
        </p:nvSpPr>
        <p:spPr>
          <a:xfrm>
            <a:off x="457200" y="1600200"/>
            <a:ext cx="3992880" cy="3657600"/>
          </a:xfrm>
        </p:spPr>
        <p:txBody>
          <a:bodyPr/>
          <a:lstStyle/>
          <a:p>
            <a:pPr marL="0" indent="0">
              <a:buNone/>
            </a:pPr>
            <a:r>
              <a:rPr lang="en-US" sz="2000" dirty="0">
                <a:latin typeface="+mn-lt"/>
                <a:ea typeface="Verdana" panose="020B0604030504040204" pitchFamily="34" charset="0"/>
                <a:cs typeface="Verdana" panose="020B0604030504040204" pitchFamily="34" charset="0"/>
              </a:rPr>
              <a:t>Using 5 as an anchor means looking for five in the numbers of the problem.</a:t>
            </a:r>
          </a:p>
          <a:p>
            <a:pPr marL="0" indent="0">
              <a:buNone/>
            </a:pPr>
            <a:r>
              <a:rPr lang="en-US" sz="2000" dirty="0">
                <a:latin typeface="+mn-lt"/>
                <a:ea typeface="Verdana" panose="020B0604030504040204" pitchFamily="34" charset="0"/>
                <a:cs typeface="Verdana" panose="020B0604030504040204" pitchFamily="34" charset="0"/>
              </a:rPr>
              <a:t>7 + 6</a:t>
            </a:r>
          </a:p>
          <a:p>
            <a:pPr marL="0" indent="0">
              <a:buNone/>
            </a:pPr>
            <a:r>
              <a:rPr lang="en-US" sz="2000" dirty="0">
                <a:latin typeface="+mn-lt"/>
                <a:ea typeface="Verdana" panose="020B0604030504040204" pitchFamily="34" charset="0"/>
                <a:cs typeface="Verdana" panose="020B0604030504040204" pitchFamily="34" charset="0"/>
              </a:rPr>
              <a:t>Sees 7 as 5 + 2</a:t>
            </a:r>
          </a:p>
          <a:p>
            <a:pPr marL="0" indent="0">
              <a:buNone/>
            </a:pPr>
            <a:r>
              <a:rPr lang="en-US" sz="2000" dirty="0">
                <a:latin typeface="+mn-lt"/>
                <a:ea typeface="Verdana" panose="020B0604030504040204" pitchFamily="34" charset="0"/>
                <a:cs typeface="Verdana" panose="020B0604030504040204" pitchFamily="34" charset="0"/>
              </a:rPr>
              <a:t>Sees 6 as 5 + 1</a:t>
            </a:r>
          </a:p>
          <a:p>
            <a:pPr marL="0" indent="0">
              <a:buNone/>
            </a:pPr>
            <a:r>
              <a:rPr lang="en-US" sz="2000" dirty="0">
                <a:latin typeface="+mn-lt"/>
                <a:ea typeface="Verdana" panose="020B0604030504040204" pitchFamily="34" charset="0"/>
                <a:cs typeface="Verdana" panose="020B0604030504040204" pitchFamily="34" charset="0"/>
              </a:rPr>
              <a:t>Student then adds 5 + 5 (=10) and the 1 one from the six and 2 from the 7 adding up to 13 total.</a:t>
            </a:r>
          </a:p>
        </p:txBody>
      </p:sp>
      <p:sp>
        <p:nvSpPr>
          <p:cNvPr id="4" name="Content Placeholder 3"/>
          <p:cNvSpPr>
            <a:spLocks noGrp="1"/>
          </p:cNvSpPr>
          <p:nvPr>
            <p:ph idx="13"/>
          </p:nvPr>
        </p:nvSpPr>
        <p:spPr>
          <a:xfrm>
            <a:off x="5037513" y="1600201"/>
            <a:ext cx="4425575" cy="1026622"/>
          </a:xfrm>
        </p:spPr>
        <p:txBody>
          <a:bodyPr/>
          <a:lstStyle/>
          <a:p>
            <a:pPr marL="0" indent="0">
              <a:buNone/>
            </a:pPr>
            <a:r>
              <a:rPr lang="en-US" sz="2000" dirty="0">
                <a:latin typeface="+mn-lt"/>
                <a:ea typeface="Verdana" panose="020B0604030504040204" pitchFamily="34" charset="0"/>
                <a:cs typeface="Verdana" panose="020B0604030504040204" pitchFamily="34" charset="0"/>
              </a:rPr>
              <a:t>Near Doubles - Doubles plus one; this strategy uses a known fact to derive an unknown fact.</a:t>
            </a:r>
          </a:p>
        </p:txBody>
      </p:sp>
      <p:pic>
        <p:nvPicPr>
          <p:cNvPr id="8" name="Picture 7" descr="36 addition values are plotted on a ten by ten grid with row and column headings that range from 0 to 9. The following description lists the row entries in which there are addition values for near doubles.&#10;Row 1, 0. 1, 1. Row 2, 1. 0, 1. 2, 3. Row 3, 2. 1, 3. 3, 5. Row 4, 3. 2, 5. 4, 7. Row 5, 4. 3, 7. 5, 9. Row 6, 5. 4, 9. 6, 11. Row 7, 6. 5, 11. 7, 13. Row 8, 7. 6, 13. 8, 15. Row 9, 8. 7, 15. 9, 17. Row 10, 9. 8,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077" y="2713505"/>
            <a:ext cx="2736089" cy="2736089"/>
          </a:xfrm>
          <a:prstGeom prst="rect">
            <a:avLst/>
          </a:prstGeom>
        </p:spPr>
      </p:pic>
      <p:sp>
        <p:nvSpPr>
          <p:cNvPr id="5" name="Content Placeholder 4"/>
          <p:cNvSpPr>
            <a:spLocks noGrp="1"/>
          </p:cNvSpPr>
          <p:nvPr>
            <p:ph idx="14"/>
          </p:nvPr>
        </p:nvSpPr>
        <p:spPr>
          <a:xfrm>
            <a:off x="4838005" y="5503024"/>
            <a:ext cx="3940233" cy="739833"/>
          </a:xfrm>
        </p:spPr>
        <p:txBody>
          <a:bodyPr/>
          <a:lstStyle/>
          <a:p>
            <a:pPr marL="0" indent="0">
              <a:buNone/>
            </a:pPr>
            <a:r>
              <a:rPr lang="en-US" sz="2000" dirty="0">
                <a:latin typeface="+mn-lt"/>
                <a:ea typeface="Verdana" panose="020B0604030504040204" pitchFamily="34" charset="0"/>
                <a:cs typeface="Verdana" panose="020B0604030504040204" pitchFamily="34" charset="0"/>
              </a:rPr>
              <a:t>Write 5+ 5 and near double 5 + 6 right underneath</a:t>
            </a:r>
          </a:p>
        </p:txBody>
      </p:sp>
    </p:spTree>
    <p:extLst>
      <p:ext uri="{BB962C8B-B14F-4D97-AF65-F5344CB8AC3E}">
        <p14:creationId xmlns:p14="http://schemas.microsoft.com/office/powerpoint/2010/main" val="335754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Reasoning Strategies for Subtraction Facts</a:t>
            </a:r>
            <a:endParaRPr lang="en-US" dirty="0"/>
          </a:p>
        </p:txBody>
      </p:sp>
      <p:sp>
        <p:nvSpPr>
          <p:cNvPr id="3" name="Content Placeholder 2"/>
          <p:cNvSpPr>
            <a:spLocks noGrp="1"/>
          </p:cNvSpPr>
          <p:nvPr>
            <p:ph idx="1"/>
          </p:nvPr>
        </p:nvSpPr>
        <p:spPr>
          <a:xfrm>
            <a:off x="457199" y="1600199"/>
            <a:ext cx="3732415" cy="3254434"/>
          </a:xfrm>
        </p:spPr>
        <p:txBody>
          <a:bodyPr/>
          <a:lstStyle/>
          <a:p>
            <a:pPr marL="0" indent="0" eaLnBrk="1" hangingPunct="1">
              <a:buNone/>
            </a:pPr>
            <a:r>
              <a:rPr lang="en-US" sz="1800" dirty="0">
                <a:latin typeface="+mn-lt"/>
                <a:cs typeface="ＭＳ Ｐゴシック" charset="0"/>
              </a:rPr>
              <a:t>Think-addition - Use known addition facts to produce the unknown quantity or part of the subtraction.</a:t>
            </a:r>
          </a:p>
          <a:p>
            <a:pPr marL="0" indent="0" eaLnBrk="1" hangingPunct="1">
              <a:buFont typeface="Wingdings" charset="0"/>
              <a:buNone/>
            </a:pPr>
            <a:r>
              <a:rPr lang="en-US" sz="1800" dirty="0">
                <a:latin typeface="+mn-lt"/>
                <a:cs typeface="ＭＳ Ｐゴシック" charset="0"/>
              </a:rPr>
              <a:t>Story problems promote think-addition. For example, </a:t>
            </a:r>
          </a:p>
          <a:p>
            <a:pPr marL="0" indent="0" eaLnBrk="1" hangingPunct="1">
              <a:buFont typeface="Wingdings" charset="0"/>
              <a:buNone/>
            </a:pPr>
            <a:r>
              <a:rPr lang="en-US" sz="1800" b="1" dirty="0">
                <a:latin typeface="+mn-lt"/>
                <a:cs typeface="ＭＳ Ｐゴシック" charset="0"/>
              </a:rPr>
              <a:t>Janice had 5 fish in her aquarium. Grandma gave her some more fish. Then she had 12 fish. How many fish did grandma give Janice?</a:t>
            </a:r>
          </a:p>
        </p:txBody>
      </p:sp>
      <p:sp>
        <p:nvSpPr>
          <p:cNvPr id="4" name="Content Placeholder 3"/>
          <p:cNvSpPr>
            <a:spLocks noGrp="1"/>
          </p:cNvSpPr>
          <p:nvPr>
            <p:ph idx="13"/>
          </p:nvPr>
        </p:nvSpPr>
        <p:spPr>
          <a:xfrm>
            <a:off x="4297680" y="1600199"/>
            <a:ext cx="4404359" cy="1442259"/>
          </a:xfrm>
        </p:spPr>
        <p:txBody>
          <a:bodyPr/>
          <a:lstStyle/>
          <a:p>
            <a:pPr marL="0" indent="0" eaLnBrk="1" hangingPunct="1">
              <a:buNone/>
            </a:pPr>
            <a:r>
              <a:rPr lang="en-US" sz="1800" dirty="0">
                <a:latin typeface="+mn-lt"/>
                <a:ea typeface="Verdana" panose="020B0604030504040204" pitchFamily="34" charset="0"/>
                <a:cs typeface="Verdana" panose="020B0604030504040204" pitchFamily="34" charset="0"/>
              </a:rPr>
              <a:t>Down Under 10 − Reverse of Making 10</a:t>
            </a:r>
          </a:p>
          <a:p>
            <a:pPr marL="0" indent="0" eaLnBrk="1" hangingPunct="1">
              <a:lnSpc>
                <a:spcPct val="80000"/>
              </a:lnSpc>
              <a:buNone/>
            </a:pPr>
            <a:r>
              <a:rPr lang="en-US" sz="1800" dirty="0">
                <a:latin typeface="+mn-lt"/>
                <a:ea typeface="Verdana" panose="020B0604030504040204" pitchFamily="34" charset="0"/>
                <a:cs typeface="Verdana" panose="020B0604030504040204" pitchFamily="34" charset="0"/>
              </a:rPr>
              <a:t>	14 − 8 = 14 – 4 – 4 </a:t>
            </a:r>
          </a:p>
          <a:p>
            <a:pPr marL="0" indent="0" eaLnBrk="1" hangingPunct="1">
              <a:lnSpc>
                <a:spcPct val="80000"/>
              </a:lnSpc>
              <a:buNone/>
            </a:pPr>
            <a:r>
              <a:rPr lang="en-US" sz="1800" dirty="0">
                <a:latin typeface="+mn-lt"/>
                <a:ea typeface="Verdana" panose="020B0604030504040204" pitchFamily="34" charset="0"/>
                <a:cs typeface="Verdana" panose="020B0604030504040204" pitchFamily="34" charset="0"/>
              </a:rPr>
              <a:t>Separate situation where student takes 4 to get to ten and then 4 more to 6.</a:t>
            </a:r>
          </a:p>
        </p:txBody>
      </p:sp>
      <p:pic>
        <p:nvPicPr>
          <p:cNvPr id="6" name="Picture 5" descr="2 number lines represent 14 minus 4. Line 1. Separate or take away. The numbers 0, 10, and 20 are plotted. There are minus 4 units from 14 to 10, and minus 4 units from 10 to 6. There are 6 left. Line 2. Difference or comparison. The numbers 0, 10, and 20 are plotted. There are minus 4 units from 14 to 10, and minus 2 units from 10 to 8. The numbers 14 and 8 are 6 ap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750" y="3107597"/>
            <a:ext cx="2846472" cy="2097535"/>
          </a:xfrm>
          <a:prstGeom prst="rect">
            <a:avLst/>
          </a:prstGeom>
        </p:spPr>
      </p:pic>
      <p:sp>
        <p:nvSpPr>
          <p:cNvPr id="5" name="Content Placeholder 4"/>
          <p:cNvSpPr>
            <a:spLocks noGrp="1"/>
          </p:cNvSpPr>
          <p:nvPr>
            <p:ph idx="14"/>
          </p:nvPr>
        </p:nvSpPr>
        <p:spPr>
          <a:xfrm>
            <a:off x="4297681" y="5270269"/>
            <a:ext cx="4627244" cy="955965"/>
          </a:xfrm>
        </p:spPr>
        <p:txBody>
          <a:bodyPr/>
          <a:lstStyle/>
          <a:p>
            <a:pPr marL="0" indent="0">
              <a:buNone/>
            </a:pPr>
            <a:r>
              <a:rPr lang="en-US" sz="1800" dirty="0">
                <a:latin typeface="+mn-lt"/>
                <a:ea typeface="Verdana" panose="020B0604030504040204" pitchFamily="34" charset="0"/>
                <a:cs typeface="Verdana" panose="020B0604030504040204" pitchFamily="34" charset="0"/>
              </a:rPr>
              <a:t>Comparison or difference - Finding how far apart are 14 and 8? Jump down 4 to 10 and 2 more to 8. This makes them 6 apart.</a:t>
            </a:r>
          </a:p>
        </p:txBody>
      </p:sp>
    </p:spTree>
    <p:extLst>
      <p:ext uri="{BB962C8B-B14F-4D97-AF65-F5344CB8AC3E}">
        <p14:creationId xmlns:p14="http://schemas.microsoft.com/office/powerpoint/2010/main" val="102902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Reasoning Strategies For Multiplication and Division Facts </a:t>
            </a:r>
            <a:r>
              <a:rPr lang="en-US" sz="2000" b="0" dirty="0">
                <a:latin typeface="Times New Roman" panose="02020603050405020304" pitchFamily="18" charset="0"/>
              </a:rPr>
              <a:t>(1 of 3)</a:t>
            </a:r>
            <a:endParaRPr lang="en-US" sz="2000" b="0" dirty="0"/>
          </a:p>
        </p:txBody>
      </p:sp>
      <p:sp>
        <p:nvSpPr>
          <p:cNvPr id="3" name="Content Placeholder 2"/>
          <p:cNvSpPr>
            <a:spLocks noGrp="1"/>
          </p:cNvSpPr>
          <p:nvPr>
            <p:ph idx="1"/>
          </p:nvPr>
        </p:nvSpPr>
        <p:spPr>
          <a:xfrm>
            <a:off x="457200" y="1600200"/>
            <a:ext cx="3764280" cy="411480"/>
          </a:xfrm>
        </p:spPr>
        <p:txBody>
          <a:bodyPr/>
          <a:lstStyle/>
          <a:p>
            <a:pPr marL="0" indent="0">
              <a:buNone/>
            </a:pPr>
            <a:r>
              <a:rPr lang="en-US" sz="1800" dirty="0">
                <a:latin typeface="+mn-lt"/>
                <a:ea typeface="Verdana" panose="020B0604030504040204" pitchFamily="34" charset="0"/>
                <a:cs typeface="Verdana" panose="020B0604030504040204" pitchFamily="34" charset="0"/>
              </a:rPr>
              <a:t>Foundational Facts: 2,5, 10, 0,1</a:t>
            </a:r>
          </a:p>
        </p:txBody>
      </p:sp>
      <p:pic>
        <p:nvPicPr>
          <p:cNvPr id="7" name="Picture 6" descr="36 addition values are plotted on a ten by ten grid with row and column headings that range from 0 to 9. The following description lists the row entries in which there are multiplication values for twos. Row 1, 0. 2, 0. Row 2, 1. 2, 2. Row 3, 2. 0, 0. 1, 2. 2, 4. 3, 6. 4, 8. 5, 10. 6, 12. 7, 14. 8, 16. 9, 18. Row 4, 3. 2, 6. Row 5, 4. 2, 8. Row 6, 5. 2, 10. Row 7, 6. 2, 12. Row 8, 7. 2, 14. Row 9, 8. 2, 16. Row 10, 9. 2, 18.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70" y="2096668"/>
            <a:ext cx="2708999" cy="2708999"/>
          </a:xfrm>
          <a:prstGeom prst="rect">
            <a:avLst/>
          </a:prstGeom>
        </p:spPr>
      </p:pic>
      <p:sp>
        <p:nvSpPr>
          <p:cNvPr id="4" name="Content Placeholder 3"/>
          <p:cNvSpPr>
            <a:spLocks noGrp="1"/>
          </p:cNvSpPr>
          <p:nvPr>
            <p:ph idx="13"/>
          </p:nvPr>
        </p:nvSpPr>
        <p:spPr>
          <a:xfrm>
            <a:off x="382279" y="4829695"/>
            <a:ext cx="4022081" cy="1504601"/>
          </a:xfrm>
        </p:spPr>
        <p:txBody>
          <a:bodyPr/>
          <a:lstStyle/>
          <a:p>
            <a:pPr marL="0" indent="0">
              <a:buNone/>
            </a:pPr>
            <a:r>
              <a:rPr lang="en-US" sz="1800" dirty="0">
                <a:latin typeface="+mn-lt"/>
                <a:ea typeface="Tahoma" panose="020B0604030504040204" pitchFamily="34" charset="0"/>
                <a:cs typeface="Tahoma" panose="020B0604030504040204" pitchFamily="34" charset="0"/>
              </a:rPr>
              <a:t>Try this - George was making sock puppets. Each puppet needed 2 buttons for eyes. If George makes 7 puppets how many buttons will he need for eyes?</a:t>
            </a:r>
          </a:p>
        </p:txBody>
      </p:sp>
      <p:sp>
        <p:nvSpPr>
          <p:cNvPr id="5" name="Content Placeholder 4"/>
          <p:cNvSpPr>
            <a:spLocks noGrp="1"/>
          </p:cNvSpPr>
          <p:nvPr>
            <p:ph idx="14"/>
          </p:nvPr>
        </p:nvSpPr>
        <p:spPr>
          <a:xfrm>
            <a:off x="4808220" y="1595264"/>
            <a:ext cx="3878580" cy="873600"/>
          </a:xfrm>
        </p:spPr>
        <p:txBody>
          <a:bodyPr/>
          <a:lstStyle/>
          <a:p>
            <a:pPr marL="0" indent="0">
              <a:buFont typeface="Wingdings" charset="0"/>
              <a:buNone/>
            </a:pPr>
            <a:r>
              <a:rPr lang="en-US" sz="1800" b="1" dirty="0">
                <a:latin typeface="+mn-lt"/>
                <a:ea typeface="Verdana" panose="020B0604030504040204" pitchFamily="34" charset="0"/>
                <a:cs typeface="Verdana" panose="020B0604030504040204" pitchFamily="34" charset="0"/>
              </a:rPr>
              <a:t>Activity 9.13 Fives</a:t>
            </a:r>
          </a:p>
          <a:p>
            <a:pPr marL="0" indent="0">
              <a:buFont typeface="Wingdings" charset="0"/>
              <a:buNone/>
            </a:pPr>
            <a:r>
              <a:rPr lang="en-US" sz="1800" dirty="0">
                <a:latin typeface="+mn-lt"/>
                <a:ea typeface="Verdana" panose="020B0604030504040204" pitchFamily="34" charset="0"/>
                <a:cs typeface="Verdana" panose="020B0604030504040204" pitchFamily="34" charset="0"/>
              </a:rPr>
              <a:t>Materials - Cock face with hands</a:t>
            </a:r>
          </a:p>
        </p:txBody>
      </p:sp>
      <p:pic>
        <p:nvPicPr>
          <p:cNvPr id="10" name="Picture 9" descr="A clock model with the minute hand tells minutes after. 7 times 5 = blank. The clock points to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731" y="2571065"/>
            <a:ext cx="3062144" cy="2519086"/>
          </a:xfrm>
          <a:prstGeom prst="rect">
            <a:avLst/>
          </a:prstGeom>
        </p:spPr>
      </p:pic>
      <p:sp>
        <p:nvSpPr>
          <p:cNvPr id="6" name="Content Placeholder 5"/>
          <p:cNvSpPr>
            <a:spLocks noGrp="1"/>
          </p:cNvSpPr>
          <p:nvPr>
            <p:ph idx="15"/>
          </p:nvPr>
        </p:nvSpPr>
        <p:spPr>
          <a:xfrm>
            <a:off x="4808220" y="5112326"/>
            <a:ext cx="3954780" cy="1221970"/>
          </a:xfrm>
        </p:spPr>
        <p:txBody>
          <a:bodyPr/>
          <a:lstStyle/>
          <a:p>
            <a:pPr marL="0" indent="0">
              <a:buFont typeface="Wingdings" charset="0"/>
              <a:buNone/>
            </a:pPr>
            <a:r>
              <a:rPr lang="en-US" sz="1800" dirty="0">
                <a:latin typeface="+mn-lt"/>
                <a:ea typeface="Verdana" panose="020B0604030504040204" pitchFamily="34" charset="0"/>
                <a:cs typeface="Verdana" panose="020B0604030504040204" pitchFamily="34" charset="0"/>
              </a:rPr>
              <a:t>Directions - How many minutes is it past the hour?</a:t>
            </a:r>
          </a:p>
          <a:p>
            <a:pPr marL="0" indent="0">
              <a:buFont typeface="Wingdings" charset="0"/>
              <a:buNone/>
            </a:pPr>
            <a:r>
              <a:rPr lang="en-US" sz="1800" dirty="0">
                <a:latin typeface="+mn-lt"/>
                <a:ea typeface="Verdana" panose="020B0604030504040204" pitchFamily="34" charset="0"/>
                <a:cs typeface="Verdana" panose="020B0604030504040204" pitchFamily="34" charset="0"/>
              </a:rPr>
              <a:t>Relating the 5s to the clock</a:t>
            </a:r>
          </a:p>
        </p:txBody>
      </p:sp>
    </p:spTree>
    <p:extLst>
      <p:ext uri="{BB962C8B-B14F-4D97-AF65-F5344CB8AC3E}">
        <p14:creationId xmlns:p14="http://schemas.microsoft.com/office/powerpoint/2010/main" val="352839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Reasoning Strategies For Multiplication and Division Facts </a:t>
            </a:r>
            <a:r>
              <a:rPr lang="en-US" sz="2000" b="0" dirty="0">
                <a:latin typeface="Times New Roman" panose="02020603050405020304" pitchFamily="18" charset="0"/>
              </a:rPr>
              <a:t>(2 of 3)</a:t>
            </a:r>
            <a:endParaRPr lang="en-US" b="0" dirty="0"/>
          </a:p>
        </p:txBody>
      </p:sp>
      <p:sp>
        <p:nvSpPr>
          <p:cNvPr id="3" name="Text Placeholder 2"/>
          <p:cNvSpPr>
            <a:spLocks noGrp="1"/>
          </p:cNvSpPr>
          <p:nvPr>
            <p:ph type="body" idx="1"/>
          </p:nvPr>
        </p:nvSpPr>
        <p:spPr>
          <a:xfrm>
            <a:off x="457200" y="1600201"/>
            <a:ext cx="4248149" cy="3470564"/>
          </a:xfrm>
        </p:spPr>
        <p:txBody>
          <a:bodyPr/>
          <a:lstStyle/>
          <a:p>
            <a:pPr marL="0" indent="0">
              <a:buNone/>
            </a:pPr>
            <a:r>
              <a:rPr lang="en-US" sz="1800" dirty="0">
                <a:latin typeface="+mn-lt"/>
                <a:ea typeface="Verdana" panose="020B0604030504040204" pitchFamily="34" charset="0"/>
                <a:cs typeface="Verdana" panose="020B0604030504040204" pitchFamily="34" charset="0"/>
              </a:rPr>
              <a:t>Nines can be derived from 10s − 4 × 9 can be found by finding 4 × 10 and removing one set of 4.</a:t>
            </a:r>
          </a:p>
          <a:p>
            <a:pPr marL="0" indent="0">
              <a:buNone/>
            </a:pPr>
            <a:r>
              <a:rPr lang="en-US" sz="1800" dirty="0">
                <a:latin typeface="+mn-lt"/>
                <a:ea typeface="Verdana" panose="020B0604030504040204" pitchFamily="34" charset="0"/>
                <a:cs typeface="Verdana" panose="020B0604030504040204" pitchFamily="34" charset="0"/>
              </a:rPr>
              <a:t>Nifty Nines - Nine facts have interesting patterns</a:t>
            </a:r>
          </a:p>
          <a:p>
            <a:pPr marL="0" indent="0">
              <a:buNone/>
            </a:pPr>
            <a:r>
              <a:rPr lang="en-US" sz="1800" dirty="0">
                <a:latin typeface="+mn-lt"/>
                <a:ea typeface="Verdana" panose="020B0604030504040204" pitchFamily="34" charset="0"/>
                <a:cs typeface="Verdana" panose="020B0604030504040204" pitchFamily="34" charset="0"/>
              </a:rPr>
              <a:t>Hold up fingers and starting with pinky count to the fourth finger and bend it down- you have 3 to the left of the folded finger and 6 to the right.</a:t>
            </a:r>
          </a:p>
          <a:p>
            <a:pPr marL="0" indent="0">
              <a:buNone/>
            </a:pPr>
            <a:r>
              <a:rPr lang="en-US" sz="1800" dirty="0">
                <a:latin typeface="+mn-lt"/>
                <a:ea typeface="Verdana" panose="020B0604030504040204" pitchFamily="34" charset="0"/>
                <a:cs typeface="Verdana" panose="020B0604030504040204" pitchFamily="34" charset="0"/>
              </a:rPr>
              <a:t>3 tens and six to the right to equal 36</a:t>
            </a:r>
          </a:p>
        </p:txBody>
      </p:sp>
      <p:pic>
        <p:nvPicPr>
          <p:cNvPr id="7" name="Picture 6" descr="A hand model of 4 times 9. The left hand has 4 fingers total, with the index finger hidden. The right hand shows all 5 fing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187" y="1621598"/>
            <a:ext cx="4114264" cy="2373329"/>
          </a:xfrm>
          <a:prstGeom prst="rect">
            <a:avLst/>
          </a:prstGeom>
        </p:spPr>
      </p:pic>
      <p:pic>
        <p:nvPicPr>
          <p:cNvPr id="6" name="Picture 5" descr="A cube bar representation of multiplication. There are 4 10 cubed bars, and 4 single cubes. 4 times 10 = 40. 4 times 9 is 4 less,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187" y="4066366"/>
            <a:ext cx="4129888" cy="1972484"/>
          </a:xfrm>
          <a:prstGeom prst="rect">
            <a:avLst/>
          </a:prstGeom>
        </p:spPr>
      </p:pic>
    </p:spTree>
    <p:extLst>
      <p:ext uri="{BB962C8B-B14F-4D97-AF65-F5344CB8AC3E}">
        <p14:creationId xmlns:p14="http://schemas.microsoft.com/office/powerpoint/2010/main" val="338542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Strategies For Multiplication and Division Facts </a:t>
            </a:r>
            <a:r>
              <a:rPr lang="en-US" sz="2000" b="0" dirty="0"/>
              <a:t>(3 of 3)</a:t>
            </a:r>
            <a:endParaRPr lang="en-US" b="0" dirty="0"/>
          </a:p>
        </p:txBody>
      </p:sp>
      <p:sp>
        <p:nvSpPr>
          <p:cNvPr id="3" name="Content Placeholder 2"/>
          <p:cNvSpPr>
            <a:spLocks noGrp="1"/>
          </p:cNvSpPr>
          <p:nvPr>
            <p:ph idx="1"/>
          </p:nvPr>
        </p:nvSpPr>
        <p:spPr>
          <a:xfrm>
            <a:off x="457199" y="1600200"/>
            <a:ext cx="3785611" cy="1608513"/>
          </a:xfrm>
        </p:spPr>
        <p:txBody>
          <a:bodyPr/>
          <a:lstStyle/>
          <a:p>
            <a:pPr marL="0" indent="0">
              <a:buNone/>
            </a:pPr>
            <a:r>
              <a:rPr lang="en-US" sz="1800" dirty="0">
                <a:latin typeface="+mn-lt"/>
              </a:rPr>
              <a:t>Decomposing a Factor</a:t>
            </a:r>
          </a:p>
          <a:p>
            <a:pPr marL="0" indent="0">
              <a:buNone/>
            </a:pPr>
            <a:r>
              <a:rPr lang="en-US" sz="1800" dirty="0">
                <a:latin typeface="+mn-lt"/>
              </a:rPr>
              <a:t>Example 7 × 7 can be thought of as (5 × 7) + (2 × 7) or 35 + 14 = 49</a:t>
            </a:r>
          </a:p>
          <a:p>
            <a:pPr marL="0" indent="0">
              <a:buNone/>
            </a:pPr>
            <a:r>
              <a:rPr lang="en-US" sz="1800" dirty="0">
                <a:latin typeface="+mn-lt"/>
              </a:rPr>
              <a:t>Partitioning a fact</a:t>
            </a:r>
          </a:p>
        </p:txBody>
      </p:sp>
      <p:pic>
        <p:nvPicPr>
          <p:cNvPr id="9" name="Picture 8" descr="A multiplication array with 10 rows and 10 columns, separated in 4 equal parts. The last 3 columns and last 3 rows of the arrays are cover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51" y="3336006"/>
            <a:ext cx="3101216" cy="2945732"/>
          </a:xfrm>
          <a:prstGeom prst="rect">
            <a:avLst/>
          </a:prstGeom>
        </p:spPr>
      </p:pic>
      <p:sp>
        <p:nvSpPr>
          <p:cNvPr id="4" name="Content Placeholder 3"/>
          <p:cNvSpPr>
            <a:spLocks noGrp="1"/>
          </p:cNvSpPr>
          <p:nvPr>
            <p:ph idx="13"/>
          </p:nvPr>
        </p:nvSpPr>
        <p:spPr>
          <a:xfrm>
            <a:off x="4743449" y="1597408"/>
            <a:ext cx="3486151" cy="635335"/>
          </a:xfrm>
        </p:spPr>
        <p:txBody>
          <a:bodyPr/>
          <a:lstStyle/>
          <a:p>
            <a:pPr marL="0" indent="0">
              <a:buNone/>
            </a:pPr>
            <a:r>
              <a:rPr lang="en-US" sz="1800" dirty="0">
                <a:latin typeface="+mn-lt"/>
              </a:rPr>
              <a:t>Double and Halving applies the × 2 foundational facts</a:t>
            </a:r>
          </a:p>
        </p:txBody>
      </p:sp>
      <p:pic>
        <p:nvPicPr>
          <p:cNvPr id="10" name="Picture 9" descr="A strategy of multiplication has 2 models. Double and double again, facts with a 4. Fact, 4 times 6. Also, 6 times 4. Model 1. A rectangle of dots has 2 equal parts. Each part has 2 rows of 6 dots. Model 2. A long addition problem has 2 identical parts, 6 + 6, double 6. Double 6 is 12. Double again is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190" y="2314707"/>
            <a:ext cx="3050622" cy="1595610"/>
          </a:xfrm>
          <a:prstGeom prst="rect">
            <a:avLst/>
          </a:prstGeom>
        </p:spPr>
      </p:pic>
      <p:sp>
        <p:nvSpPr>
          <p:cNvPr id="5" name="Content Placeholder 4"/>
          <p:cNvSpPr>
            <a:spLocks noGrp="1"/>
          </p:cNvSpPr>
          <p:nvPr>
            <p:ph idx="14"/>
          </p:nvPr>
        </p:nvSpPr>
        <p:spPr>
          <a:xfrm>
            <a:off x="4743449" y="3949234"/>
            <a:ext cx="3569346" cy="656018"/>
          </a:xfrm>
        </p:spPr>
        <p:txBody>
          <a:bodyPr/>
          <a:lstStyle/>
          <a:p>
            <a:pPr marL="0" indent="0">
              <a:buNone/>
            </a:pPr>
            <a:r>
              <a:rPr lang="en-US" sz="1800" dirty="0">
                <a:latin typeface="+mn-lt"/>
              </a:rPr>
              <a:t>Double and one more set works applies the × 3 facts</a:t>
            </a:r>
          </a:p>
        </p:txBody>
      </p:sp>
      <p:pic>
        <p:nvPicPr>
          <p:cNvPr id="11" name="Picture 10" descr="A strategy of multiplication has 2 models. Double and one more set, facts with a 3. Fact, 3 times 7. Also, 7 times 3. Model 1. A rectangle of dots has 2 parts. Part 1. 2 rows of 7 dots. Part 2. 1 row of 7 dots. Model 2. A long addition problem has 2 parts. Part 1. 7 + 7, double 7. Part 2. + 7, more 7. Double 7 is 14. One more 7 is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970" y="4678903"/>
            <a:ext cx="3341081" cy="1656559"/>
          </a:xfrm>
          <a:prstGeom prst="rect">
            <a:avLst/>
          </a:prstGeom>
        </p:spPr>
      </p:pic>
    </p:spTree>
    <p:extLst>
      <p:ext uri="{BB962C8B-B14F-4D97-AF65-F5344CB8AC3E}">
        <p14:creationId xmlns:p14="http://schemas.microsoft.com/office/powerpoint/2010/main" val="412247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Reinforcing Basic Fact Mastery</a:t>
            </a:r>
            <a:endParaRPr lang="en-US"/>
          </a:p>
        </p:txBody>
      </p:sp>
      <p:sp>
        <p:nvSpPr>
          <p:cNvPr id="3" name="Text Placeholder 2"/>
          <p:cNvSpPr>
            <a:spLocks noGrp="1"/>
          </p:cNvSpPr>
          <p:nvPr>
            <p:ph type="body" idx="1"/>
          </p:nvPr>
        </p:nvSpPr>
        <p:spPr>
          <a:xfrm>
            <a:off x="457200" y="1600200"/>
            <a:ext cx="4067175" cy="2231967"/>
          </a:xfrm>
        </p:spPr>
        <p:txBody>
          <a:bodyPr/>
          <a:lstStyle/>
          <a:p>
            <a:pPr marL="0" indent="0">
              <a:buNone/>
            </a:pPr>
            <a:r>
              <a:rPr lang="en-US" sz="2000" dirty="0">
                <a:latin typeface="+mn-lt"/>
              </a:rPr>
              <a:t>Games support basic act fluency and provide repeated experiences for students to learn facts.</a:t>
            </a:r>
          </a:p>
          <a:p>
            <a:pPr marL="0" indent="0">
              <a:buNone/>
            </a:pPr>
            <a:r>
              <a:rPr lang="en-US" sz="2000" b="1" dirty="0">
                <a:latin typeface="+mn-lt"/>
              </a:rPr>
              <a:t>Activity 9.17 Bowl-a-fact</a:t>
            </a:r>
          </a:p>
          <a:p>
            <a:pPr marL="0" indent="0">
              <a:spcBef>
                <a:spcPts val="1000"/>
              </a:spcBef>
              <a:buNone/>
            </a:pPr>
            <a:r>
              <a:rPr lang="en-US" sz="2000" dirty="0">
                <a:latin typeface="+mn-lt"/>
              </a:rPr>
              <a:t>Materials – Board as shown below, three dice</a:t>
            </a:r>
          </a:p>
        </p:txBody>
      </p:sp>
      <p:pic>
        <p:nvPicPr>
          <p:cNvPr id="5" name="Picture 4" descr="Numbered circles 1 through 10 arranged in an inverse triangle. There are 4 rows of circles starting from the top left. Row 1. 7, 8, 9, 10. Row 2. 4, 5, 6. Row 3. 2, 3. Row 4. 1."/>
          <p:cNvPicPr>
            <a:picLocks noChangeAspect="1"/>
          </p:cNvPicPr>
          <p:nvPr/>
        </p:nvPicPr>
        <p:blipFill>
          <a:blip r:embed="rId2"/>
          <a:stretch>
            <a:fillRect/>
          </a:stretch>
        </p:blipFill>
        <p:spPr>
          <a:xfrm>
            <a:off x="526060" y="3895725"/>
            <a:ext cx="3513817" cy="2355477"/>
          </a:xfrm>
          <a:prstGeom prst="rect">
            <a:avLst/>
          </a:prstGeom>
        </p:spPr>
      </p:pic>
      <p:sp>
        <p:nvSpPr>
          <p:cNvPr id="4" name="Text Placeholder 3"/>
          <p:cNvSpPr>
            <a:spLocks noGrp="1"/>
          </p:cNvSpPr>
          <p:nvPr>
            <p:ph type="body" idx="2"/>
          </p:nvPr>
        </p:nvSpPr>
        <p:spPr>
          <a:xfrm>
            <a:off x="4600574" y="1600200"/>
            <a:ext cx="4086225" cy="4525963"/>
          </a:xfrm>
        </p:spPr>
        <p:txBody>
          <a:bodyPr/>
          <a:lstStyle/>
          <a:p>
            <a:pPr marL="0" indent="0" eaLnBrk="1" hangingPunct="1">
              <a:buNone/>
            </a:pPr>
            <a:r>
              <a:rPr lang="en-US" sz="2000" dirty="0">
                <a:latin typeface="+mn-lt"/>
              </a:rPr>
              <a:t>Directions - Students roll three dice and come up with equations that result in answers that are on the pins.</a:t>
            </a:r>
          </a:p>
          <a:p>
            <a:pPr marL="0" indent="0" eaLnBrk="1" hangingPunct="1">
              <a:buNone/>
            </a:pPr>
            <a:r>
              <a:rPr lang="en-US" sz="2000" dirty="0">
                <a:latin typeface="+mn-lt"/>
              </a:rPr>
              <a:t>For example if the rolled 4,2,3 they could say 4 × 2 is 8 minus 3 is 5 and knock down the five.</a:t>
            </a:r>
          </a:p>
          <a:p>
            <a:pPr marL="0" indent="0" eaLnBrk="1" hangingPunct="1">
              <a:buNone/>
            </a:pPr>
            <a:r>
              <a:rPr lang="en-US" sz="2000" dirty="0">
                <a:latin typeface="+mn-lt"/>
              </a:rPr>
              <a:t>A strike is when they have successfully created equations to knock down all 10 pins.</a:t>
            </a:r>
          </a:p>
        </p:txBody>
      </p:sp>
    </p:spTree>
    <p:extLst>
      <p:ext uri="{BB962C8B-B14F-4D97-AF65-F5344CB8AC3E}">
        <p14:creationId xmlns:p14="http://schemas.microsoft.com/office/powerpoint/2010/main" val="293547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3" name="Content Placeholder 2"/>
          <p:cNvSpPr>
            <a:spLocks noGrp="1"/>
          </p:cNvSpPr>
          <p:nvPr>
            <p:ph idx="1"/>
          </p:nvPr>
        </p:nvSpPr>
        <p:spPr>
          <a:xfrm>
            <a:off x="457200" y="1600201"/>
            <a:ext cx="8229600" cy="2743200"/>
          </a:xfrm>
        </p:spPr>
        <p:txBody>
          <a:bodyPr/>
          <a:lstStyle/>
          <a:p>
            <a:pPr marL="0" indent="0">
              <a:buNone/>
            </a:pPr>
            <a:r>
              <a:rPr lang="en-US" sz="2400" b="1" dirty="0">
                <a:solidFill>
                  <a:srgbClr val="007FA3"/>
                </a:solidFill>
                <a:latin typeface="+mn-lt"/>
                <a:ea typeface="Verdana" panose="020B0604030504040204" pitchFamily="34" charset="0"/>
                <a:cs typeface="Verdana" panose="020B0604030504040204" pitchFamily="34" charset="0"/>
              </a:rPr>
              <a:t>9.1</a:t>
            </a:r>
            <a:r>
              <a:rPr lang="en-US" sz="2400" b="1" dirty="0">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Describe approaches to developing fact fluency, especially the three-phase strategy-based process.</a:t>
            </a:r>
          </a:p>
          <a:p>
            <a:pPr marL="0" indent="0">
              <a:buNone/>
            </a:pPr>
            <a:r>
              <a:rPr lang="en-US" sz="2400" b="1" dirty="0">
                <a:solidFill>
                  <a:srgbClr val="007FA3"/>
                </a:solidFill>
                <a:latin typeface="+mn-lt"/>
                <a:ea typeface="Verdana" panose="020B0604030504040204" pitchFamily="34" charset="0"/>
                <a:cs typeface="Verdana" panose="020B0604030504040204" pitchFamily="34" charset="0"/>
              </a:rPr>
              <a:t>9.2 </a:t>
            </a:r>
            <a:r>
              <a:rPr lang="en-US" sz="2400" dirty="0">
                <a:latin typeface="+mn-lt"/>
                <a:ea typeface="Verdana" panose="020B0604030504040204" pitchFamily="34" charset="0"/>
                <a:cs typeface="Verdana" panose="020B0604030504040204" pitchFamily="34" charset="0"/>
              </a:rPr>
              <a:t>Illustrate strategies for helping students derive addition, subtraction, multiplication, and division facts.</a:t>
            </a:r>
          </a:p>
          <a:p>
            <a:pPr marL="0" indent="0">
              <a:buNone/>
            </a:pPr>
            <a:r>
              <a:rPr lang="en-US" sz="2400" b="1" dirty="0">
                <a:solidFill>
                  <a:srgbClr val="007FA3"/>
                </a:solidFill>
                <a:latin typeface="+mn-lt"/>
                <a:ea typeface="Verdana" panose="020B0604030504040204" pitchFamily="34" charset="0"/>
                <a:cs typeface="Verdana" panose="020B0604030504040204" pitchFamily="34" charset="0"/>
              </a:rPr>
              <a:t>9.3 </a:t>
            </a:r>
            <a:r>
              <a:rPr lang="en-US" sz="2400" dirty="0">
                <a:latin typeface="+mn-lt"/>
                <a:ea typeface="Verdana" panose="020B0604030504040204" pitchFamily="34" charset="0"/>
                <a:cs typeface="Verdana" panose="020B0604030504040204" pitchFamily="34" charset="0"/>
              </a:rPr>
              <a:t>Justify an effective approach for reinforcing and remediating basic fact fluency.</a:t>
            </a:r>
          </a:p>
        </p:txBody>
      </p:sp>
    </p:spTree>
    <p:extLst>
      <p:ext uri="{BB962C8B-B14F-4D97-AF65-F5344CB8AC3E}">
        <p14:creationId xmlns:p14="http://schemas.microsoft.com/office/powerpoint/2010/main" val="360584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Times New Roman" panose="02020603050405020304" pitchFamily="18" charset="0"/>
              </a:rPr>
              <a:t>What to Do When Teaching Basic Facts</a:t>
            </a:r>
            <a:endParaRPr lang="en-US"/>
          </a:p>
        </p:txBody>
      </p:sp>
      <p:sp>
        <p:nvSpPr>
          <p:cNvPr id="3" name="Text Placeholder 2"/>
          <p:cNvSpPr>
            <a:spLocks noGrp="1"/>
          </p:cNvSpPr>
          <p:nvPr>
            <p:ph type="body" idx="1"/>
          </p:nvPr>
        </p:nvSpPr>
        <p:spPr>
          <a:xfrm>
            <a:off x="457200" y="1600200"/>
            <a:ext cx="8229600" cy="4525963"/>
          </a:xfrm>
        </p:spPr>
        <p:txBody>
          <a:bodyPr/>
          <a:lstStyle/>
          <a:p>
            <a:pPr marL="432000" indent="-432000">
              <a:spcBef>
                <a:spcPts val="600"/>
              </a:spcBef>
              <a:buFont typeface="Verdana" charset="0"/>
              <a:buAutoNum type="arabicPeriod"/>
            </a:pPr>
            <a:r>
              <a:rPr lang="en-US" sz="2000" dirty="0">
                <a:latin typeface="+mn-lt"/>
              </a:rPr>
              <a:t>Ask students to self monitor, building a sense of what you don’t know and what you need to learn.</a:t>
            </a:r>
          </a:p>
          <a:p>
            <a:pPr marL="432000" indent="-432000">
              <a:spcBef>
                <a:spcPts val="600"/>
              </a:spcBef>
              <a:buFont typeface="Verdana" charset="0"/>
              <a:buAutoNum type="arabicPeriod"/>
            </a:pPr>
            <a:r>
              <a:rPr lang="en-US" sz="2000" dirty="0">
                <a:latin typeface="+mn-lt"/>
              </a:rPr>
              <a:t>Focus on self-improvement, helping students notice they are getting quicker or learning new facts or strategies.</a:t>
            </a:r>
          </a:p>
          <a:p>
            <a:pPr marL="432000" indent="-432000">
              <a:spcBef>
                <a:spcPts val="600"/>
              </a:spcBef>
              <a:buFont typeface="Verdana" charset="0"/>
              <a:buAutoNum type="arabicPeriod"/>
            </a:pPr>
            <a:r>
              <a:rPr lang="en-US" sz="2000" dirty="0">
                <a:latin typeface="+mn-lt"/>
              </a:rPr>
              <a:t>Work on facts over time – Work over months and months on reasoning strategies and sets of facts.</a:t>
            </a:r>
          </a:p>
          <a:p>
            <a:pPr marL="432000" indent="-432000">
              <a:spcBef>
                <a:spcPts val="600"/>
              </a:spcBef>
              <a:buFont typeface="Verdana" charset="0"/>
              <a:buAutoNum type="arabicPeriod"/>
            </a:pPr>
            <a:r>
              <a:rPr lang="en-US" sz="2000" dirty="0">
                <a:latin typeface="+mn-lt"/>
              </a:rPr>
              <a:t>Involve families - Share the big plan on how to learn facts over the year.</a:t>
            </a:r>
          </a:p>
          <a:p>
            <a:pPr marL="432000" indent="-432000">
              <a:spcBef>
                <a:spcPts val="600"/>
              </a:spcBef>
              <a:buFont typeface="Verdana" charset="0"/>
              <a:buAutoNum type="arabicPeriod"/>
            </a:pPr>
            <a:r>
              <a:rPr lang="en-US" sz="2000" dirty="0">
                <a:latin typeface="+mn-lt"/>
              </a:rPr>
              <a:t>Make fact practice enjoyable - Many games are designed to reinforce facts that are not competitive or anxiety inducing,</a:t>
            </a:r>
          </a:p>
          <a:p>
            <a:pPr marL="432000" indent="-432000">
              <a:spcBef>
                <a:spcPts val="600"/>
              </a:spcBef>
              <a:buFont typeface="Verdana" charset="0"/>
              <a:buAutoNum type="arabicPeriod"/>
            </a:pPr>
            <a:r>
              <a:rPr lang="en-US" sz="2000" dirty="0">
                <a:latin typeface="+mn-lt"/>
              </a:rPr>
              <a:t>Use technology - Students get immediate feedback and reinforcement (e.g., My Math Lab).</a:t>
            </a:r>
          </a:p>
          <a:p>
            <a:pPr marL="432000" indent="-432000">
              <a:spcBef>
                <a:spcPts val="600"/>
              </a:spcBef>
              <a:buFont typeface="Verdana" charset="0"/>
              <a:buAutoNum type="arabicPeriod"/>
            </a:pPr>
            <a:r>
              <a:rPr lang="en-US" sz="2000" dirty="0">
                <a:latin typeface="+mn-lt"/>
              </a:rPr>
              <a:t>Emphasize the importance of knowing their facts.</a:t>
            </a:r>
          </a:p>
        </p:txBody>
      </p:sp>
    </p:spTree>
    <p:extLst>
      <p:ext uri="{BB962C8B-B14F-4D97-AF65-F5344CB8AC3E}">
        <p14:creationId xmlns:p14="http://schemas.microsoft.com/office/powerpoint/2010/main" val="62647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What Not to Do When Teaching Basic Facts</a:t>
            </a:r>
            <a:endParaRPr lang="en-US" dirty="0"/>
          </a:p>
        </p:txBody>
      </p:sp>
      <p:sp>
        <p:nvSpPr>
          <p:cNvPr id="3" name="Text Placeholder 2"/>
          <p:cNvSpPr>
            <a:spLocks noGrp="1"/>
          </p:cNvSpPr>
          <p:nvPr>
            <p:ph type="body" idx="1"/>
          </p:nvPr>
        </p:nvSpPr>
        <p:spPr/>
        <p:txBody>
          <a:bodyPr/>
          <a:lstStyle/>
          <a:p>
            <a:pPr marL="0" indent="0">
              <a:buNone/>
            </a:pPr>
            <a:r>
              <a:rPr lang="en-US" sz="2400" dirty="0">
                <a:latin typeface="+mn-lt"/>
              </a:rPr>
              <a:t>Don</a:t>
            </a:r>
            <a:r>
              <a:rPr lang="fr-FR" sz="2400" dirty="0">
                <a:latin typeface="+mn-lt"/>
              </a:rPr>
              <a:t>’</a:t>
            </a:r>
            <a:r>
              <a:rPr lang="en-US" altLang="ja-JP" sz="2400" dirty="0">
                <a:latin typeface="+mn-lt"/>
              </a:rPr>
              <a:t>t</a:t>
            </a:r>
          </a:p>
          <a:p>
            <a:pPr marL="432000" indent="-432000">
              <a:buFont typeface="Verdana" charset="0"/>
              <a:buAutoNum type="arabicPeriod"/>
            </a:pPr>
            <a:r>
              <a:rPr lang="en-US" sz="2400" dirty="0">
                <a:latin typeface="+mn-lt"/>
              </a:rPr>
              <a:t>Use lone timed tests (e.g. 30 items).</a:t>
            </a:r>
          </a:p>
          <a:p>
            <a:pPr marL="432000" indent="-432000">
              <a:buFont typeface="Verdana" charset="0"/>
              <a:buAutoNum type="arabicPeriod"/>
            </a:pPr>
            <a:r>
              <a:rPr lang="en-US" sz="2400" dirty="0">
                <a:latin typeface="+mn-lt"/>
              </a:rPr>
              <a:t>Use public comparisons of mastery of facts.</a:t>
            </a:r>
          </a:p>
          <a:p>
            <a:pPr marL="432000" indent="-432000">
              <a:buFont typeface="Verdana" charset="0"/>
              <a:buAutoNum type="arabicPeriod"/>
            </a:pPr>
            <a:r>
              <a:rPr lang="en-US" sz="2400" dirty="0">
                <a:latin typeface="+mn-lt"/>
              </a:rPr>
              <a:t>Proceed through facts in order from 0 to 9.</a:t>
            </a:r>
          </a:p>
          <a:p>
            <a:pPr marL="432000" indent="-432000">
              <a:buFont typeface="Verdana" charset="0"/>
              <a:buAutoNum type="arabicPeriod"/>
            </a:pPr>
            <a:r>
              <a:rPr lang="en-US" sz="2400" dirty="0">
                <a:latin typeface="+mn-lt"/>
              </a:rPr>
              <a:t>Expect automaticity too soon.</a:t>
            </a:r>
          </a:p>
          <a:p>
            <a:pPr marL="432000" indent="-432000">
              <a:buFont typeface="Verdana" charset="0"/>
              <a:buAutoNum type="arabicPeriod"/>
            </a:pPr>
            <a:r>
              <a:rPr lang="en-US" sz="2400" dirty="0">
                <a:latin typeface="+mn-lt"/>
              </a:rPr>
              <a:t>Use facts as a barrier to good mathematics.</a:t>
            </a:r>
          </a:p>
          <a:p>
            <a:pPr marL="432000" indent="-432000">
              <a:buFont typeface="Verdana" charset="0"/>
              <a:buAutoNum type="arabicPeriod"/>
            </a:pPr>
            <a:r>
              <a:rPr lang="en-US" sz="2400" dirty="0">
                <a:latin typeface="+mn-lt"/>
              </a:rPr>
              <a:t>Use fact mastery as a prerequisite for calculator use.</a:t>
            </a:r>
          </a:p>
        </p:txBody>
      </p:sp>
    </p:spTree>
    <p:extLst>
      <p:ext uri="{BB962C8B-B14F-4D97-AF65-F5344CB8AC3E}">
        <p14:creationId xmlns:p14="http://schemas.microsoft.com/office/powerpoint/2010/main" val="96808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Challenges and Misconception Related to Basic Facts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6102658"/>
              </p:ext>
            </p:extLst>
          </p:nvPr>
        </p:nvGraphicFramePr>
        <p:xfrm>
          <a:off x="342900" y="1433511"/>
          <a:ext cx="8472488" cy="4824414"/>
        </p:xfrm>
        <a:graphic>
          <a:graphicData uri="http://schemas.openxmlformats.org/drawingml/2006/table">
            <a:tbl>
              <a:tblPr firstRow="1" bandRow="1">
                <a:tableStyleId>{5940675A-B579-460E-94D1-54222C63F5DA}</a:tableStyleId>
              </a:tblPr>
              <a:tblGrid>
                <a:gridCol w="2265214">
                  <a:extLst>
                    <a:ext uri="{9D8B030D-6E8A-4147-A177-3AD203B41FA5}">
                      <a16:colId xmlns:a16="http://schemas.microsoft.com/office/drawing/2014/main" val="838350582"/>
                    </a:ext>
                  </a:extLst>
                </a:gridCol>
                <a:gridCol w="2677071">
                  <a:extLst>
                    <a:ext uri="{9D8B030D-6E8A-4147-A177-3AD203B41FA5}">
                      <a16:colId xmlns:a16="http://schemas.microsoft.com/office/drawing/2014/main" val="2869881005"/>
                    </a:ext>
                  </a:extLst>
                </a:gridCol>
                <a:gridCol w="3530203">
                  <a:extLst>
                    <a:ext uri="{9D8B030D-6E8A-4147-A177-3AD203B41FA5}">
                      <a16:colId xmlns:a16="http://schemas.microsoft.com/office/drawing/2014/main" val="1074344030"/>
                    </a:ext>
                  </a:extLst>
                </a:gridCol>
              </a:tblGrid>
              <a:tr h="596997">
                <a:tc>
                  <a:txBody>
                    <a:bodyPr/>
                    <a:lstStyle/>
                    <a:p>
                      <a:r>
                        <a:rPr lang="en-US" sz="1400" b="1" i="0" u="none" strike="noStrike" cap="none" baseline="0">
                          <a:solidFill>
                            <a:schemeClr val="tx1"/>
                          </a:solidFill>
                          <a:latin typeface="+mn-lt"/>
                          <a:ea typeface="+mn-ea"/>
                          <a:cs typeface="+mn-cs"/>
                          <a:sym typeface="Arial"/>
                        </a:rPr>
                        <a:t>Common Challenges </a:t>
                      </a:r>
                      <a:r>
                        <a:rPr lang="en-US" sz="1400" b="1" i="0" u="none" strike="noStrike" cap="none" baseline="0" dirty="0">
                          <a:solidFill>
                            <a:schemeClr val="tx1"/>
                          </a:solidFill>
                          <a:latin typeface="+mn-lt"/>
                          <a:ea typeface="+mn-ea"/>
                          <a:cs typeface="+mn-cs"/>
                          <a:sym typeface="Arial"/>
                        </a:rPr>
                        <a:t>and Misconception</a:t>
                      </a:r>
                      <a:endParaRPr lang="en-US" sz="1400" b="1" dirty="0">
                        <a:latin typeface="+mn-lt"/>
                      </a:endParaRPr>
                    </a:p>
                  </a:txBody>
                  <a:tcPr anchor="ctr"/>
                </a:tc>
                <a:tc>
                  <a:txBody>
                    <a:bodyPr/>
                    <a:lstStyle/>
                    <a:p>
                      <a:r>
                        <a:rPr lang="en-US" sz="1400" b="1" i="0" u="none" strike="noStrike" cap="none" baseline="0" dirty="0">
                          <a:solidFill>
                            <a:schemeClr val="tx1"/>
                          </a:solidFill>
                          <a:latin typeface="+mn-lt"/>
                          <a:ea typeface="+mn-ea"/>
                          <a:cs typeface="+mn-cs"/>
                          <a:sym typeface="Arial"/>
                        </a:rPr>
                        <a:t>What It Looks Like</a:t>
                      </a:r>
                      <a:endParaRPr lang="en-US" sz="1400" b="1" dirty="0">
                        <a:latin typeface="+mn-lt"/>
                      </a:endParaRPr>
                    </a:p>
                  </a:txBody>
                  <a:tcPr anchor="ctr"/>
                </a:tc>
                <a:tc>
                  <a:txBody>
                    <a:bodyPr/>
                    <a:lstStyle/>
                    <a:p>
                      <a:r>
                        <a:rPr lang="en-US" sz="1400" b="1" i="0" u="none" strike="noStrike" cap="none" baseline="0" dirty="0">
                          <a:solidFill>
                            <a:schemeClr val="tx1"/>
                          </a:solidFill>
                          <a:latin typeface="+mn-lt"/>
                          <a:ea typeface="+mn-ea"/>
                          <a:cs typeface="+mn-cs"/>
                          <a:sym typeface="Arial"/>
                        </a:rPr>
                        <a:t>How to Help</a:t>
                      </a:r>
                      <a:endParaRPr lang="en-US" sz="1400" b="1" dirty="0">
                        <a:latin typeface="+mn-lt"/>
                      </a:endParaRPr>
                    </a:p>
                  </a:txBody>
                  <a:tcPr anchor="ctr"/>
                </a:tc>
                <a:extLst>
                  <a:ext uri="{0D108BD9-81ED-4DB2-BD59-A6C34878D82A}">
                    <a16:rowId xmlns:a16="http://schemas.microsoft.com/office/drawing/2014/main" val="3574008647"/>
                  </a:ext>
                </a:extLst>
              </a:tr>
              <a:tr h="1312669">
                <a:tc>
                  <a:txBody>
                    <a:bodyPr/>
                    <a:lstStyle/>
                    <a:p>
                      <a:r>
                        <a:rPr lang="en-US" sz="1400" b="0" i="0" u="none" strike="noStrike" cap="none" baseline="0" dirty="0">
                          <a:solidFill>
                            <a:schemeClr val="tx1"/>
                          </a:solidFill>
                          <a:latin typeface="+mn-lt"/>
                          <a:ea typeface="+mn-ea"/>
                          <a:cs typeface="+mn-cs"/>
                          <a:sym typeface="Arial"/>
                        </a:rPr>
                        <a:t>1. Students do not recognize inverse relationship</a:t>
                      </a:r>
                      <a:endParaRPr lang="en-US" sz="1400" dirty="0">
                        <a:latin typeface="+mn-lt"/>
                      </a:endParaRPr>
                    </a:p>
                  </a:txBody>
                  <a:tcPr/>
                </a:tc>
                <a:tc>
                  <a:txBody>
                    <a:bodyPr/>
                    <a:lstStyle/>
                    <a:p>
                      <a:r>
                        <a:rPr lang="en-US" sz="1400" b="0" i="0" u="none" strike="noStrike" cap="none" baseline="0" dirty="0">
                          <a:solidFill>
                            <a:schemeClr val="tx1"/>
                          </a:solidFill>
                          <a:latin typeface="+mn-lt"/>
                          <a:ea typeface="+mn-ea"/>
                          <a:cs typeface="+mn-cs"/>
                          <a:sym typeface="Arial"/>
                        </a:rPr>
                        <a:t>Student is not able to think of 14 − 9 as, “What plus 9 equals 14?” or 36 </a:t>
                      </a:r>
                      <a:r>
                        <a:rPr lang="en-US" sz="1400" b="0" i="0" u="none" strike="noStrike" cap="none" baseline="0" dirty="0">
                          <a:solidFill>
                            <a:schemeClr val="tx1"/>
                          </a:solidFill>
                          <a:latin typeface="+mn-lt"/>
                          <a:ea typeface="+mn-ea"/>
                          <a:cs typeface="Arial" panose="020B0604020202020204" pitchFamily="34" charset="0"/>
                          <a:sym typeface="Arial"/>
                        </a:rPr>
                        <a:t>÷ </a:t>
                      </a:r>
                      <a:r>
                        <a:rPr lang="en-US" sz="1400" b="0" i="0" u="none" strike="noStrike" cap="none" baseline="0" dirty="0">
                          <a:solidFill>
                            <a:schemeClr val="tx1"/>
                          </a:solidFill>
                          <a:latin typeface="+mn-lt"/>
                          <a:ea typeface="+mn-ea"/>
                          <a:cs typeface="+mn-cs"/>
                          <a:sym typeface="Arial"/>
                        </a:rPr>
                        <a:t>4 as “How many groups of 4 are in 36?”</a:t>
                      </a:r>
                      <a:endParaRPr lang="en-US" sz="1400" dirty="0">
                        <a:latin typeface="+mn-lt"/>
                      </a:endParaRPr>
                    </a:p>
                  </a:txBody>
                  <a:tcPr/>
                </a:tc>
                <a:tc>
                  <a:txBody>
                    <a:bodyPr/>
                    <a:lstStyle/>
                    <a:p>
                      <a:r>
                        <a:rPr lang="en-US" sz="1400" b="0" i="0" u="none" strike="noStrike" cap="none" baseline="0" dirty="0">
                          <a:solidFill>
                            <a:schemeClr val="tx1"/>
                          </a:solidFill>
                          <a:latin typeface="+mn-lt"/>
                          <a:ea typeface="+mn-ea"/>
                          <a:cs typeface="+mn-cs"/>
                          <a:sym typeface="Arial"/>
                        </a:rPr>
                        <a:t>Use the triangle and T cards.</a:t>
                      </a:r>
                    </a:p>
                    <a:p>
                      <a:r>
                        <a:rPr lang="en-US" sz="1400" b="0" i="0" u="none" strike="noStrike" cap="none" baseline="0" dirty="0">
                          <a:solidFill>
                            <a:schemeClr val="tx1"/>
                          </a:solidFill>
                          <a:latin typeface="+mn-lt"/>
                          <a:ea typeface="+mn-ea"/>
                          <a:cs typeface="+mn-cs"/>
                          <a:sym typeface="Arial"/>
                        </a:rPr>
                        <a:t>Explicitly practice the language used here.</a:t>
                      </a:r>
                      <a:endParaRPr lang="en-US" sz="1400" dirty="0">
                        <a:latin typeface="+mn-lt"/>
                      </a:endParaRPr>
                    </a:p>
                  </a:txBody>
                  <a:tcPr/>
                </a:tc>
                <a:extLst>
                  <a:ext uri="{0D108BD9-81ED-4DB2-BD59-A6C34878D82A}">
                    <a16:rowId xmlns:a16="http://schemas.microsoft.com/office/drawing/2014/main" val="2717409001"/>
                  </a:ext>
                </a:extLst>
              </a:tr>
              <a:tr h="1580285">
                <a:tc>
                  <a:txBody>
                    <a:bodyPr/>
                    <a:lstStyle/>
                    <a:p>
                      <a:r>
                        <a:rPr lang="en-US" sz="1400" b="0" i="0" u="none" strike="noStrike" cap="none" baseline="0" dirty="0">
                          <a:solidFill>
                            <a:schemeClr val="tx1"/>
                          </a:solidFill>
                          <a:latin typeface="+mn-lt"/>
                          <a:ea typeface="+mn-ea"/>
                          <a:cs typeface="+mn-cs"/>
                          <a:sym typeface="Arial"/>
                        </a:rPr>
                        <a:t>2. Students do not apply the commutative property</a:t>
                      </a:r>
                      <a:endParaRPr lang="en-US" sz="1400" dirty="0">
                        <a:latin typeface="+mn-lt"/>
                      </a:endParaRPr>
                    </a:p>
                  </a:txBody>
                  <a:tcPr/>
                </a:tc>
                <a:tc>
                  <a:txBody>
                    <a:bodyPr/>
                    <a:lstStyle/>
                    <a:p>
                      <a:r>
                        <a:rPr lang="en-US" sz="1400" b="0" i="0" u="none" strike="noStrike" cap="none" baseline="0" dirty="0">
                          <a:solidFill>
                            <a:schemeClr val="tx1"/>
                          </a:solidFill>
                          <a:latin typeface="+mn-lt"/>
                          <a:ea typeface="+mn-ea"/>
                          <a:cs typeface="+mn-cs"/>
                          <a:sym typeface="Arial"/>
                        </a:rPr>
                        <a:t>Student is slower to add 2 + 8 than 8 + 2 (they may be counting on from the first number).</a:t>
                      </a:r>
                    </a:p>
                    <a:p>
                      <a:r>
                        <a:rPr lang="en-US" sz="1400" b="0" i="0" u="none" strike="noStrike" cap="none" baseline="0" dirty="0">
                          <a:solidFill>
                            <a:schemeClr val="tx1"/>
                          </a:solidFill>
                          <a:latin typeface="+mn-lt"/>
                          <a:ea typeface="+mn-ea"/>
                          <a:cs typeface="+mn-cs"/>
                          <a:sym typeface="Arial"/>
                        </a:rPr>
                        <a:t>Student can solve 3 × 8, but not 8 × 3.</a:t>
                      </a:r>
                      <a:endParaRPr lang="en-US" sz="1400" dirty="0">
                        <a:latin typeface="+mn-lt"/>
                      </a:endParaRPr>
                    </a:p>
                  </a:txBody>
                  <a:tcPr/>
                </a:tc>
                <a:tc>
                  <a:txBody>
                    <a:bodyPr/>
                    <a:lstStyle/>
                    <a:p>
                      <a:r>
                        <a:rPr lang="en-US" sz="1400" b="0" i="0" u="none" strike="noStrike" cap="none" baseline="0" dirty="0">
                          <a:solidFill>
                            <a:schemeClr val="tx1"/>
                          </a:solidFill>
                          <a:latin typeface="+mn-lt"/>
                          <a:ea typeface="+mn-ea"/>
                          <a:cs typeface="+mn-cs"/>
                          <a:sym typeface="Arial"/>
                        </a:rPr>
                        <a:t>For addition,</a:t>
                      </a:r>
                    </a:p>
                    <a:p>
                      <a:r>
                        <a:rPr lang="en-US" sz="1400" b="0" i="0" u="none" strike="noStrike" cap="none" baseline="0" dirty="0">
                          <a:solidFill>
                            <a:schemeClr val="tx1"/>
                          </a:solidFill>
                          <a:latin typeface="+mn-lt"/>
                          <a:ea typeface="+mn-ea"/>
                          <a:cs typeface="+mn-cs"/>
                          <a:sym typeface="Arial"/>
                        </a:rPr>
                        <a:t>Use a ten-frames for each addend and reverse them Add contexts that can be reversed (part-part-whole stories). For multiplication, use areas and arrays that can be rotated to show that 3 × 8 = 8 × 3.</a:t>
                      </a:r>
                      <a:endParaRPr lang="en-US" sz="1400" dirty="0">
                        <a:latin typeface="+mn-lt"/>
                      </a:endParaRPr>
                    </a:p>
                  </a:txBody>
                  <a:tcPr/>
                </a:tc>
                <a:extLst>
                  <a:ext uri="{0D108BD9-81ED-4DB2-BD59-A6C34878D82A}">
                    <a16:rowId xmlns:a16="http://schemas.microsoft.com/office/drawing/2014/main" val="423032568"/>
                  </a:ext>
                </a:extLst>
              </a:tr>
              <a:tr h="1334463">
                <a:tc>
                  <a:txBody>
                    <a:bodyPr/>
                    <a:lstStyle/>
                    <a:p>
                      <a:r>
                        <a:rPr lang="en-US" sz="1400" b="0" i="0" u="none" strike="noStrike" cap="none" baseline="0" dirty="0">
                          <a:solidFill>
                            <a:schemeClr val="tx1"/>
                          </a:solidFill>
                          <a:latin typeface="+mn-lt"/>
                          <a:ea typeface="+mn-ea"/>
                          <a:cs typeface="+mn-cs"/>
                          <a:sym typeface="Arial"/>
                        </a:rPr>
                        <a:t>3. In multiplication, applying the adding (or subtracting) a group, students lose track of the group size.</a:t>
                      </a:r>
                      <a:endParaRPr lang="en-US" sz="1400" dirty="0">
                        <a:latin typeface="+mn-lt"/>
                      </a:endParaRPr>
                    </a:p>
                  </a:txBody>
                  <a:tcPr/>
                </a:tc>
                <a:tc>
                  <a:txBody>
                    <a:bodyPr/>
                    <a:lstStyle/>
                    <a:p>
                      <a:r>
                        <a:rPr lang="en-US" sz="1400" b="0" i="0" u="none" strike="noStrike" cap="none" baseline="0" dirty="0">
                          <a:solidFill>
                            <a:schemeClr val="tx1"/>
                          </a:solidFill>
                          <a:latin typeface="+mn-lt"/>
                          <a:ea typeface="+mn-ea"/>
                          <a:cs typeface="+mn-cs"/>
                          <a:sym typeface="Arial"/>
                        </a:rPr>
                        <a:t>For 9 × 8, student uses 10 × 8 but instead of subtracting one </a:t>
                      </a:r>
                      <a:r>
                        <a:rPr lang="en-US" sz="1400" b="1" i="0" u="none" strike="noStrike" cap="none" baseline="0" dirty="0">
                          <a:solidFill>
                            <a:schemeClr val="tx1"/>
                          </a:solidFill>
                          <a:latin typeface="+mn-lt"/>
                          <a:ea typeface="+mn-ea"/>
                          <a:cs typeface="+mn-cs"/>
                          <a:sym typeface="Arial"/>
                        </a:rPr>
                        <a:t>group</a:t>
                      </a:r>
                      <a:r>
                        <a:rPr lang="en-US" sz="1400" b="0" i="1"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of 8, they subtract 1 getting the answer of 79.</a:t>
                      </a:r>
                      <a:endParaRPr lang="en-US" sz="1400" dirty="0">
                        <a:latin typeface="+mn-lt"/>
                      </a:endParaRPr>
                    </a:p>
                  </a:txBody>
                  <a:tcPr/>
                </a:tc>
                <a:tc>
                  <a:txBody>
                    <a:bodyPr/>
                    <a:lstStyle/>
                    <a:p>
                      <a:r>
                        <a:rPr lang="en-US" sz="1400" b="0" i="0" u="none" strike="noStrike" cap="none" baseline="0" dirty="0">
                          <a:solidFill>
                            <a:schemeClr val="tx1"/>
                          </a:solidFill>
                          <a:latin typeface="+mn-lt"/>
                          <a:ea typeface="+mn-ea"/>
                          <a:cs typeface="+mn-cs"/>
                          <a:sym typeface="Arial"/>
                        </a:rPr>
                        <a:t>Provide examples of the problems using an array. Show how the known fact is used to add or subtract a row (or column) from the array. Emphasize the group/row.</a:t>
                      </a:r>
                      <a:endParaRPr lang="en-US" sz="1400" dirty="0">
                        <a:latin typeface="+mn-lt"/>
                      </a:endParaRPr>
                    </a:p>
                  </a:txBody>
                  <a:tcPr/>
                </a:tc>
                <a:extLst>
                  <a:ext uri="{0D108BD9-81ED-4DB2-BD59-A6C34878D82A}">
                    <a16:rowId xmlns:a16="http://schemas.microsoft.com/office/drawing/2014/main" val="1349097517"/>
                  </a:ext>
                </a:extLst>
              </a:tr>
            </a:tbl>
          </a:graphicData>
        </a:graphic>
      </p:graphicFrame>
    </p:spTree>
    <p:extLst>
      <p:ext uri="{BB962C8B-B14F-4D97-AF65-F5344CB8AC3E}">
        <p14:creationId xmlns:p14="http://schemas.microsoft.com/office/powerpoint/2010/main" val="257397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Standards-Based Development</a:t>
            </a:r>
            <a:endParaRPr lang="en-US" dirty="0"/>
          </a:p>
        </p:txBody>
      </p:sp>
      <p:sp>
        <p:nvSpPr>
          <p:cNvPr id="3" name="Text Placeholder 2"/>
          <p:cNvSpPr>
            <a:spLocks noGrp="1"/>
          </p:cNvSpPr>
          <p:nvPr>
            <p:ph type="body" idx="1"/>
          </p:nvPr>
        </p:nvSpPr>
        <p:spPr>
          <a:xfrm>
            <a:off x="457200" y="1600201"/>
            <a:ext cx="8229600" cy="3200400"/>
          </a:xfrm>
        </p:spPr>
        <p:txBody>
          <a:bodyPr/>
          <a:lstStyle/>
          <a:p>
            <a:pPr marL="0" indent="0">
              <a:buNone/>
            </a:pPr>
            <a:r>
              <a:rPr lang="en-US" sz="2400" b="1" dirty="0">
                <a:solidFill>
                  <a:schemeClr val="tx1"/>
                </a:solidFill>
                <a:latin typeface="+mn-lt"/>
                <a:cs typeface="Verdana"/>
              </a:rPr>
              <a:t>K-2</a:t>
            </a:r>
            <a:r>
              <a:rPr lang="en-US" sz="2400" dirty="0">
                <a:solidFill>
                  <a:srgbClr val="007FA3"/>
                </a:solidFill>
                <a:latin typeface="+mn-lt"/>
                <a:cs typeface="Verdana"/>
              </a:rPr>
              <a:t> </a:t>
            </a:r>
            <a:r>
              <a:rPr lang="en-US" sz="2400" dirty="0">
                <a:solidFill>
                  <a:schemeClr val="tx1"/>
                </a:solidFill>
                <a:latin typeface="+mn-lt"/>
                <a:cs typeface="Verdana"/>
              </a:rPr>
              <a:t>Fact fluency begins in kindergarten and continues through grade 2.</a:t>
            </a:r>
          </a:p>
          <a:p>
            <a:pPr marL="0" indent="0">
              <a:buNone/>
            </a:pPr>
            <a:r>
              <a:rPr lang="en-US" sz="2400" b="1" dirty="0">
                <a:solidFill>
                  <a:schemeClr val="tx1"/>
                </a:solidFill>
                <a:latin typeface="+mn-lt"/>
                <a:cs typeface="Verdana"/>
              </a:rPr>
              <a:t>Grade 2 </a:t>
            </a:r>
            <a:r>
              <a:rPr lang="en-US" sz="2400" dirty="0">
                <a:solidFill>
                  <a:schemeClr val="tx1"/>
                </a:solidFill>
                <a:latin typeface="+mn-lt"/>
                <a:cs typeface="Verdana"/>
              </a:rPr>
              <a:t>Students must know addition facts from memory or </a:t>
            </a:r>
            <a:r>
              <a:rPr lang="en-US" sz="2400" dirty="0" err="1">
                <a:solidFill>
                  <a:schemeClr val="tx1"/>
                </a:solidFill>
                <a:latin typeface="+mn-lt"/>
                <a:cs typeface="Verdana"/>
              </a:rPr>
              <a:t>automaticly</a:t>
            </a:r>
            <a:r>
              <a:rPr lang="en-US" sz="2400" dirty="0">
                <a:solidFill>
                  <a:schemeClr val="tx1"/>
                </a:solidFill>
                <a:latin typeface="+mn-lt"/>
                <a:cs typeface="Verdana"/>
              </a:rPr>
              <a:t> and </a:t>
            </a:r>
            <a:r>
              <a:rPr lang="en-US" sz="2400" dirty="0">
                <a:solidFill>
                  <a:srgbClr val="000000"/>
                </a:solidFill>
                <a:latin typeface="+mn-lt"/>
                <a:cs typeface="Verdana"/>
              </a:rPr>
              <a:t>multiplication, and division fact fluency begins.</a:t>
            </a:r>
            <a:endParaRPr lang="en-US" sz="2400" dirty="0">
              <a:solidFill>
                <a:schemeClr val="tx1"/>
              </a:solidFill>
              <a:latin typeface="+mn-lt"/>
              <a:cs typeface="Verdana"/>
            </a:endParaRPr>
          </a:p>
          <a:p>
            <a:pPr marL="0" indent="0">
              <a:buNone/>
            </a:pPr>
            <a:r>
              <a:rPr lang="en-US" sz="2400" b="1" dirty="0">
                <a:solidFill>
                  <a:schemeClr val="tx1"/>
                </a:solidFill>
                <a:latin typeface="+mn-lt"/>
                <a:cs typeface="Verdana"/>
              </a:rPr>
              <a:t>Grade 3 </a:t>
            </a:r>
            <a:r>
              <a:rPr lang="en-US" sz="2400" dirty="0">
                <a:solidFill>
                  <a:srgbClr val="000000"/>
                </a:solidFill>
                <a:latin typeface="+mn-lt"/>
                <a:cs typeface="Verdana"/>
              </a:rPr>
              <a:t>Multiplication and division fact mastery or automaticity is often expected by the end of grade 3.</a:t>
            </a:r>
            <a:endParaRPr lang="en-US" sz="2400" dirty="0">
              <a:latin typeface="+mn-lt"/>
            </a:endParaRPr>
          </a:p>
        </p:txBody>
      </p:sp>
    </p:spTree>
    <p:extLst>
      <p:ext uri="{BB962C8B-B14F-4D97-AF65-F5344CB8AC3E}">
        <p14:creationId xmlns:p14="http://schemas.microsoft.com/office/powerpoint/2010/main" val="322532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Developmental Phases for Learning the Basic Facts </a:t>
            </a:r>
            <a:r>
              <a:rPr lang="en-US" sz="2000" b="0" dirty="0">
                <a:latin typeface="Times New Roman" panose="02020603050405020304" pitchFamily="18" charset="0"/>
              </a:rPr>
              <a:t>(1 of 2)</a:t>
            </a:r>
            <a:endParaRPr lang="en-US" sz="2000" b="0" dirty="0"/>
          </a:p>
        </p:txBody>
      </p:sp>
      <p:sp>
        <p:nvSpPr>
          <p:cNvPr id="3" name="Text Placeholder 2"/>
          <p:cNvSpPr>
            <a:spLocks noGrp="1"/>
          </p:cNvSpPr>
          <p:nvPr>
            <p:ph type="body" idx="1"/>
          </p:nvPr>
        </p:nvSpPr>
        <p:spPr>
          <a:xfrm>
            <a:off x="457200" y="1600200"/>
            <a:ext cx="8062913" cy="4525963"/>
          </a:xfrm>
        </p:spPr>
        <p:txBody>
          <a:bodyPr/>
          <a:lstStyle/>
          <a:p>
            <a:pPr marL="432000" indent="-432000" eaLnBrk="1" hangingPunct="1">
              <a:buFont typeface="+mj-lt"/>
              <a:buAutoNum type="arabicPeriod"/>
              <a:defRPr/>
            </a:pPr>
            <a:r>
              <a:rPr lang="en-US" sz="2400" dirty="0">
                <a:latin typeface="+mn-lt"/>
                <a:cs typeface="Verdana"/>
              </a:rPr>
              <a:t>Phase 1: Counting strategies - Using object counting or verbal counting to determine the answer (Chapters 7-8)</a:t>
            </a:r>
          </a:p>
          <a:p>
            <a:pPr marL="432000" indent="-432000" eaLnBrk="1" hangingPunct="1">
              <a:buFont typeface="+mj-lt"/>
              <a:buAutoNum type="arabicPeriod"/>
              <a:defRPr/>
            </a:pPr>
            <a:r>
              <a:rPr lang="en-US" sz="2400" dirty="0">
                <a:latin typeface="+mn-lt"/>
                <a:cs typeface="Verdana"/>
              </a:rPr>
              <a:t>Phase 2: Reasoning strategies - Using known information to logically determine an unknown combination (Chapter 9)</a:t>
            </a:r>
          </a:p>
          <a:p>
            <a:pPr marL="432000" indent="-432000" eaLnBrk="1" hangingPunct="1">
              <a:buFont typeface="+mj-lt"/>
              <a:buAutoNum type="arabicPeriod"/>
              <a:defRPr/>
            </a:pPr>
            <a:r>
              <a:rPr lang="en-US" sz="2400" dirty="0">
                <a:latin typeface="+mn-lt"/>
                <a:cs typeface="Verdana"/>
              </a:rPr>
              <a:t>Phase 3: Mastery - Producing answers efficiently (Chapter 9)</a:t>
            </a:r>
          </a:p>
        </p:txBody>
      </p:sp>
    </p:spTree>
    <p:extLst>
      <p:ext uri="{BB962C8B-B14F-4D97-AF65-F5344CB8AC3E}">
        <p14:creationId xmlns:p14="http://schemas.microsoft.com/office/powerpoint/2010/main" val="421681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Developmental Phases for Learning the Basic Facts </a:t>
            </a:r>
            <a:r>
              <a:rPr lang="en-US" sz="2000" b="0" dirty="0">
                <a:latin typeface="Times New Roman" panose="02020603050405020304" pitchFamily="18" charset="0"/>
              </a:rPr>
              <a:t>(2 of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140335"/>
              </p:ext>
            </p:extLst>
          </p:nvPr>
        </p:nvGraphicFramePr>
        <p:xfrm>
          <a:off x="242888" y="1312650"/>
          <a:ext cx="8634413" cy="5050050"/>
        </p:xfrm>
        <a:graphic>
          <a:graphicData uri="http://schemas.openxmlformats.org/drawingml/2006/table">
            <a:tbl>
              <a:tblPr firstRow="1" bandRow="1">
                <a:tableStyleId>{40F9630F-82C1-40B7-BC3A-925EFCFF5E92}</a:tableStyleId>
              </a:tblPr>
              <a:tblGrid>
                <a:gridCol w="1099289">
                  <a:extLst>
                    <a:ext uri="{9D8B030D-6E8A-4147-A177-3AD203B41FA5}">
                      <a16:colId xmlns:a16="http://schemas.microsoft.com/office/drawing/2014/main" val="238698543"/>
                    </a:ext>
                  </a:extLst>
                </a:gridCol>
                <a:gridCol w="3270247">
                  <a:extLst>
                    <a:ext uri="{9D8B030D-6E8A-4147-A177-3AD203B41FA5}">
                      <a16:colId xmlns:a16="http://schemas.microsoft.com/office/drawing/2014/main" val="4044741267"/>
                    </a:ext>
                  </a:extLst>
                </a:gridCol>
                <a:gridCol w="4264877">
                  <a:extLst>
                    <a:ext uri="{9D8B030D-6E8A-4147-A177-3AD203B41FA5}">
                      <a16:colId xmlns:a16="http://schemas.microsoft.com/office/drawing/2014/main" val="3818167769"/>
                    </a:ext>
                  </a:extLst>
                </a:gridCol>
              </a:tblGrid>
              <a:tr h="295773">
                <a:tc>
                  <a:txBody>
                    <a:bodyPr/>
                    <a:lstStyle/>
                    <a:p>
                      <a:r>
                        <a:rPr lang="en-US" sz="1200" dirty="0">
                          <a:solidFill>
                            <a:schemeClr val="bg1"/>
                          </a:solidFill>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0" u="none" strike="noStrike" cap="none" baseline="0" dirty="0">
                          <a:solidFill>
                            <a:schemeClr val="dk1"/>
                          </a:solidFill>
                          <a:latin typeface="+mn-lt"/>
                          <a:ea typeface="Arial"/>
                          <a:cs typeface="Arial"/>
                          <a:sym typeface="Arial"/>
                        </a:rPr>
                        <a:t>Addition</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0" u="none" strike="noStrike" cap="none" baseline="0" dirty="0">
                          <a:solidFill>
                            <a:schemeClr val="dk1"/>
                          </a:solidFill>
                          <a:latin typeface="+mn-lt"/>
                          <a:ea typeface="Arial"/>
                          <a:cs typeface="Arial"/>
                          <a:sym typeface="Arial"/>
                        </a:rPr>
                        <a:t>Subtraction</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0456992"/>
                  </a:ext>
                </a:extLst>
              </a:tr>
              <a:tr h="2535980">
                <a:tc>
                  <a:txBody>
                    <a:bodyPr/>
                    <a:lstStyle/>
                    <a:p>
                      <a:r>
                        <a:rPr lang="en-US" sz="1200" b="0" i="0" u="none" strike="noStrike" cap="none" baseline="0" dirty="0">
                          <a:solidFill>
                            <a:schemeClr val="dk1"/>
                          </a:solidFill>
                          <a:latin typeface="+mn-lt"/>
                          <a:ea typeface="Arial"/>
                          <a:cs typeface="Arial"/>
                          <a:sym typeface="Arial"/>
                        </a:rPr>
                        <a:t>Counting</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300"/>
                        </a:spcBef>
                      </a:pPr>
                      <a:r>
                        <a:rPr lang="en-US" sz="1200" b="0" i="0" u="none" strike="noStrike" cap="none" baseline="0" dirty="0">
                          <a:solidFill>
                            <a:schemeClr val="dk1"/>
                          </a:solidFill>
                          <a:latin typeface="+mn-lt"/>
                          <a:ea typeface="Arial"/>
                          <a:cs typeface="Arial"/>
                          <a:sym typeface="Arial"/>
                        </a:rPr>
                        <a:t>Direct modeling (counting objects and fingers)</a:t>
                      </a:r>
                    </a:p>
                    <a:p>
                      <a:pPr>
                        <a:spcBef>
                          <a:spcPts val="800"/>
                        </a:spcBef>
                      </a:pPr>
                      <a:r>
                        <a:rPr lang="en-US" sz="1200" b="0" i="0" u="none" strike="noStrike" cap="none" baseline="0" dirty="0">
                          <a:solidFill>
                            <a:schemeClr val="dk1"/>
                          </a:solidFill>
                          <a:latin typeface="+mn-lt"/>
                          <a:ea typeface="Arial"/>
                          <a:cs typeface="Arial"/>
                          <a:sym typeface="Arial"/>
                        </a:rPr>
                        <a:t>Counting all</a:t>
                      </a:r>
                    </a:p>
                    <a:p>
                      <a:pPr>
                        <a:spcBef>
                          <a:spcPts val="100"/>
                        </a:spcBef>
                      </a:pPr>
                      <a:r>
                        <a:rPr lang="en-US" sz="1200" b="0" i="0" u="none" strike="noStrike" cap="none" baseline="0" dirty="0">
                          <a:solidFill>
                            <a:schemeClr val="dk1"/>
                          </a:solidFill>
                          <a:latin typeface="+mn-lt"/>
                          <a:ea typeface="Arial"/>
                          <a:cs typeface="Arial"/>
                          <a:sym typeface="Arial"/>
                        </a:rPr>
                        <a:t>Counting on from first</a:t>
                      </a:r>
                    </a:p>
                    <a:p>
                      <a:pPr>
                        <a:spcBef>
                          <a:spcPts val="100"/>
                        </a:spcBef>
                      </a:pPr>
                      <a:r>
                        <a:rPr lang="en-US" sz="1200" b="0" i="0" u="none" strike="noStrike" cap="none" baseline="0" dirty="0">
                          <a:solidFill>
                            <a:schemeClr val="dk1"/>
                          </a:solidFill>
                          <a:latin typeface="+mn-lt"/>
                          <a:ea typeface="Arial"/>
                          <a:cs typeface="Arial"/>
                          <a:sym typeface="Arial"/>
                        </a:rPr>
                        <a:t>Counting on from larger</a:t>
                      </a:r>
                    </a:p>
                    <a:p>
                      <a:pPr>
                        <a:spcBef>
                          <a:spcPts val="800"/>
                        </a:spcBef>
                      </a:pPr>
                      <a:r>
                        <a:rPr lang="en-US" sz="1200" b="0" i="0" u="none" strike="noStrike" cap="none" baseline="0" dirty="0">
                          <a:solidFill>
                            <a:schemeClr val="dk1"/>
                          </a:solidFill>
                          <a:latin typeface="+mn-lt"/>
                          <a:ea typeface="Arial"/>
                          <a:cs typeface="Arial"/>
                          <a:sym typeface="Arial"/>
                        </a:rPr>
                        <a:t>Counting abstractly</a:t>
                      </a:r>
                    </a:p>
                    <a:p>
                      <a:pPr>
                        <a:spcBef>
                          <a:spcPts val="800"/>
                        </a:spcBef>
                      </a:pPr>
                      <a:r>
                        <a:rPr lang="en-US" sz="1200" b="0" i="0" u="none" strike="noStrike" cap="none" baseline="0" dirty="0">
                          <a:solidFill>
                            <a:schemeClr val="dk1"/>
                          </a:solidFill>
                          <a:latin typeface="+mn-lt"/>
                          <a:ea typeface="Arial"/>
                          <a:cs typeface="Arial"/>
                          <a:sym typeface="Arial"/>
                        </a:rPr>
                        <a:t>Counting all</a:t>
                      </a:r>
                    </a:p>
                    <a:p>
                      <a:pPr>
                        <a:spcBef>
                          <a:spcPts val="300"/>
                        </a:spcBef>
                      </a:pPr>
                      <a:r>
                        <a:rPr lang="en-US" sz="1200" b="0" i="0" u="none" strike="noStrike" cap="none" baseline="0" dirty="0">
                          <a:solidFill>
                            <a:schemeClr val="dk1"/>
                          </a:solidFill>
                          <a:latin typeface="+mn-lt"/>
                          <a:ea typeface="Arial"/>
                          <a:cs typeface="Arial"/>
                          <a:sym typeface="Arial"/>
                        </a:rPr>
                        <a:t>Counting on from first</a:t>
                      </a:r>
                    </a:p>
                    <a:p>
                      <a:pPr>
                        <a:spcBef>
                          <a:spcPts val="300"/>
                        </a:spcBef>
                      </a:pPr>
                      <a:r>
                        <a:rPr lang="en-US" sz="1200" b="0" i="0" u="none" strike="noStrike" cap="none" baseline="0" dirty="0">
                          <a:solidFill>
                            <a:schemeClr val="dk1"/>
                          </a:solidFill>
                          <a:latin typeface="+mn-lt"/>
                          <a:ea typeface="Arial"/>
                          <a:cs typeface="Arial"/>
                          <a:sym typeface="Arial"/>
                        </a:rPr>
                        <a:t>Counting on from larger</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00"/>
                        </a:spcBef>
                      </a:pPr>
                      <a:r>
                        <a:rPr lang="en-US" sz="1200" b="0" i="0" u="none" strike="noStrike" cap="none" baseline="0" dirty="0">
                          <a:solidFill>
                            <a:schemeClr val="dk1"/>
                          </a:solidFill>
                          <a:latin typeface="+mn-lt"/>
                          <a:ea typeface="Arial"/>
                          <a:cs typeface="Arial"/>
                          <a:sym typeface="Arial"/>
                        </a:rPr>
                        <a:t>Counting objects</a:t>
                      </a:r>
                    </a:p>
                    <a:p>
                      <a:pPr>
                        <a:spcBef>
                          <a:spcPts val="600"/>
                        </a:spcBef>
                      </a:pPr>
                      <a:r>
                        <a:rPr lang="en-US" sz="1200" b="0" i="0" u="none" strike="noStrike" cap="none" baseline="0" dirty="0">
                          <a:solidFill>
                            <a:schemeClr val="dk1"/>
                          </a:solidFill>
                          <a:latin typeface="+mn-lt"/>
                          <a:ea typeface="Arial"/>
                          <a:cs typeface="Arial"/>
                          <a:sym typeface="Arial"/>
                        </a:rPr>
                        <a:t>Separating from</a:t>
                      </a:r>
                    </a:p>
                    <a:p>
                      <a:pPr>
                        <a:spcBef>
                          <a:spcPts val="100"/>
                        </a:spcBef>
                      </a:pPr>
                      <a:r>
                        <a:rPr lang="en-US" sz="1200" b="0" i="0" u="none" strike="noStrike" cap="none" baseline="0" dirty="0">
                          <a:solidFill>
                            <a:schemeClr val="dk1"/>
                          </a:solidFill>
                          <a:latin typeface="+mn-lt"/>
                          <a:ea typeface="Arial"/>
                          <a:cs typeface="Arial"/>
                          <a:sym typeface="Arial"/>
                        </a:rPr>
                        <a:t>Separating to</a:t>
                      </a:r>
                    </a:p>
                    <a:p>
                      <a:pPr>
                        <a:spcBef>
                          <a:spcPts val="100"/>
                        </a:spcBef>
                      </a:pPr>
                      <a:r>
                        <a:rPr lang="en-US" sz="1200" b="0" i="0" u="none" strike="noStrike" cap="none" baseline="0" dirty="0">
                          <a:solidFill>
                            <a:schemeClr val="dk1"/>
                          </a:solidFill>
                          <a:latin typeface="+mn-lt"/>
                          <a:ea typeface="Arial"/>
                          <a:cs typeface="Arial"/>
                          <a:sym typeface="Arial"/>
                        </a:rPr>
                        <a:t>Adding on</a:t>
                      </a:r>
                    </a:p>
                    <a:p>
                      <a:pPr>
                        <a:spcBef>
                          <a:spcPts val="600"/>
                        </a:spcBef>
                      </a:pPr>
                      <a:r>
                        <a:rPr lang="en-US" sz="1200" b="0" i="0" u="none" strike="noStrike" cap="none" baseline="0" dirty="0">
                          <a:solidFill>
                            <a:schemeClr val="dk1"/>
                          </a:solidFill>
                          <a:latin typeface="+mn-lt"/>
                          <a:ea typeface="Arial"/>
                          <a:cs typeface="Arial"/>
                          <a:sym typeface="Arial"/>
                        </a:rPr>
                        <a:t>Counting fingers</a:t>
                      </a:r>
                    </a:p>
                    <a:p>
                      <a:pPr>
                        <a:spcBef>
                          <a:spcPts val="600"/>
                        </a:spcBef>
                      </a:pPr>
                      <a:r>
                        <a:rPr lang="en-US" sz="1200" b="0" i="0" u="none" strike="noStrike" cap="none" baseline="0" dirty="0">
                          <a:solidFill>
                            <a:schemeClr val="dk1"/>
                          </a:solidFill>
                          <a:latin typeface="+mn-lt"/>
                          <a:ea typeface="Arial"/>
                          <a:cs typeface="Arial"/>
                          <a:sym typeface="Arial"/>
                        </a:rPr>
                        <a:t>Counting down</a:t>
                      </a:r>
                    </a:p>
                    <a:p>
                      <a:pPr>
                        <a:spcBef>
                          <a:spcPts val="100"/>
                        </a:spcBef>
                      </a:pPr>
                      <a:r>
                        <a:rPr lang="en-US" sz="1200" b="0" i="0" u="none" strike="noStrike" cap="none" baseline="0" dirty="0">
                          <a:solidFill>
                            <a:schemeClr val="dk1"/>
                          </a:solidFill>
                          <a:latin typeface="+mn-lt"/>
                          <a:ea typeface="Arial"/>
                          <a:cs typeface="Arial"/>
                          <a:sym typeface="Arial"/>
                        </a:rPr>
                        <a:t>Counting up</a:t>
                      </a:r>
                    </a:p>
                    <a:p>
                      <a:pPr>
                        <a:spcBef>
                          <a:spcPts val="600"/>
                        </a:spcBef>
                      </a:pPr>
                      <a:r>
                        <a:rPr lang="en-US" sz="1200" b="0" i="0" u="none" strike="noStrike" cap="none" baseline="0" dirty="0">
                          <a:solidFill>
                            <a:schemeClr val="dk1"/>
                          </a:solidFill>
                          <a:latin typeface="+mn-lt"/>
                          <a:ea typeface="Arial"/>
                          <a:cs typeface="Arial"/>
                          <a:sym typeface="Arial"/>
                        </a:rPr>
                        <a:t>Counting abstractly</a:t>
                      </a:r>
                    </a:p>
                    <a:p>
                      <a:pPr>
                        <a:spcBef>
                          <a:spcPts val="600"/>
                        </a:spcBef>
                      </a:pPr>
                      <a:r>
                        <a:rPr lang="en-US" sz="1200" b="0" i="0" u="none" strike="noStrike" cap="none" baseline="0" dirty="0">
                          <a:solidFill>
                            <a:schemeClr val="dk1"/>
                          </a:solidFill>
                          <a:latin typeface="+mn-lt"/>
                          <a:ea typeface="Arial"/>
                          <a:cs typeface="Arial"/>
                          <a:sym typeface="Arial"/>
                        </a:rPr>
                        <a:t>Counting down</a:t>
                      </a:r>
                    </a:p>
                    <a:p>
                      <a:pPr>
                        <a:spcBef>
                          <a:spcPts val="100"/>
                        </a:spcBef>
                      </a:pPr>
                      <a:r>
                        <a:rPr lang="en-US" sz="1200" b="0" i="0" u="none" strike="noStrike" cap="none" baseline="0" dirty="0">
                          <a:solidFill>
                            <a:schemeClr val="dk1"/>
                          </a:solidFill>
                          <a:latin typeface="+mn-lt"/>
                          <a:ea typeface="Arial"/>
                          <a:cs typeface="Arial"/>
                          <a:sym typeface="Arial"/>
                        </a:rPr>
                        <a:t>Counting up</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1211413"/>
                  </a:ext>
                </a:extLst>
              </a:tr>
              <a:tr h="1922524">
                <a:tc>
                  <a:txBody>
                    <a:bodyPr/>
                    <a:lstStyle/>
                    <a:p>
                      <a:r>
                        <a:rPr lang="en-US" sz="1200" b="0" i="0" u="none" strike="noStrike" cap="none" baseline="0" dirty="0">
                          <a:solidFill>
                            <a:schemeClr val="dk1"/>
                          </a:solidFill>
                          <a:latin typeface="+mn-lt"/>
                          <a:ea typeface="Arial"/>
                          <a:cs typeface="Arial"/>
                          <a:sym typeface="Arial"/>
                        </a:rPr>
                        <a:t>Reasoning</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300"/>
                        </a:spcBef>
                      </a:pPr>
                      <a:r>
                        <a:rPr lang="en-US" sz="1200" b="0" i="0" u="none" strike="noStrike" cap="none" baseline="0" dirty="0">
                          <a:solidFill>
                            <a:schemeClr val="dk1"/>
                          </a:solidFill>
                          <a:latin typeface="+mn-lt"/>
                          <a:ea typeface="Arial"/>
                          <a:cs typeface="Arial"/>
                          <a:sym typeface="Arial"/>
                        </a:rPr>
                        <a:t>Properties</a:t>
                      </a:r>
                    </a:p>
                    <a:p>
                      <a:pPr>
                        <a:spcBef>
                          <a:spcPts val="300"/>
                        </a:spcBef>
                      </a:pPr>
                      <a:r>
                        <a:rPr lang="en-US" sz="1200" b="0" i="1" u="none" strike="noStrike" cap="none" baseline="0" dirty="0">
                          <a:solidFill>
                            <a:schemeClr val="dk1"/>
                          </a:solidFill>
                          <a:latin typeface="+mn-lt"/>
                          <a:ea typeface="Arial"/>
                          <a:cs typeface="Arial" panose="020B0604020202020204" pitchFamily="34" charset="0"/>
                          <a:sym typeface="Symbol" panose="05050102010706020507" pitchFamily="18" charset="2"/>
                        </a:rPr>
                        <a:t>ɑ</a:t>
                      </a:r>
                      <a:r>
                        <a:rPr lang="en-US" sz="1200" b="0" i="1" u="none" strike="noStrike" cap="none" baseline="0" dirty="0">
                          <a:solidFill>
                            <a:schemeClr val="dk1"/>
                          </a:solidFill>
                          <a:latin typeface="+mn-lt"/>
                          <a:ea typeface="Arial"/>
                          <a:cs typeface="Arial"/>
                          <a:sym typeface="Arial"/>
                        </a:rPr>
                        <a:t> </a:t>
                      </a:r>
                      <a:r>
                        <a:rPr lang="en-US" sz="1200" b="0" i="0" u="none" strike="noStrike" cap="none" baseline="0" dirty="0">
                          <a:solidFill>
                            <a:schemeClr val="dk1"/>
                          </a:solidFill>
                          <a:latin typeface="+mn-lt"/>
                          <a:ea typeface="Arial"/>
                          <a:cs typeface="Arial"/>
                          <a:sym typeface="Arial"/>
                        </a:rPr>
                        <a:t>+ 0 = </a:t>
                      </a:r>
                      <a:r>
                        <a:rPr lang="en-US" sz="1200" b="0" i="1" u="none" strike="noStrike" cap="none" baseline="0" dirty="0">
                          <a:solidFill>
                            <a:schemeClr val="dk1"/>
                          </a:solidFill>
                          <a:latin typeface="+mn-lt"/>
                          <a:ea typeface="Arial"/>
                          <a:cs typeface="Arial" panose="020B0604020202020204" pitchFamily="34" charset="0"/>
                          <a:sym typeface="Symbol" panose="05050102010706020507" pitchFamily="18" charset="2"/>
                        </a:rPr>
                        <a:t>ɑ</a:t>
                      </a:r>
                      <a:endParaRPr lang="en-US" sz="1200" b="0" i="1" u="none" strike="noStrike" cap="none" baseline="0" dirty="0">
                        <a:solidFill>
                          <a:schemeClr val="dk1"/>
                        </a:solidFill>
                        <a:latin typeface="+mn-lt"/>
                        <a:ea typeface="Arial"/>
                        <a:cs typeface="Arial"/>
                        <a:sym typeface="Arial"/>
                      </a:endParaRPr>
                    </a:p>
                    <a:p>
                      <a:pPr>
                        <a:spcBef>
                          <a:spcPts val="300"/>
                        </a:spcBef>
                      </a:pPr>
                      <a:r>
                        <a:rPr lang="en-US" sz="1200" b="0" i="1" u="none" strike="noStrike" cap="none" baseline="0" dirty="0">
                          <a:solidFill>
                            <a:schemeClr val="dk1"/>
                          </a:solidFill>
                          <a:latin typeface="+mn-lt"/>
                          <a:ea typeface="Arial"/>
                          <a:cs typeface="Arial" panose="020B0604020202020204" pitchFamily="34" charset="0"/>
                          <a:sym typeface="Symbol" panose="05050102010706020507" pitchFamily="18" charset="2"/>
                        </a:rPr>
                        <a:t>ɑ</a:t>
                      </a:r>
                      <a:r>
                        <a:rPr lang="en-US" sz="1200" b="0" i="1" u="none" strike="noStrike" cap="none" baseline="0" dirty="0">
                          <a:solidFill>
                            <a:schemeClr val="dk1"/>
                          </a:solidFill>
                          <a:latin typeface="+mn-lt"/>
                          <a:ea typeface="Arial"/>
                          <a:cs typeface="Arial"/>
                          <a:sym typeface="Arial"/>
                        </a:rPr>
                        <a:t> </a:t>
                      </a:r>
                      <a:r>
                        <a:rPr lang="en-US" sz="1200" b="0" i="0" u="none" strike="noStrike" cap="none" baseline="0" dirty="0">
                          <a:solidFill>
                            <a:schemeClr val="dk1"/>
                          </a:solidFill>
                          <a:latin typeface="+mn-lt"/>
                          <a:ea typeface="Arial"/>
                          <a:cs typeface="Arial"/>
                          <a:sym typeface="Arial"/>
                        </a:rPr>
                        <a:t>+ 1 = next whole number</a:t>
                      </a:r>
                    </a:p>
                    <a:p>
                      <a:pPr>
                        <a:spcBef>
                          <a:spcPts val="300"/>
                        </a:spcBef>
                      </a:pPr>
                      <a:r>
                        <a:rPr lang="en-US" sz="1200" b="0" i="0" u="none" strike="noStrike" cap="none" baseline="0" dirty="0">
                          <a:solidFill>
                            <a:schemeClr val="dk1"/>
                          </a:solidFill>
                          <a:latin typeface="+mn-lt"/>
                          <a:ea typeface="Arial"/>
                          <a:cs typeface="Arial"/>
                          <a:sym typeface="Arial"/>
                        </a:rPr>
                        <a:t>Commutative property</a:t>
                      </a:r>
                    </a:p>
                    <a:p>
                      <a:pPr>
                        <a:spcBef>
                          <a:spcPts val="600"/>
                        </a:spcBef>
                      </a:pPr>
                      <a:r>
                        <a:rPr lang="en-US" sz="1200" b="0" i="0" u="none" strike="noStrike" cap="none" baseline="0" dirty="0">
                          <a:solidFill>
                            <a:schemeClr val="dk1"/>
                          </a:solidFill>
                          <a:latin typeface="+mn-lt"/>
                          <a:ea typeface="Arial"/>
                          <a:cs typeface="Arial"/>
                          <a:sym typeface="Arial"/>
                        </a:rPr>
                        <a:t>Known-fact derivations (e.g., 5 + 6 = 5 + 5 + 1; 7 + 6 = 7 + 7 − 1)</a:t>
                      </a:r>
                    </a:p>
                    <a:p>
                      <a:pPr>
                        <a:spcBef>
                          <a:spcPts val="300"/>
                        </a:spcBef>
                      </a:pPr>
                      <a:r>
                        <a:rPr lang="en-US" sz="1200" b="0" i="0" u="none" strike="noStrike" cap="none" baseline="0" dirty="0">
                          <a:solidFill>
                            <a:schemeClr val="dk1"/>
                          </a:solidFill>
                          <a:latin typeface="+mn-lt"/>
                          <a:ea typeface="Arial"/>
                          <a:cs typeface="Arial"/>
                          <a:sym typeface="Arial"/>
                        </a:rPr>
                        <a:t>Redistributed derived facts (e.g., 7 + 5 = 7 + (3 + 2) = (7 + 3) + 2 = 10 + 2 = 12)</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300"/>
                        </a:spcBef>
                      </a:pPr>
                      <a:r>
                        <a:rPr lang="en-US" sz="1200" b="0" i="0" u="none" strike="noStrike" cap="none" baseline="0" dirty="0">
                          <a:solidFill>
                            <a:schemeClr val="dk1"/>
                          </a:solidFill>
                          <a:latin typeface="+mn-lt"/>
                          <a:ea typeface="Arial"/>
                          <a:cs typeface="Arial"/>
                          <a:sym typeface="Arial"/>
                        </a:rPr>
                        <a:t>Properties</a:t>
                      </a:r>
                    </a:p>
                    <a:p>
                      <a:pPr>
                        <a:spcBef>
                          <a:spcPts val="300"/>
                        </a:spcBef>
                      </a:pPr>
                      <a:r>
                        <a:rPr lang="en-US" sz="1200" b="0" i="1" u="none" strike="noStrike" cap="none" baseline="0" dirty="0">
                          <a:solidFill>
                            <a:schemeClr val="dk1"/>
                          </a:solidFill>
                          <a:latin typeface="+mn-lt"/>
                          <a:ea typeface="Arial"/>
                          <a:cs typeface="Arial" panose="020B0604020202020204" pitchFamily="34" charset="0"/>
                          <a:sym typeface="Symbol" panose="05050102010706020507" pitchFamily="18" charset="2"/>
                        </a:rPr>
                        <a:t>ɑ</a:t>
                      </a:r>
                      <a:r>
                        <a:rPr lang="en-US" sz="1200" b="0" i="1" u="none" strike="noStrike" cap="none" baseline="0" dirty="0">
                          <a:solidFill>
                            <a:schemeClr val="dk1"/>
                          </a:solidFill>
                          <a:latin typeface="+mn-lt"/>
                          <a:ea typeface="Arial"/>
                          <a:cs typeface="Arial"/>
                          <a:sym typeface="Arial"/>
                        </a:rPr>
                        <a:t> </a:t>
                      </a:r>
                      <a:r>
                        <a:rPr lang="en-US" sz="1200" b="0" i="0" u="none" strike="noStrike" cap="none" baseline="0" dirty="0">
                          <a:solidFill>
                            <a:schemeClr val="dk1"/>
                          </a:solidFill>
                          <a:latin typeface="+mn-lt"/>
                          <a:ea typeface="Arial"/>
                          <a:cs typeface="Arial"/>
                          <a:sym typeface="Arial"/>
                        </a:rPr>
                        <a:t>- 0 = </a:t>
                      </a:r>
                      <a:r>
                        <a:rPr lang="en-US" sz="1200" b="0" i="1" u="none" strike="noStrike" cap="none" baseline="0" dirty="0">
                          <a:solidFill>
                            <a:schemeClr val="dk1"/>
                          </a:solidFill>
                          <a:latin typeface="+mn-lt"/>
                          <a:ea typeface="Arial"/>
                          <a:cs typeface="Arial" panose="020B0604020202020204" pitchFamily="34" charset="0"/>
                          <a:sym typeface="Symbol" panose="05050102010706020507" pitchFamily="18" charset="2"/>
                        </a:rPr>
                        <a:t>ɑ</a:t>
                      </a:r>
                      <a:endParaRPr lang="en-US" sz="1200" b="0" i="1" u="none" strike="noStrike" cap="none" baseline="0" dirty="0">
                        <a:solidFill>
                          <a:schemeClr val="dk1"/>
                        </a:solidFill>
                        <a:latin typeface="+mn-lt"/>
                        <a:ea typeface="Arial"/>
                        <a:cs typeface="Arial"/>
                        <a:sym typeface="Arial"/>
                      </a:endParaRPr>
                    </a:p>
                    <a:p>
                      <a:pPr>
                        <a:spcBef>
                          <a:spcPts val="300"/>
                        </a:spcBef>
                      </a:pPr>
                      <a:r>
                        <a:rPr lang="en-US" sz="1200" b="0" i="1" u="none" strike="noStrike" cap="none" baseline="0" dirty="0">
                          <a:solidFill>
                            <a:schemeClr val="dk1"/>
                          </a:solidFill>
                          <a:latin typeface="+mn-lt"/>
                          <a:ea typeface="Arial"/>
                          <a:cs typeface="Arial" panose="020B0604020202020204" pitchFamily="34" charset="0"/>
                          <a:sym typeface="Symbol" panose="05050102010706020507" pitchFamily="18" charset="2"/>
                        </a:rPr>
                        <a:t>ɑ</a:t>
                      </a:r>
                      <a:r>
                        <a:rPr lang="en-US" sz="1200" b="0" i="1" u="none" strike="noStrike" cap="none" baseline="0" dirty="0">
                          <a:solidFill>
                            <a:schemeClr val="dk1"/>
                          </a:solidFill>
                          <a:latin typeface="+mn-lt"/>
                          <a:ea typeface="Arial"/>
                          <a:cs typeface="Arial"/>
                          <a:sym typeface="Arial"/>
                        </a:rPr>
                        <a:t> </a:t>
                      </a:r>
                      <a:r>
                        <a:rPr lang="en-US" sz="1200" b="0" i="0" u="none" strike="noStrike" cap="none" baseline="0" dirty="0">
                          <a:solidFill>
                            <a:schemeClr val="dk1"/>
                          </a:solidFill>
                          <a:latin typeface="+mn-lt"/>
                          <a:ea typeface="Arial"/>
                          <a:cs typeface="Arial"/>
                          <a:sym typeface="Arial"/>
                        </a:rPr>
                        <a:t>- 1 = previous whole number</a:t>
                      </a:r>
                    </a:p>
                    <a:p>
                      <a:pPr>
                        <a:spcBef>
                          <a:spcPts val="600"/>
                        </a:spcBef>
                      </a:pPr>
                      <a:r>
                        <a:rPr lang="en-US" sz="1200" b="0" i="0" u="none" strike="noStrike" cap="none" baseline="0" dirty="0">
                          <a:solidFill>
                            <a:schemeClr val="dk1"/>
                          </a:solidFill>
                          <a:latin typeface="+mn-lt"/>
                          <a:ea typeface="Arial"/>
                          <a:cs typeface="Arial"/>
                          <a:sym typeface="Arial"/>
                        </a:rPr>
                        <a:t>Inverse/complement of known addition facts (e.g., 12 − 5 is known because 5 + 7 = 12)</a:t>
                      </a:r>
                    </a:p>
                    <a:p>
                      <a:pPr>
                        <a:spcBef>
                          <a:spcPts val="300"/>
                        </a:spcBef>
                      </a:pPr>
                      <a:r>
                        <a:rPr lang="en-US" sz="1200" b="0" i="0" u="none" strike="noStrike" cap="none" baseline="0" dirty="0">
                          <a:solidFill>
                            <a:schemeClr val="dk1"/>
                          </a:solidFill>
                          <a:latin typeface="+mn-lt"/>
                          <a:ea typeface="Arial"/>
                          <a:cs typeface="Arial"/>
                          <a:sym typeface="Arial"/>
                        </a:rPr>
                        <a:t>Redistributed derived facts (e.g., 12 − 5 = (7 + 5) − 5 = 7 + (5 − 5) = 7)</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957104"/>
                  </a:ext>
                </a:extLst>
              </a:tr>
              <a:tr h="295773">
                <a:tc>
                  <a:txBody>
                    <a:bodyPr/>
                    <a:lstStyle/>
                    <a:p>
                      <a:r>
                        <a:rPr lang="en-US" sz="1200" b="0" i="0" u="none" strike="noStrike" cap="none" baseline="0" dirty="0">
                          <a:solidFill>
                            <a:schemeClr val="dk1"/>
                          </a:solidFill>
                          <a:latin typeface="+mn-lt"/>
                          <a:ea typeface="Arial"/>
                          <a:cs typeface="Arial"/>
                          <a:sym typeface="Arial"/>
                        </a:rPr>
                        <a:t>Retrieval</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300"/>
                        </a:spcBef>
                      </a:pPr>
                      <a:r>
                        <a:rPr lang="en-US" sz="1200" b="0" i="0" u="none" strike="noStrike" cap="none" baseline="0" dirty="0">
                          <a:solidFill>
                            <a:schemeClr val="dk1"/>
                          </a:solidFill>
                          <a:latin typeface="+mn-lt"/>
                          <a:ea typeface="Arial"/>
                          <a:cs typeface="Arial"/>
                          <a:sym typeface="Arial"/>
                        </a:rPr>
                        <a:t>Retrieval from long-term memory</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300"/>
                        </a:spcBef>
                      </a:pPr>
                      <a:r>
                        <a:rPr lang="en-US" sz="1200" b="0" i="0" u="none" strike="noStrike" cap="none" baseline="0" dirty="0">
                          <a:solidFill>
                            <a:schemeClr val="dk1"/>
                          </a:solidFill>
                          <a:latin typeface="+mn-lt"/>
                          <a:ea typeface="Arial"/>
                          <a:cs typeface="Arial"/>
                          <a:sym typeface="Arial"/>
                        </a:rPr>
                        <a:t>Retrieval from long-term memory</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819009"/>
                  </a:ext>
                </a:extLst>
              </a:tr>
            </a:tbl>
          </a:graphicData>
        </a:graphic>
      </p:graphicFrame>
    </p:spTree>
    <p:extLst>
      <p:ext uri="{BB962C8B-B14F-4D97-AF65-F5344CB8AC3E}">
        <p14:creationId xmlns:p14="http://schemas.microsoft.com/office/powerpoint/2010/main" val="353000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Teaching the Basic Facts</a:t>
            </a:r>
          </a:p>
        </p:txBody>
      </p:sp>
      <p:sp>
        <p:nvSpPr>
          <p:cNvPr id="3" name="Text Placeholder 2"/>
          <p:cNvSpPr>
            <a:spLocks noGrp="1"/>
          </p:cNvSpPr>
          <p:nvPr>
            <p:ph type="body" idx="1"/>
          </p:nvPr>
        </p:nvSpPr>
        <p:spPr>
          <a:xfrm>
            <a:off x="457200" y="1600201"/>
            <a:ext cx="8229600" cy="3550920"/>
          </a:xfrm>
        </p:spPr>
        <p:txBody>
          <a:bodyPr/>
          <a:lstStyle/>
          <a:p>
            <a:r>
              <a:rPr lang="en-US" sz="2400" b="1" dirty="0">
                <a:latin typeface="+mn-lt"/>
                <a:ea typeface="Verdana" panose="020B0604030504040204" pitchFamily="34" charset="0"/>
                <a:cs typeface="Verdana" panose="020B0604030504040204" pitchFamily="34" charset="0"/>
              </a:rPr>
              <a:t>Memorization of facts </a:t>
            </a:r>
            <a:r>
              <a:rPr lang="en-US" sz="2400" dirty="0">
                <a:latin typeface="+mn-lt"/>
                <a:ea typeface="Verdana" panose="020B0604030504040204" pitchFamily="34" charset="0"/>
                <a:cs typeface="Verdana" panose="020B0604030504040204" pitchFamily="34" charset="0"/>
              </a:rPr>
              <a:t>-</a:t>
            </a:r>
            <a:r>
              <a:rPr lang="en-US" sz="2400" b="1" dirty="0">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Four operations total over 300 facts - There is strong evidence that this does not work - inefficient, inflexibility, and inappropriate applications</a:t>
            </a:r>
          </a:p>
          <a:p>
            <a:r>
              <a:rPr lang="en-US" sz="2400" b="1" dirty="0">
                <a:latin typeface="+mn-lt"/>
                <a:ea typeface="Verdana" panose="020B0604030504040204" pitchFamily="34" charset="0"/>
                <a:cs typeface="Verdana" panose="020B0604030504040204" pitchFamily="34" charset="0"/>
              </a:rPr>
              <a:t>Explicit strategy instruction </a:t>
            </a:r>
            <a:r>
              <a:rPr lang="en-US" sz="2400" dirty="0">
                <a:latin typeface="+mn-lt"/>
                <a:ea typeface="Verdana" panose="020B0604030504040204" pitchFamily="34" charset="0"/>
                <a:cs typeface="Verdana" panose="020B0604030504040204" pitchFamily="34" charset="0"/>
              </a:rPr>
              <a:t>-</a:t>
            </a:r>
            <a:r>
              <a:rPr lang="en-US" sz="2400" b="1" dirty="0">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Support student thinking by giving them a choice of strategies to use in recall of facts.</a:t>
            </a:r>
          </a:p>
          <a:p>
            <a:r>
              <a:rPr lang="en-US" sz="2400" b="1" dirty="0">
                <a:latin typeface="+mn-lt"/>
                <a:ea typeface="Verdana" panose="020B0604030504040204" pitchFamily="34" charset="0"/>
                <a:cs typeface="Verdana" panose="020B0604030504040204" pitchFamily="34" charset="0"/>
              </a:rPr>
              <a:t>Guided invention </a:t>
            </a:r>
            <a:r>
              <a:rPr lang="en-US" sz="2400" dirty="0">
                <a:latin typeface="+mn-lt"/>
                <a:ea typeface="Verdana" panose="020B0604030504040204" pitchFamily="34" charset="0"/>
                <a:cs typeface="Verdana" panose="020B0604030504040204" pitchFamily="34" charset="0"/>
              </a:rPr>
              <a:t>-</a:t>
            </a:r>
            <a:r>
              <a:rPr lang="en-US" sz="2400" b="1" dirty="0">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Students select a strategy based on their knowledge of number relationships.</a:t>
            </a:r>
          </a:p>
        </p:txBody>
      </p:sp>
    </p:spTree>
    <p:extLst>
      <p:ext uri="{BB962C8B-B14F-4D97-AF65-F5344CB8AC3E}">
        <p14:creationId xmlns:p14="http://schemas.microsoft.com/office/powerpoint/2010/main" val="392516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Basic Facts Effectively</a:t>
            </a:r>
            <a:endParaRPr lang="en-US" dirty="0"/>
          </a:p>
        </p:txBody>
      </p:sp>
      <p:sp>
        <p:nvSpPr>
          <p:cNvPr id="3" name="Text Placeholder 2"/>
          <p:cNvSpPr>
            <a:spLocks noGrp="1"/>
          </p:cNvSpPr>
          <p:nvPr>
            <p:ph type="body" idx="1"/>
          </p:nvPr>
        </p:nvSpPr>
        <p:spPr>
          <a:xfrm>
            <a:off x="457200" y="1600200"/>
            <a:ext cx="8229600" cy="3581400"/>
          </a:xfrm>
        </p:spPr>
        <p:txBody>
          <a:bodyPr/>
          <a:lstStyle/>
          <a:p>
            <a:pPr marL="0" indent="0">
              <a:buNone/>
            </a:pPr>
            <a:r>
              <a:rPr lang="en-US" sz="2000" dirty="0">
                <a:latin typeface="+mn-lt"/>
                <a:cs typeface="ＭＳ Ｐゴシック" charset="0"/>
              </a:rPr>
              <a:t>Story problems provide a context that help students understand the situation and apply flexible strategies for doing the computation.</a:t>
            </a:r>
          </a:p>
          <a:p>
            <a:pPr marL="0" indent="0" eaLnBrk="1" hangingPunct="1">
              <a:buFont typeface="Wingdings" charset="0"/>
              <a:buNone/>
            </a:pPr>
            <a:r>
              <a:rPr lang="en-US" sz="2000" dirty="0">
                <a:latin typeface="+mn-lt"/>
                <a:cs typeface="ＭＳ Ｐゴシック" charset="0"/>
              </a:rPr>
              <a:t>Example of a problem that students could use Making 10 strategy.</a:t>
            </a:r>
          </a:p>
          <a:p>
            <a:pPr marL="0" indent="0" eaLnBrk="1" hangingPunct="1">
              <a:buFont typeface="Wingdings" charset="0"/>
              <a:buNone/>
            </a:pPr>
            <a:r>
              <a:rPr lang="en-US" sz="2000" b="1" dirty="0">
                <a:latin typeface="+mn-lt"/>
                <a:cs typeface="ＭＳ Ｐゴシック" charset="0"/>
              </a:rPr>
              <a:t>Rachel had 9 ponies in one barn and 6 ponies the pasture. How many ponies did she have altogether?</a:t>
            </a:r>
            <a:endParaRPr lang="en-US" sz="2000" dirty="0">
              <a:latin typeface="+mn-lt"/>
              <a:cs typeface="ＭＳ Ｐゴシック" charset="0"/>
            </a:endParaRPr>
          </a:p>
          <a:p>
            <a:pPr marL="0" indent="0" eaLnBrk="1" hangingPunct="1">
              <a:buFont typeface="Wingdings" charset="0"/>
              <a:buNone/>
            </a:pPr>
            <a:r>
              <a:rPr lang="en-US" sz="2000" dirty="0">
                <a:latin typeface="+mn-lt"/>
                <a:cs typeface="Verdana"/>
              </a:rPr>
              <a:t>Using Quick Images moves students beyond counting to seeing the way numbers can be composed and decomposed.</a:t>
            </a:r>
            <a:endParaRPr lang="en-US" sz="2000" dirty="0">
              <a:latin typeface="+mn-lt"/>
              <a:cs typeface="ＭＳ Ｐゴシック" charset="0"/>
            </a:endParaRPr>
          </a:p>
          <a:p>
            <a:pPr marL="0" indent="0" eaLnBrk="1" hangingPunct="1">
              <a:buNone/>
            </a:pPr>
            <a:r>
              <a:rPr lang="en-US" sz="2000" dirty="0">
                <a:latin typeface="+mn-lt"/>
                <a:cs typeface="ＭＳ Ｐゴシック" charset="0"/>
              </a:rPr>
              <a:t>Explicit teaching of reasoning strategies is for students to make use of </a:t>
            </a:r>
            <a:r>
              <a:rPr lang="en-US" sz="2000" b="1" dirty="0">
                <a:latin typeface="+mn-lt"/>
                <a:cs typeface="ＭＳ Ｐゴシック" charset="0"/>
              </a:rPr>
              <a:t>known facts </a:t>
            </a:r>
            <a:r>
              <a:rPr lang="en-US" sz="2000" dirty="0">
                <a:latin typeface="+mn-lt"/>
                <a:cs typeface="ＭＳ Ｐゴシック" charset="0"/>
              </a:rPr>
              <a:t>and relationships </a:t>
            </a:r>
            <a:r>
              <a:rPr lang="en-US" sz="2000" b="1" dirty="0">
                <a:latin typeface="+mn-lt"/>
                <a:cs typeface="ＭＳ Ｐゴシック" charset="0"/>
              </a:rPr>
              <a:t>to derive unknown facts.</a:t>
            </a:r>
            <a:endParaRPr lang="en-US" sz="2000" dirty="0">
              <a:latin typeface="+mn-lt"/>
              <a:cs typeface="ＭＳ Ｐゴシック" charset="0"/>
            </a:endParaRPr>
          </a:p>
        </p:txBody>
      </p:sp>
      <p:graphicFrame>
        <p:nvGraphicFramePr>
          <p:cNvPr id="5" name="Object 4" descr="3 times 7 = 2 times 7 + 7 = 14+7 = 21"/>
          <p:cNvGraphicFramePr>
            <a:graphicFrameLocks noChangeAspect="1"/>
          </p:cNvGraphicFramePr>
          <p:nvPr>
            <p:extLst>
              <p:ext uri="{D42A27DB-BD31-4B8C-83A1-F6EECF244321}">
                <p14:modId xmlns:p14="http://schemas.microsoft.com/office/powerpoint/2010/main" val="3190830888"/>
              </p:ext>
            </p:extLst>
          </p:nvPr>
        </p:nvGraphicFramePr>
        <p:xfrm>
          <a:off x="5360238" y="5543111"/>
          <a:ext cx="3268202" cy="418587"/>
        </p:xfrm>
        <a:graphic>
          <a:graphicData uri="http://schemas.openxmlformats.org/presentationml/2006/ole">
            <mc:AlternateContent xmlns:mc="http://schemas.openxmlformats.org/markup-compatibility/2006">
              <mc:Choice xmlns:v="urn:schemas-microsoft-com:vml" Requires="v">
                <p:oleObj spid="_x0000_s1122" name="Equation" r:id="rId3" imgW="1981080" imgH="253800" progId="Equation.DSMT4">
                  <p:embed/>
                </p:oleObj>
              </mc:Choice>
              <mc:Fallback>
                <p:oleObj name="Equation" r:id="rId3" imgW="1981080" imgH="253800" progId="Equation.DSMT4">
                  <p:embed/>
                  <p:pic>
                    <p:nvPicPr>
                      <p:cNvPr id="0" name=""/>
                      <p:cNvPicPr/>
                      <p:nvPr/>
                    </p:nvPicPr>
                    <p:blipFill>
                      <a:blip r:embed="rId4"/>
                      <a:stretch>
                        <a:fillRect/>
                      </a:stretch>
                    </p:blipFill>
                    <p:spPr>
                      <a:xfrm>
                        <a:off x="5360238" y="5543111"/>
                        <a:ext cx="3268202" cy="418587"/>
                      </a:xfrm>
                      <a:prstGeom prst="rect">
                        <a:avLst/>
                      </a:prstGeom>
                    </p:spPr>
                  </p:pic>
                </p:oleObj>
              </mc:Fallback>
            </mc:AlternateContent>
          </a:graphicData>
        </a:graphic>
      </p:graphicFrame>
      <p:sp>
        <p:nvSpPr>
          <p:cNvPr id="4" name="Text Placeholder 3"/>
          <p:cNvSpPr>
            <a:spLocks noGrp="1"/>
          </p:cNvSpPr>
          <p:nvPr>
            <p:ph type="body" idx="2"/>
          </p:nvPr>
        </p:nvSpPr>
        <p:spPr>
          <a:xfrm>
            <a:off x="457200" y="5471470"/>
            <a:ext cx="4960189" cy="457200"/>
          </a:xfrm>
        </p:spPr>
        <p:txBody>
          <a:bodyPr/>
          <a:lstStyle/>
          <a:p>
            <a:pPr marL="0" indent="0">
              <a:buNone/>
            </a:pPr>
            <a:r>
              <a:rPr lang="en-US" sz="2000" dirty="0">
                <a:latin typeface="+mn-lt"/>
                <a:cs typeface="ＭＳ Ｐゴシック" charset="0"/>
              </a:rPr>
              <a:t>Example of Double and add one more set</a:t>
            </a:r>
          </a:p>
        </p:txBody>
      </p:sp>
    </p:spTree>
    <p:extLst>
      <p:ext uri="{BB962C8B-B14F-4D97-AF65-F5344CB8AC3E}">
        <p14:creationId xmlns:p14="http://schemas.microsoft.com/office/powerpoint/2010/main" val="243411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Basic Facts Effectively</a:t>
            </a:r>
          </a:p>
        </p:txBody>
      </p:sp>
      <p:sp>
        <p:nvSpPr>
          <p:cNvPr id="3" name="Text Placeholder 2"/>
          <p:cNvSpPr>
            <a:spLocks noGrp="1"/>
          </p:cNvSpPr>
          <p:nvPr>
            <p:ph type="body" idx="1"/>
          </p:nvPr>
        </p:nvSpPr>
        <p:spPr>
          <a:xfrm>
            <a:off x="457200" y="1600201"/>
            <a:ext cx="8229600" cy="3368040"/>
          </a:xfrm>
        </p:spPr>
        <p:txBody>
          <a:bodyPr/>
          <a:lstStyle/>
          <a:p>
            <a:pPr marL="0" indent="0">
              <a:buNone/>
              <a:tabLst/>
            </a:pPr>
            <a:r>
              <a:rPr lang="en-US" sz="2400" dirty="0">
                <a:latin typeface="+mn-lt"/>
                <a:ea typeface="Verdana" panose="020B0604030504040204" pitchFamily="34" charset="0"/>
                <a:cs typeface="Verdana" panose="020B0604030504040204" pitchFamily="34" charset="0"/>
              </a:rPr>
              <a:t>Three reasons </a:t>
            </a:r>
            <a:r>
              <a:rPr lang="en-US" sz="2400" b="1" dirty="0">
                <a:latin typeface="+mn-lt"/>
                <a:ea typeface="Verdana" panose="020B0604030504040204" pitchFamily="34" charset="0"/>
                <a:cs typeface="Verdana" panose="020B0604030504040204" pitchFamily="34" charset="0"/>
              </a:rPr>
              <a:t>NOT</a:t>
            </a:r>
            <a:r>
              <a:rPr lang="en-US" sz="2400" dirty="0">
                <a:latin typeface="+mn-lt"/>
                <a:ea typeface="Verdana" panose="020B0604030504040204" pitchFamily="34" charset="0"/>
                <a:cs typeface="Verdana" panose="020B0604030504040204" pitchFamily="34" charset="0"/>
              </a:rPr>
              <a:t> to use </a:t>
            </a:r>
            <a:r>
              <a:rPr lang="en-US" sz="2400" b="1" dirty="0">
                <a:latin typeface="+mn-lt"/>
                <a:ea typeface="Verdana" panose="020B0604030504040204" pitchFamily="34" charset="0"/>
                <a:cs typeface="Verdana" panose="020B0604030504040204" pitchFamily="34" charset="0"/>
              </a:rPr>
              <a:t>Timed Tests:</a:t>
            </a:r>
            <a:endParaRPr lang="en-US" sz="2400" dirty="0">
              <a:latin typeface="+mn-lt"/>
              <a:ea typeface="Verdana" panose="020B0604030504040204" pitchFamily="34" charset="0"/>
              <a:cs typeface="Verdana" panose="020B0604030504040204" pitchFamily="34" charset="0"/>
            </a:endParaRPr>
          </a:p>
          <a:p>
            <a:r>
              <a:rPr lang="en-US" sz="2400" dirty="0">
                <a:latin typeface="+mn-lt"/>
                <a:ea typeface="Verdana" panose="020B0604030504040204" pitchFamily="34" charset="0"/>
                <a:cs typeface="Verdana" panose="020B0604030504040204" pitchFamily="34" charset="0"/>
              </a:rPr>
              <a:t>They</a:t>
            </a:r>
            <a:r>
              <a:rPr lang="en-US" sz="2400" b="1" dirty="0">
                <a:latin typeface="+mn-lt"/>
                <a:ea typeface="Verdana" panose="020B0604030504040204" pitchFamily="34" charset="0"/>
                <a:cs typeface="Verdana" panose="020B0604030504040204" pitchFamily="34" charset="0"/>
              </a:rPr>
              <a:t> do not assess </a:t>
            </a:r>
            <a:r>
              <a:rPr lang="en-US" sz="2400" dirty="0">
                <a:latin typeface="+mn-lt"/>
                <a:ea typeface="Verdana" panose="020B0604030504040204" pitchFamily="34" charset="0"/>
                <a:cs typeface="Verdana" panose="020B0604030504040204" pitchFamily="34" charset="0"/>
              </a:rPr>
              <a:t>the four elements of fluency (flexibly, accurately, efficiently ad appropriately solve problems).</a:t>
            </a:r>
          </a:p>
          <a:p>
            <a:r>
              <a:rPr lang="en-US" sz="2400" dirty="0">
                <a:latin typeface="+mn-lt"/>
                <a:ea typeface="Verdana" panose="020B0604030504040204" pitchFamily="34" charset="0"/>
                <a:cs typeface="Verdana" panose="020B0604030504040204" pitchFamily="34" charset="0"/>
              </a:rPr>
              <a:t>They</a:t>
            </a:r>
            <a:r>
              <a:rPr lang="en-US" sz="2400" b="1" dirty="0">
                <a:latin typeface="+mn-lt"/>
                <a:ea typeface="Verdana" panose="020B0604030504040204" pitchFamily="34" charset="0"/>
                <a:cs typeface="Verdana" panose="020B0604030504040204" pitchFamily="34" charset="0"/>
              </a:rPr>
              <a:t> negatively affect </a:t>
            </a:r>
            <a:r>
              <a:rPr lang="en-US" sz="2400" dirty="0">
                <a:latin typeface="+mn-lt"/>
                <a:ea typeface="Verdana" panose="020B0604030504040204" pitchFamily="34" charset="0"/>
                <a:cs typeface="Verdana" panose="020B0604030504040204" pitchFamily="34" charset="0"/>
              </a:rPr>
              <a:t>students number sense and recall of facts.</a:t>
            </a:r>
          </a:p>
          <a:p>
            <a:r>
              <a:rPr lang="en-US" sz="2400" dirty="0">
                <a:latin typeface="+mn-lt"/>
                <a:ea typeface="Verdana" panose="020B0604030504040204" pitchFamily="34" charset="0"/>
                <a:cs typeface="Verdana" panose="020B0604030504040204" pitchFamily="34" charset="0"/>
              </a:rPr>
              <a:t>They</a:t>
            </a:r>
            <a:r>
              <a:rPr lang="en-US" sz="2400" b="1" dirty="0">
                <a:latin typeface="+mn-lt"/>
                <a:ea typeface="Verdana" panose="020B0604030504040204" pitchFamily="34" charset="0"/>
                <a:cs typeface="Verdana" panose="020B0604030504040204" pitchFamily="34" charset="0"/>
              </a:rPr>
              <a:t> take up time</a:t>
            </a:r>
            <a:r>
              <a:rPr lang="en-US" sz="2400" dirty="0">
                <a:latin typeface="+mn-lt"/>
                <a:ea typeface="Verdana" panose="020B0604030504040204" pitchFamily="34" charset="0"/>
                <a:cs typeface="Verdana" panose="020B0604030504040204" pitchFamily="34" charset="0"/>
              </a:rPr>
              <a:t> that could be used in more meaningful learning experiences.</a:t>
            </a:r>
          </a:p>
        </p:txBody>
      </p:sp>
    </p:spTree>
    <p:extLst>
      <p:ext uri="{BB962C8B-B14F-4D97-AF65-F5344CB8AC3E}">
        <p14:creationId xmlns:p14="http://schemas.microsoft.com/office/powerpoint/2010/main" val="365987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Effective Strategies for Assessing Basic Fact Fluency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7556828"/>
              </p:ext>
            </p:extLst>
          </p:nvPr>
        </p:nvGraphicFramePr>
        <p:xfrm>
          <a:off x="290513" y="1352550"/>
          <a:ext cx="8591551" cy="5093968"/>
        </p:xfrm>
        <a:graphic>
          <a:graphicData uri="http://schemas.openxmlformats.org/drawingml/2006/table">
            <a:tbl>
              <a:tblPr firstRow="1" bandRow="1">
                <a:tableStyleId>{5940675A-B579-460E-94D1-54222C63F5DA}</a:tableStyleId>
              </a:tblPr>
              <a:tblGrid>
                <a:gridCol w="1163439">
                  <a:extLst>
                    <a:ext uri="{9D8B030D-6E8A-4147-A177-3AD203B41FA5}">
                      <a16:colId xmlns:a16="http://schemas.microsoft.com/office/drawing/2014/main" val="1931955130"/>
                    </a:ext>
                  </a:extLst>
                </a:gridCol>
                <a:gridCol w="2247327">
                  <a:extLst>
                    <a:ext uri="{9D8B030D-6E8A-4147-A177-3AD203B41FA5}">
                      <a16:colId xmlns:a16="http://schemas.microsoft.com/office/drawing/2014/main" val="1986197494"/>
                    </a:ext>
                  </a:extLst>
                </a:gridCol>
                <a:gridCol w="2356710">
                  <a:extLst>
                    <a:ext uri="{9D8B030D-6E8A-4147-A177-3AD203B41FA5}">
                      <a16:colId xmlns:a16="http://schemas.microsoft.com/office/drawing/2014/main" val="2793441389"/>
                    </a:ext>
                  </a:extLst>
                </a:gridCol>
                <a:gridCol w="2824075">
                  <a:extLst>
                    <a:ext uri="{9D8B030D-6E8A-4147-A177-3AD203B41FA5}">
                      <a16:colId xmlns:a16="http://schemas.microsoft.com/office/drawing/2014/main" val="2105468828"/>
                    </a:ext>
                  </a:extLst>
                </a:gridCol>
              </a:tblGrid>
              <a:tr h="480563">
                <a:tc>
                  <a:txBody>
                    <a:bodyPr/>
                    <a:lstStyle/>
                    <a:p>
                      <a:r>
                        <a:rPr lang="en-US" sz="1200" b="1" i="0" u="none" strike="noStrike" cap="none" baseline="0" dirty="0">
                          <a:solidFill>
                            <a:schemeClr val="tx1"/>
                          </a:solidFill>
                          <a:latin typeface="+mn-lt"/>
                          <a:ea typeface="+mn-ea"/>
                          <a:cs typeface="+mn-cs"/>
                          <a:sym typeface="Arial"/>
                        </a:rPr>
                        <a:t>Aspects of Fluency</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Observation</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Interview Probes</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Writing (Journals or Tests)</a:t>
                      </a:r>
                      <a:endParaRPr lang="en-US" sz="1200" b="1" dirty="0"/>
                    </a:p>
                  </a:txBody>
                  <a:tcPr/>
                </a:tc>
                <a:extLst>
                  <a:ext uri="{0D108BD9-81ED-4DB2-BD59-A6C34878D82A}">
                    <a16:rowId xmlns:a16="http://schemas.microsoft.com/office/drawing/2014/main" val="1362921422"/>
                  </a:ext>
                </a:extLst>
              </a:tr>
              <a:tr h="1249464">
                <a:tc>
                  <a:txBody>
                    <a:bodyPr/>
                    <a:lstStyle/>
                    <a:p>
                      <a:r>
                        <a:rPr lang="en-US" sz="1200" b="0" i="0" u="none" strike="noStrike" cap="none" baseline="0" dirty="0">
                          <a:solidFill>
                            <a:schemeClr val="tx1"/>
                          </a:solidFill>
                          <a:latin typeface="+mn-lt"/>
                          <a:ea typeface="+mn-ea"/>
                          <a:cs typeface="+mn-cs"/>
                          <a:sym typeface="Arial"/>
                        </a:rPr>
                        <a:t>Appropriate strategy selection</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As they play a game, are they picking a strategy that makes sense for that fact? For example, for 9 + 2 they might count on, but not for 9 + 6.</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Nicolas solved 6 + 8 by changing it in his mind to 4 + 10. What did he do? Is this a good strategy? Tell why or why not.</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Review the multiplication table. Write which facts are your “toughies.” Next to each one, tell a strategy that you want to remember to use.</a:t>
                      </a:r>
                      <a:endParaRPr lang="en-US" sz="1200" dirty="0"/>
                    </a:p>
                  </a:txBody>
                  <a:tcPr/>
                </a:tc>
                <a:extLst>
                  <a:ext uri="{0D108BD9-81ED-4DB2-BD59-A6C34878D82A}">
                    <a16:rowId xmlns:a16="http://schemas.microsoft.com/office/drawing/2014/main" val="873288306"/>
                  </a:ext>
                </a:extLst>
              </a:tr>
              <a:tr h="865013">
                <a:tc>
                  <a:txBody>
                    <a:bodyPr/>
                    <a:lstStyle/>
                    <a:p>
                      <a:r>
                        <a:rPr lang="en-US" sz="1200" b="0" i="0" u="none" strike="noStrike" cap="none" baseline="0" dirty="0">
                          <a:solidFill>
                            <a:schemeClr val="tx1"/>
                          </a:solidFill>
                          <a:latin typeface="+mn-lt"/>
                          <a:ea typeface="+mn-ea"/>
                          <a:cs typeface="+mn-cs"/>
                          <a:sym typeface="Arial"/>
                        </a:rPr>
                        <a:t>Flexibility</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As for strategy selection, do they pick Making 10 for 9 + 6? Do they notice that 8 × 3 is also 3 × 8?</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Solve 6 × 7 using one strategy. Now try solving it using a different strategy.</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Explain how you think about these two problems:</a:t>
                      </a:r>
                    </a:p>
                    <a:p>
                      <a:r>
                        <a:rPr lang="en-US" sz="1200" b="0" i="0" u="none" strike="noStrike" cap="none" baseline="0" dirty="0">
                          <a:solidFill>
                            <a:schemeClr val="tx1"/>
                          </a:solidFill>
                          <a:latin typeface="+mn-lt"/>
                          <a:ea typeface="+mn-ea"/>
                          <a:cs typeface="+mn-cs"/>
                          <a:sym typeface="Arial"/>
                        </a:rPr>
                        <a:t>13 − 3 =</a:t>
                      </a:r>
                    </a:p>
                    <a:p>
                      <a:r>
                        <a:rPr lang="en-US" sz="1200" b="0" i="0" u="none" strike="noStrike" cap="none" baseline="0" dirty="0">
                          <a:solidFill>
                            <a:schemeClr val="tx1"/>
                          </a:solidFill>
                          <a:latin typeface="+mn-lt"/>
                          <a:ea typeface="+mn-ea"/>
                          <a:cs typeface="+mn-cs"/>
                          <a:sym typeface="Arial"/>
                        </a:rPr>
                        <a:t>12 − 9 =</a:t>
                      </a:r>
                      <a:endParaRPr lang="en-US" sz="1200" dirty="0"/>
                    </a:p>
                  </a:txBody>
                  <a:tcPr/>
                </a:tc>
                <a:extLst>
                  <a:ext uri="{0D108BD9-81ED-4DB2-BD59-A6C34878D82A}">
                    <a16:rowId xmlns:a16="http://schemas.microsoft.com/office/drawing/2014/main" val="2829019974"/>
                  </a:ext>
                </a:extLst>
              </a:tr>
              <a:tr h="1249464">
                <a:tc>
                  <a:txBody>
                    <a:bodyPr/>
                    <a:lstStyle/>
                    <a:p>
                      <a:r>
                        <a:rPr lang="en-US" sz="1200" b="0" i="0" u="none" strike="noStrike" cap="none" baseline="0" dirty="0">
                          <a:solidFill>
                            <a:schemeClr val="tx1"/>
                          </a:solidFill>
                          <a:latin typeface="+mn-lt"/>
                          <a:ea typeface="+mn-ea"/>
                          <a:cs typeface="+mn-cs"/>
                          <a:sym typeface="Arial"/>
                        </a:rPr>
                        <a:t>Efficiency</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How long does it take to select a strategy? Are they quick to use doubles? Does efficiency vary with certain facts, like facts over 10 (add) or the 7s facts (multiply)?</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Go through this stack of cards and sort by the ones you </a:t>
                      </a:r>
                      <a:r>
                        <a:rPr lang="en-US" sz="1200" b="1" i="0" u="none" strike="noStrike" cap="none" baseline="0" dirty="0">
                          <a:solidFill>
                            <a:schemeClr val="tx1"/>
                          </a:solidFill>
                          <a:latin typeface="+mn-lt"/>
                          <a:ea typeface="+mn-ea"/>
                          <a:cs typeface="+mn-cs"/>
                          <a:sym typeface="Arial"/>
                        </a:rPr>
                        <a:t>just know</a:t>
                      </a:r>
                      <a:r>
                        <a:rPr lang="en-US" sz="1200" b="0" i="1" u="none" strike="noStrike" cap="none" baseline="0" dirty="0">
                          <a:solidFill>
                            <a:schemeClr val="tx1"/>
                          </a:solidFill>
                          <a:latin typeface="+mn-lt"/>
                          <a:ea typeface="+mn-ea"/>
                          <a:cs typeface="+mn-cs"/>
                          <a:sym typeface="Arial"/>
                        </a:rPr>
                        <a:t> </a:t>
                      </a:r>
                      <a:r>
                        <a:rPr lang="en-US" sz="1200" b="0" i="0" u="none" strike="noStrike" cap="none" baseline="0" dirty="0">
                          <a:solidFill>
                            <a:schemeClr val="tx1"/>
                          </a:solidFill>
                          <a:latin typeface="+mn-lt"/>
                          <a:ea typeface="+mn-ea"/>
                          <a:cs typeface="+mn-cs"/>
                          <a:sym typeface="Arial"/>
                        </a:rPr>
                        <a:t>and the ones you </a:t>
                      </a:r>
                      <a:r>
                        <a:rPr lang="en-US" sz="1200" b="1" i="0" u="none" strike="noStrike" cap="none" baseline="0" dirty="0">
                          <a:solidFill>
                            <a:schemeClr val="tx1"/>
                          </a:solidFill>
                          <a:latin typeface="+mn-lt"/>
                          <a:ea typeface="+mn-ea"/>
                          <a:cs typeface="+mn-cs"/>
                          <a:sym typeface="Arial"/>
                        </a:rPr>
                        <a:t>use a strategy.</a:t>
                      </a:r>
                      <a:endParaRPr lang="en-US" sz="1200" b="1" i="0" dirty="0"/>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Solve these (basic fact) problems (provide a set of 10).</a:t>
                      </a:r>
                    </a:p>
                    <a:p>
                      <a:pPr>
                        <a:spcBef>
                          <a:spcPts val="600"/>
                        </a:spcBef>
                      </a:pPr>
                      <a:r>
                        <a:rPr lang="en-US" sz="1200" b="0" i="0" u="none" strike="noStrike" cap="none" baseline="0" dirty="0">
                          <a:solidFill>
                            <a:schemeClr val="tx1"/>
                          </a:solidFill>
                          <a:latin typeface="+mn-lt"/>
                          <a:ea typeface="+mn-ea"/>
                          <a:cs typeface="+mn-cs"/>
                          <a:sym typeface="Arial"/>
                        </a:rPr>
                        <a:t>If you </a:t>
                      </a:r>
                      <a:r>
                        <a:rPr lang="en-US" sz="1200" b="1" i="0" u="none" strike="noStrike" cap="none" baseline="0" dirty="0">
                          <a:solidFill>
                            <a:schemeClr val="tx1"/>
                          </a:solidFill>
                          <a:latin typeface="+mn-lt"/>
                          <a:ea typeface="+mn-ea"/>
                          <a:cs typeface="+mn-cs"/>
                          <a:sym typeface="Arial"/>
                        </a:rPr>
                        <a:t>just knew</a:t>
                      </a:r>
                      <a:r>
                        <a:rPr lang="en-US" sz="1200" b="0" i="1" u="none" strike="noStrike" cap="none" baseline="0" dirty="0">
                          <a:solidFill>
                            <a:schemeClr val="tx1"/>
                          </a:solidFill>
                          <a:latin typeface="+mn-lt"/>
                          <a:ea typeface="+mn-ea"/>
                          <a:cs typeface="+mn-cs"/>
                          <a:sym typeface="Arial"/>
                        </a:rPr>
                        <a:t> </a:t>
                      </a:r>
                      <a:r>
                        <a:rPr lang="en-US" sz="1200" b="0" i="0" u="none" strike="noStrike" cap="none" baseline="0" dirty="0">
                          <a:solidFill>
                            <a:schemeClr val="tx1"/>
                          </a:solidFill>
                          <a:latin typeface="+mn-lt"/>
                          <a:ea typeface="+mn-ea"/>
                          <a:cs typeface="+mn-cs"/>
                          <a:sym typeface="Arial"/>
                        </a:rPr>
                        <a:t>the answer, circle it.</a:t>
                      </a:r>
                    </a:p>
                    <a:p>
                      <a:pPr>
                        <a:spcBef>
                          <a:spcPts val="600"/>
                        </a:spcBef>
                      </a:pPr>
                      <a:r>
                        <a:rPr lang="en-US" sz="1200" b="0" i="0" u="none" strike="noStrike" cap="none" baseline="0" dirty="0">
                          <a:solidFill>
                            <a:schemeClr val="tx1"/>
                          </a:solidFill>
                          <a:latin typeface="+mn-lt"/>
                          <a:ea typeface="+mn-ea"/>
                          <a:cs typeface="+mn-cs"/>
                          <a:sym typeface="Arial"/>
                        </a:rPr>
                        <a:t>If you </a:t>
                      </a:r>
                      <a:r>
                        <a:rPr lang="en-US" sz="1200" b="1" i="0" u="none" strike="noStrike" cap="none" baseline="0" dirty="0">
                          <a:solidFill>
                            <a:schemeClr val="tx1"/>
                          </a:solidFill>
                          <a:latin typeface="+mn-lt"/>
                          <a:ea typeface="+mn-ea"/>
                          <a:cs typeface="+mn-cs"/>
                          <a:sym typeface="Arial"/>
                        </a:rPr>
                        <a:t>used a strategy,</a:t>
                      </a:r>
                      <a:r>
                        <a:rPr lang="en-US" sz="1200" b="0" i="1" u="none" strike="noStrike" cap="none" baseline="0" dirty="0">
                          <a:solidFill>
                            <a:schemeClr val="tx1"/>
                          </a:solidFill>
                          <a:latin typeface="+mn-lt"/>
                          <a:ea typeface="+mn-ea"/>
                          <a:cs typeface="+mn-cs"/>
                          <a:sym typeface="Arial"/>
                        </a:rPr>
                        <a:t> </a:t>
                      </a:r>
                      <a:r>
                        <a:rPr lang="en-US" sz="1200" b="0" i="0" u="none" strike="noStrike" cap="none" baseline="0" dirty="0">
                          <a:solidFill>
                            <a:schemeClr val="tx1"/>
                          </a:solidFill>
                          <a:latin typeface="+mn-lt"/>
                          <a:ea typeface="+mn-ea"/>
                          <a:cs typeface="+mn-cs"/>
                          <a:sym typeface="Arial"/>
                        </a:rPr>
                        <a:t>write the strategy’s name (e.g., Close Fact).</a:t>
                      </a:r>
                      <a:endParaRPr lang="en-US" sz="1200" dirty="0"/>
                    </a:p>
                  </a:txBody>
                  <a:tcPr/>
                </a:tc>
                <a:extLst>
                  <a:ext uri="{0D108BD9-81ED-4DB2-BD59-A6C34878D82A}">
                    <a16:rowId xmlns:a16="http://schemas.microsoft.com/office/drawing/2014/main" val="2987573731"/>
                  </a:ext>
                </a:extLst>
              </a:tr>
              <a:tr h="1249464">
                <a:tc>
                  <a:txBody>
                    <a:bodyPr/>
                    <a:lstStyle/>
                    <a:p>
                      <a:r>
                        <a:rPr lang="en-US" sz="1200" b="0" i="0" u="none" strike="noStrike" cap="none" baseline="0" dirty="0">
                          <a:solidFill>
                            <a:schemeClr val="tx1"/>
                          </a:solidFill>
                          <a:latin typeface="+mn-lt"/>
                          <a:ea typeface="+mn-ea"/>
                          <a:cs typeface="+mn-cs"/>
                          <a:sym typeface="Arial"/>
                        </a:rPr>
                        <a:t>Accuracy</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Which facts are they consistently getting correct?</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What is the answer to 7 × 8? How do you know it is correct (how might you check it)?</a:t>
                      </a:r>
                      <a:endParaRPr lang="en-US" sz="1200" dirty="0"/>
                    </a:p>
                  </a:txBody>
                  <a:tcPr/>
                </a:tc>
                <a:tc>
                  <a:txBody>
                    <a:bodyPr/>
                    <a:lstStyle/>
                    <a:p>
                      <a:r>
                        <a:rPr lang="en-US" sz="1200" b="0" i="0" u="none" strike="noStrike" cap="none" baseline="0" dirty="0">
                          <a:solidFill>
                            <a:schemeClr val="tx1"/>
                          </a:solidFill>
                          <a:latin typeface="+mn-lt"/>
                          <a:ea typeface="+mn-ea"/>
                          <a:cs typeface="+mn-cs"/>
                          <a:sym typeface="Arial"/>
                        </a:rPr>
                        <a:t>Review your (3s facts) with your partner. Make a stack of the ones when you were correct and not correct. Record which facts you have “down pat” and which you are still learning.</a:t>
                      </a:r>
                      <a:endParaRPr lang="en-US" sz="1200" dirty="0"/>
                    </a:p>
                  </a:txBody>
                  <a:tcPr/>
                </a:tc>
                <a:extLst>
                  <a:ext uri="{0D108BD9-81ED-4DB2-BD59-A6C34878D82A}">
                    <a16:rowId xmlns:a16="http://schemas.microsoft.com/office/drawing/2014/main" val="1719380769"/>
                  </a:ext>
                </a:extLst>
              </a:tr>
            </a:tbl>
          </a:graphicData>
        </a:graphic>
      </p:graphicFrame>
    </p:spTree>
    <p:extLst>
      <p:ext uri="{BB962C8B-B14F-4D97-AF65-F5344CB8AC3E}">
        <p14:creationId xmlns:p14="http://schemas.microsoft.com/office/powerpoint/2010/main" val="2493350505"/>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8875</TotalTime>
  <Words>2248</Words>
  <Application>Microsoft Office PowerPoint</Application>
  <PresentationFormat>On-screen Show (4:3)</PresentationFormat>
  <Paragraphs>197</Paragraphs>
  <Slides>22</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ＭＳ Ｐゴシック</vt:lpstr>
      <vt:lpstr>Arial</vt:lpstr>
      <vt:lpstr>Noto Sans Symbols</vt:lpstr>
      <vt:lpstr>Symbol</vt:lpstr>
      <vt:lpstr>Tahoma</vt:lpstr>
      <vt:lpstr>Times New Roman</vt:lpstr>
      <vt:lpstr>Verdana</vt:lpstr>
      <vt:lpstr>Wingdings</vt:lpstr>
      <vt:lpstr>508 Lecture</vt:lpstr>
      <vt:lpstr>1_508 Lecture</vt:lpstr>
      <vt:lpstr>Equation</vt:lpstr>
      <vt:lpstr>Elementary and Middle School Mathematics Teaching Developmentally 10th Edition</vt:lpstr>
      <vt:lpstr>Learner Outcomes</vt:lpstr>
      <vt:lpstr>Standards-Based Development</vt:lpstr>
      <vt:lpstr>Developmental Phases for Learning the Basic Facts (1 of 2)</vt:lpstr>
      <vt:lpstr>Developmental Phases for Learning the Basic Facts (2 of 2)</vt:lpstr>
      <vt:lpstr>Approaches to Teaching the Basic Facts</vt:lpstr>
      <vt:lpstr>Teaching Basic Facts Effectively</vt:lpstr>
      <vt:lpstr>Assessing Basic Facts Effectively</vt:lpstr>
      <vt:lpstr>Effective Strategies for Assessing Basic Fact Fluency</vt:lpstr>
      <vt:lpstr>Reasoning Strategies for Addition Facts (1 of 4)</vt:lpstr>
      <vt:lpstr>Activity 9.3</vt:lpstr>
      <vt:lpstr>Reasoning Strategies for Addition Facts (2 of 4)</vt:lpstr>
      <vt:lpstr>Reasoning Strategies for Addition Facts (3 of 4)</vt:lpstr>
      <vt:lpstr>Reasoning Strategies for Addition Facts (4 of 4)</vt:lpstr>
      <vt:lpstr>Reasoning Strategies for Subtraction Facts</vt:lpstr>
      <vt:lpstr>Reasoning Strategies For Multiplication and Division Facts (1 of 3)</vt:lpstr>
      <vt:lpstr>Reasoning Strategies For Multiplication and Division Facts (2 of 3)</vt:lpstr>
      <vt:lpstr>Reasoning Strategies For Multiplication and Division Facts (3 of 3)</vt:lpstr>
      <vt:lpstr>Reinforcing Basic Fact Mastery</vt:lpstr>
      <vt:lpstr>What to Do When Teaching Basic Facts</vt:lpstr>
      <vt:lpstr>What Not to Do When Teaching Basic Facts</vt:lpstr>
      <vt:lpstr>Common Challenges and Misconception Related to Basic Facts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884</cp:revision>
  <dcterms:modified xsi:type="dcterms:W3CDTF">2018-12-21T16:32:48Z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