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2"/>
  </p:notesMasterIdLst>
  <p:handoutMasterIdLst>
    <p:handoutMasterId r:id="rId33"/>
  </p:handoutMasterIdLst>
  <p:sldIdLst>
    <p:sldId id="334" r:id="rId3"/>
    <p:sldId id="307" r:id="rId4"/>
    <p:sldId id="308" r:id="rId5"/>
    <p:sldId id="306"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9" autoAdjust="0"/>
    <p:restoredTop sz="96619" autoAdjust="0"/>
  </p:normalViewPr>
  <p:slideViewPr>
    <p:cSldViewPr snapToGrid="0" snapToObjects="1">
      <p:cViewPr varScale="1">
        <p:scale>
          <a:sx n="80" d="100"/>
          <a:sy n="80" d="100"/>
        </p:scale>
        <p:origin x="1157" y="46"/>
      </p:cViewPr>
      <p:guideLst>
        <p:guide orient="horz" pos="2160"/>
        <p:guide pos="2880"/>
      </p:guideLst>
    </p:cSldViewPr>
  </p:slideViewPr>
  <p:outlineViewPr>
    <p:cViewPr>
      <p:scale>
        <a:sx n="100" d="100"/>
        <a:sy n="100" d="100"/>
      </p:scale>
      <p:origin x="0" y="-8010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9617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74054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13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44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04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7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279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75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68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23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0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94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53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49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66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3"/>
          <p:cNvSpPr>
            <a:spLocks noGrp="1"/>
          </p:cNvSpPr>
          <p:nvPr>
            <p:ph sz="quarter" idx="28"/>
          </p:nvPr>
        </p:nvSpPr>
        <p:spPr>
          <a:xfrm>
            <a:off x="4326230" y="5504746"/>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209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501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0111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90069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nctm.org/Classroom-Resources/Illuminations/Interactives/Factorize/" TargetMode="Externa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762000"/>
            <a:ext cx="4196750" cy="3013879"/>
          </a:xfrm>
        </p:spPr>
        <p:txBody>
          <a:bodyPr anchor="ctr"/>
          <a:lstStyle/>
          <a:p>
            <a:r>
              <a:rPr lang="en-US" sz="2800" dirty="0">
                <a:latin typeface="+mn-lt"/>
              </a:rPr>
              <a:t>Elementary and Middle School Mathematics Teaching Developmentally</a:t>
            </a:r>
            <a:br>
              <a:rPr lang="en-US" sz="3400" dirty="0">
                <a:latin typeface="+mn-lt"/>
              </a:rPr>
            </a:br>
            <a:r>
              <a:rPr lang="en-IN" sz="2400" dirty="0">
                <a:latin typeface="+mn-lt"/>
              </a:rPr>
              <a:t>10</a:t>
            </a:r>
            <a:r>
              <a:rPr lang="en-IN" sz="2400" baseline="30000" dirty="0">
                <a:latin typeface="+mn-lt"/>
              </a:rPr>
              <a:t>th</a:t>
            </a:r>
            <a:r>
              <a:rPr lang="en-IN" sz="2400" dirty="0">
                <a:latin typeface="+mn-lt"/>
              </a:rPr>
              <a:t> Edition</a:t>
            </a:r>
            <a:endParaRPr lang="en-US" sz="2400" dirty="0">
              <a:latin typeface="+mn-lt"/>
            </a:endParaRPr>
          </a:p>
        </p:txBody>
      </p:sp>
      <p:sp>
        <p:nvSpPr>
          <p:cNvPr id="3" name="Text Placeholder 2"/>
          <p:cNvSpPr>
            <a:spLocks noGrp="1"/>
          </p:cNvSpPr>
          <p:nvPr>
            <p:ph type="subTitle" idx="1"/>
          </p:nvPr>
        </p:nvSpPr>
        <p:spPr>
          <a:xfrm>
            <a:off x="674686" y="3962399"/>
            <a:ext cx="4311382" cy="1628775"/>
          </a:xfrm>
        </p:spPr>
        <p:txBody>
          <a:bodyPr anchor="ctr"/>
          <a:lstStyle/>
          <a:p>
            <a:r>
              <a:rPr lang="en-US" sz="2800" b="1" dirty="0">
                <a:solidFill>
                  <a:srgbClr val="007FA3"/>
                </a:solidFill>
                <a:latin typeface="+mn-lt"/>
              </a:rPr>
              <a:t>Chapter 8</a:t>
            </a:r>
          </a:p>
          <a:p>
            <a:r>
              <a:rPr lang="en-US" sz="2400" b="1" dirty="0">
                <a:solidFill>
                  <a:srgbClr val="007FA3"/>
                </a:solidFill>
                <a:latin typeface="+mn-lt"/>
              </a:rPr>
              <a:t>Developing Meanings for the Operations</a:t>
            </a:r>
            <a:endParaRPr lang="en-IN" sz="2400" b="1" dirty="0">
              <a:solidFill>
                <a:srgbClr val="007FA3"/>
              </a:solidFill>
              <a:latin typeface="+mn-lt"/>
            </a:endParaRPr>
          </a:p>
        </p:txBody>
      </p:sp>
      <p:pic>
        <p:nvPicPr>
          <p:cNvPr id="7" name="Picture 6" descr="Front Cover: Elementary and Middle School Mathematics Teaching Developmentally Tenth Edition by Van De Walle, Karp and Bay-Willi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440" y="1772188"/>
            <a:ext cx="3568184" cy="4224634"/>
          </a:xfrm>
          <a:prstGeom prst="rect">
            <a:avLst/>
          </a:prstGeom>
          <a:ln w="9525">
            <a:solidFill>
              <a:schemeClr val="tx1"/>
            </a:solidFill>
          </a:ln>
        </p:spPr>
      </p:pic>
      <p:sp>
        <p:nvSpPr>
          <p:cNvPr id="9" name="Text Placeholder 5"/>
          <p:cNvSpPr txBox="1">
            <a:spLocks/>
          </p:cNvSpPr>
          <p:nvPr/>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491971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Teaching Addition and Subtraction </a:t>
            </a:r>
            <a:r>
              <a:rPr lang="en-US" sz="2000" b="0" dirty="0">
                <a:latin typeface="Times New Roman" panose="02020603050405020304" pitchFamily="18" charset="0"/>
              </a:rPr>
              <a:t>(1 of 5)</a:t>
            </a:r>
            <a:endParaRPr lang="en-US" sz="2000" b="0" dirty="0"/>
          </a:p>
        </p:txBody>
      </p:sp>
      <p:sp>
        <p:nvSpPr>
          <p:cNvPr id="3" name="Text Placeholder 2"/>
          <p:cNvSpPr>
            <a:spLocks noGrp="1"/>
          </p:cNvSpPr>
          <p:nvPr>
            <p:ph idx="1"/>
          </p:nvPr>
        </p:nvSpPr>
        <p:spPr>
          <a:xfrm>
            <a:off x="457200" y="1600200"/>
            <a:ext cx="8229600" cy="1769709"/>
          </a:xfrm>
        </p:spPr>
        <p:txBody>
          <a:bodyPr/>
          <a:lstStyle/>
          <a:p>
            <a:pPr indent="-255600" eaLnBrk="1" hangingPunct="1">
              <a:buFont typeface="ZapfDingbats" charset="0"/>
              <a:buNone/>
            </a:pPr>
            <a:r>
              <a:rPr lang="en-US" sz="2000" b="1" dirty="0">
                <a:latin typeface="+mn-lt"/>
                <a:cs typeface="Verdana"/>
              </a:rPr>
              <a:t>Contextual Problems</a:t>
            </a:r>
          </a:p>
          <a:p>
            <a:pPr marL="0" indent="0" eaLnBrk="1" hangingPunct="1">
              <a:buNone/>
            </a:pPr>
            <a:r>
              <a:rPr lang="en-US" sz="2000" dirty="0">
                <a:latin typeface="+mn-lt"/>
                <a:cs typeface="Verdana"/>
              </a:rPr>
              <a:t>Lessons built on context or stories that are connected to children’</a:t>
            </a:r>
            <a:r>
              <a:rPr lang="en-US" altLang="ja-JP" sz="2000" dirty="0">
                <a:latin typeface="+mn-lt"/>
                <a:cs typeface="Verdana"/>
              </a:rPr>
              <a:t>s lives.</a:t>
            </a:r>
          </a:p>
          <a:p>
            <a:pPr marL="0" indent="0" eaLnBrk="1" hangingPunct="1">
              <a:buNone/>
            </a:pPr>
            <a:r>
              <a:rPr lang="en-US" sz="2000" dirty="0">
                <a:latin typeface="+mn-lt"/>
                <a:cs typeface="Verdana"/>
              </a:rPr>
              <a:t>Contextual problems derived from recent experiences in the classroom; field trip, children’s literature, art, science discussion.</a:t>
            </a:r>
          </a:p>
        </p:txBody>
      </p:sp>
      <p:sp>
        <p:nvSpPr>
          <p:cNvPr id="7" name="Content Placeholder 6"/>
          <p:cNvSpPr>
            <a:spLocks noGrp="1"/>
          </p:cNvSpPr>
          <p:nvPr>
            <p:ph idx="14"/>
          </p:nvPr>
        </p:nvSpPr>
        <p:spPr>
          <a:xfrm>
            <a:off x="457200" y="3369909"/>
            <a:ext cx="5991225" cy="1878366"/>
          </a:xfrm>
        </p:spPr>
        <p:txBody>
          <a:bodyPr/>
          <a:lstStyle/>
          <a:p>
            <a:pPr marL="0" indent="0">
              <a:lnSpc>
                <a:spcPct val="150000"/>
              </a:lnSpc>
              <a:buNone/>
            </a:pPr>
            <a:r>
              <a:rPr lang="en-US" sz="2000" dirty="0">
                <a:latin typeface="+mn-lt"/>
                <a:cs typeface="Verdana"/>
              </a:rPr>
              <a:t>Yesterday, we measured how long you were using cubes. Dion and Rosa asked how many cubes long they are when they lay down head to foot. Rosa was</a:t>
            </a:r>
          </a:p>
        </p:txBody>
      </p:sp>
      <p:graphicFrame>
        <p:nvGraphicFramePr>
          <p:cNvPr id="8" name="Object 7" descr="49 and half"/>
          <p:cNvGraphicFramePr>
            <a:graphicFrameLocks noChangeAspect="1"/>
          </p:cNvGraphicFramePr>
          <p:nvPr>
            <p:extLst>
              <p:ext uri="{D42A27DB-BD31-4B8C-83A1-F6EECF244321}">
                <p14:modId xmlns:p14="http://schemas.microsoft.com/office/powerpoint/2010/main" val="1033381127"/>
              </p:ext>
            </p:extLst>
          </p:nvPr>
        </p:nvGraphicFramePr>
        <p:xfrm>
          <a:off x="1055692" y="4776078"/>
          <a:ext cx="574667" cy="659805"/>
        </p:xfrm>
        <a:graphic>
          <a:graphicData uri="http://schemas.openxmlformats.org/presentationml/2006/ole">
            <mc:AlternateContent xmlns:mc="http://schemas.openxmlformats.org/markup-compatibility/2006">
              <mc:Choice xmlns:v="urn:schemas-microsoft-com:vml" Requires="v">
                <p:oleObj spid="_x0000_s1097" name="Equation" r:id="rId3" imgW="342720" imgH="393480" progId="Equation.DSMT4">
                  <p:embed/>
                </p:oleObj>
              </mc:Choice>
              <mc:Fallback>
                <p:oleObj name="Equation" r:id="rId3" imgW="342720" imgH="393480" progId="Equation.DSMT4">
                  <p:embed/>
                  <p:pic>
                    <p:nvPicPr>
                      <p:cNvPr id="0" name=""/>
                      <p:cNvPicPr/>
                      <p:nvPr/>
                    </p:nvPicPr>
                    <p:blipFill>
                      <a:blip r:embed="rId4"/>
                      <a:stretch>
                        <a:fillRect/>
                      </a:stretch>
                    </p:blipFill>
                    <p:spPr>
                      <a:xfrm>
                        <a:off x="1055692" y="4776078"/>
                        <a:ext cx="574667" cy="659805"/>
                      </a:xfrm>
                      <a:prstGeom prst="rect">
                        <a:avLst/>
                      </a:prstGeom>
                    </p:spPr>
                  </p:pic>
                </p:oleObj>
              </mc:Fallback>
            </mc:AlternateContent>
          </a:graphicData>
        </a:graphic>
      </p:graphicFrame>
      <p:sp>
        <p:nvSpPr>
          <p:cNvPr id="6" name="Content Placeholder 5"/>
          <p:cNvSpPr>
            <a:spLocks noGrp="1"/>
          </p:cNvSpPr>
          <p:nvPr>
            <p:ph idx="13"/>
          </p:nvPr>
        </p:nvSpPr>
        <p:spPr>
          <a:xfrm>
            <a:off x="457200" y="4732047"/>
            <a:ext cx="5921361" cy="1468728"/>
          </a:xfrm>
        </p:spPr>
        <p:txBody>
          <a:bodyPr/>
          <a:lstStyle/>
          <a:p>
            <a:pPr marL="0" indent="1123950">
              <a:lnSpc>
                <a:spcPct val="150000"/>
              </a:lnSpc>
              <a:buNone/>
            </a:pPr>
            <a:r>
              <a:rPr lang="en-US" sz="2000" dirty="0">
                <a:latin typeface="+mn-lt"/>
                <a:cs typeface="Verdana"/>
              </a:rPr>
              <a:t>cubes long and Dion was 59 cubes long. How long are Rosa and Dion when lying head to foot?</a:t>
            </a:r>
          </a:p>
        </p:txBody>
      </p:sp>
      <p:pic>
        <p:nvPicPr>
          <p:cNvPr id="5" name="Picture 4" descr="A student written response reasons the height of 2 students. The response states, I’m 49 and 1 half inch cubes. My fourth grade buddy is 59 inch cubes. I know that 4 + 5 = 9. Then I know that 50 + 40 = 90, and that 90 + 9 = 99, and that 99 + 9 = 108. 108 and 1 half."/>
          <p:cNvPicPr>
            <a:picLocks noChangeAspect="1"/>
          </p:cNvPicPr>
          <p:nvPr/>
        </p:nvPicPr>
        <p:blipFill>
          <a:blip r:embed="rId5"/>
          <a:stretch>
            <a:fillRect/>
          </a:stretch>
        </p:blipFill>
        <p:spPr>
          <a:xfrm>
            <a:off x="6563256" y="3682716"/>
            <a:ext cx="2256894" cy="2098661"/>
          </a:xfrm>
          <a:prstGeom prst="rect">
            <a:avLst/>
          </a:prstGeom>
        </p:spPr>
      </p:pic>
    </p:spTree>
    <p:extLst>
      <p:ext uri="{BB962C8B-B14F-4D97-AF65-F5344CB8AC3E}">
        <p14:creationId xmlns:p14="http://schemas.microsoft.com/office/powerpoint/2010/main" val="307562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Teaching Addition and Subtraction </a:t>
            </a:r>
            <a:r>
              <a:rPr lang="en-US" sz="2000" b="0" dirty="0">
                <a:latin typeface="Times New Roman" panose="02020603050405020304" pitchFamily="18" charset="0"/>
              </a:rPr>
              <a:t>(2 of 5)</a:t>
            </a:r>
            <a:endParaRPr lang="en-US" dirty="0"/>
          </a:p>
        </p:txBody>
      </p:sp>
      <p:sp>
        <p:nvSpPr>
          <p:cNvPr id="3" name="Text Placeholder 2"/>
          <p:cNvSpPr>
            <a:spLocks noGrp="1"/>
          </p:cNvSpPr>
          <p:nvPr>
            <p:ph type="body" idx="1"/>
          </p:nvPr>
        </p:nvSpPr>
        <p:spPr>
          <a:xfrm>
            <a:off x="457200" y="1600200"/>
            <a:ext cx="4251960" cy="4319587"/>
          </a:xfrm>
        </p:spPr>
        <p:txBody>
          <a:bodyPr/>
          <a:lstStyle/>
          <a:p>
            <a:pPr marL="0" indent="0" eaLnBrk="1" hangingPunct="1">
              <a:buFont typeface="ZapfDingbats" charset="0"/>
              <a:buNone/>
            </a:pPr>
            <a:r>
              <a:rPr lang="en-US" sz="2400" b="1" dirty="0">
                <a:latin typeface="+mn-lt"/>
                <a:ea typeface="Verdana" panose="020B0604030504040204" pitchFamily="34" charset="0"/>
                <a:cs typeface="Verdana" panose="020B0604030504040204" pitchFamily="34" charset="0"/>
              </a:rPr>
              <a:t>Model-Based Problems</a:t>
            </a:r>
          </a:p>
          <a:p>
            <a:pPr marL="0" indent="0">
              <a:buNone/>
            </a:pPr>
            <a:r>
              <a:rPr lang="en-US" sz="2400" dirty="0">
                <a:latin typeface="+mn-lt"/>
                <a:ea typeface="Verdana" panose="020B0604030504040204" pitchFamily="34" charset="0"/>
                <a:cs typeface="Verdana" panose="020B0604030504040204" pitchFamily="34" charset="0"/>
              </a:rPr>
              <a:t>Addition 5 + 3 = 8</a:t>
            </a:r>
          </a:p>
          <a:p>
            <a:r>
              <a:rPr lang="en-US" sz="2400" dirty="0">
                <a:latin typeface="+mn-lt"/>
                <a:ea typeface="Verdana" panose="020B0604030504040204" pitchFamily="34" charset="0"/>
                <a:cs typeface="Verdana" panose="020B0604030504040204" pitchFamily="34" charset="0"/>
              </a:rPr>
              <a:t>Action situations-Join and Separate</a:t>
            </a:r>
          </a:p>
          <a:p>
            <a:r>
              <a:rPr lang="en-US" sz="2400" dirty="0">
                <a:latin typeface="+mn-lt"/>
                <a:ea typeface="Verdana" panose="020B0604030504040204" pitchFamily="34" charset="0"/>
                <a:cs typeface="Verdana" panose="020B0604030504040204" pitchFamily="34" charset="0"/>
              </a:rPr>
              <a:t>No-action situations</a:t>
            </a:r>
          </a:p>
          <a:p>
            <a:pPr lvl="1"/>
            <a:r>
              <a:rPr lang="en-US" sz="2400" dirty="0">
                <a:latin typeface="+mn-lt"/>
                <a:ea typeface="Verdana" panose="020B0604030504040204" pitchFamily="34" charset="0"/>
                <a:cs typeface="Verdana" panose="020B0604030504040204" pitchFamily="34" charset="0"/>
              </a:rPr>
              <a:t>Part-part-whole model with cubes or hops on a number line</a:t>
            </a:r>
          </a:p>
          <a:p>
            <a:pPr lvl="1"/>
            <a:r>
              <a:rPr lang="en-US" sz="2400" dirty="0">
                <a:latin typeface="+mn-lt"/>
                <a:ea typeface="Verdana" panose="020B0604030504040204" pitchFamily="34" charset="0"/>
                <a:cs typeface="Verdana" panose="020B0604030504040204" pitchFamily="34" charset="0"/>
              </a:rPr>
              <a:t>Compare problems</a:t>
            </a:r>
          </a:p>
        </p:txBody>
      </p:sp>
      <p:pic>
        <p:nvPicPr>
          <p:cNvPr id="5" name="Picture 4" descr="4 models that represent addition and subtraction. Model 1. Join or separate using 2 colors. A table has 5 counters. 3 counters are added or removed from the plane. Model 2. Join or separate on a part part whole mat. A mat has 3 parts. 1 part has 5 counters. 3 counters are added or removed from the second part. The third part is labeled number 8. Model 3. Join or separate 2 bars of connecting cubes. There are 2 cube bars. 1 bar has 5 cubes, the other bar has 3 cubes. Model 4. 2 hops on a number line, note the whole hop. A number line plots the numbers 0 through 10. There are 8 units between 0 and 8. There are 5 units between 0 and 5, and 3 units between 5 and 8."/>
          <p:cNvPicPr>
            <a:picLocks noChangeAspect="1"/>
          </p:cNvPicPr>
          <p:nvPr/>
        </p:nvPicPr>
        <p:blipFill>
          <a:blip r:embed="rId2"/>
          <a:stretch>
            <a:fillRect/>
          </a:stretch>
        </p:blipFill>
        <p:spPr>
          <a:xfrm>
            <a:off x="4895832" y="1600201"/>
            <a:ext cx="4017408" cy="4319586"/>
          </a:xfrm>
          <a:prstGeom prst="rect">
            <a:avLst/>
          </a:prstGeom>
        </p:spPr>
      </p:pic>
    </p:spTree>
    <p:extLst>
      <p:ext uri="{BB962C8B-B14F-4D97-AF65-F5344CB8AC3E}">
        <p14:creationId xmlns:p14="http://schemas.microsoft.com/office/powerpoint/2010/main" val="4202992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Teaching Addition and Subtraction </a:t>
            </a:r>
            <a:r>
              <a:rPr lang="en-US" sz="2000" b="0" dirty="0">
                <a:latin typeface="Times New Roman" panose="02020603050405020304" pitchFamily="18" charset="0"/>
              </a:rPr>
              <a:t>(3 of 5)</a:t>
            </a:r>
            <a:endParaRPr lang="en-US" dirty="0"/>
          </a:p>
        </p:txBody>
      </p:sp>
      <p:sp>
        <p:nvSpPr>
          <p:cNvPr id="3" name="Text Placeholder 2"/>
          <p:cNvSpPr>
            <a:spLocks noGrp="1"/>
          </p:cNvSpPr>
          <p:nvPr>
            <p:ph type="body" idx="1"/>
          </p:nvPr>
        </p:nvSpPr>
        <p:spPr>
          <a:xfrm>
            <a:off x="457200" y="1600200"/>
            <a:ext cx="4114800" cy="3322319"/>
          </a:xfrm>
        </p:spPr>
        <p:txBody>
          <a:bodyPr/>
          <a:lstStyle/>
          <a:p>
            <a:pPr marL="0" indent="0">
              <a:buNone/>
            </a:pPr>
            <a:r>
              <a:rPr lang="en-US" sz="2400" dirty="0">
                <a:latin typeface="+mn-lt"/>
                <a:ea typeface="Verdana" panose="020B0604030504040204" pitchFamily="34" charset="0"/>
                <a:cs typeface="Verdana" panose="020B0604030504040204" pitchFamily="34" charset="0"/>
              </a:rPr>
              <a:t>Bar diagrams – Strip or tape generate “meaning-making space” precursor to use of number lines</a:t>
            </a:r>
          </a:p>
          <a:p>
            <a:pPr marL="0" indent="0">
              <a:buNone/>
            </a:pPr>
            <a:r>
              <a:rPr lang="en-US" sz="2400" dirty="0">
                <a:latin typeface="+mn-lt"/>
                <a:ea typeface="Verdana" panose="020B0604030504040204" pitchFamily="34" charset="0"/>
                <a:cs typeface="Verdana" panose="020B0604030504040204" pitchFamily="34" charset="0"/>
              </a:rPr>
              <a:t>Number lines </a:t>
            </a:r>
            <a:r>
              <a:rPr lang="en-US" sz="2400" dirty="0">
                <a:ea typeface="Verdana" panose="020B0604030504040204" pitchFamily="34" charset="0"/>
                <a:cs typeface="Verdana" panose="020B0604030504040204" pitchFamily="34" charset="0"/>
              </a:rPr>
              <a:t>–</a:t>
            </a:r>
            <a:r>
              <a:rPr lang="en-US" sz="2400" dirty="0">
                <a:latin typeface="+mn-lt"/>
                <a:ea typeface="Verdana" panose="020B0604030504040204" pitchFamily="34" charset="0"/>
                <a:cs typeface="Verdana" panose="020B0604030504040204" pitchFamily="34" charset="0"/>
              </a:rPr>
              <a:t> Shift from counting number of objects in a collection to length units</a:t>
            </a:r>
          </a:p>
        </p:txBody>
      </p:sp>
      <p:pic>
        <p:nvPicPr>
          <p:cNvPr id="4" name="Picture 3" descr="4 number lines show 5 + 3. Line 1. A number line plots the numbers 0 to 10. There is 1 rectangle between each number. There are plus 5 units between 0 and 5, marked above bump that starts at 0 and ends at 5. There are plus 5 units between 8 and 8, marked above a bump that starts at 5 and ends at 8. Line 2. A number line plots the numbers 0 to 10. There is 1 rectangle between each number. There are plus 5 units between 0 and 5, marked below a bump that starts at 0 and ends at 5. There are plus 5 units between 8 and 8, marked below a bump that starts at 5 and ends at 8. Line 3. A number line plots the numbers 0 to 10. There are plus 5 units between 0 and 5, marked below a bump that starts at 0 and ends at 5. There are plus 5 units between 8 and 8, marked below a bump that starts at 5 and ends at 8. Line 4. A number line plots the numbers 0, 5, and 8. There are plus 5 units between 0 and 5. There are plus 3 units between 5 and 8."/>
          <p:cNvPicPr>
            <a:picLocks noChangeAspect="1"/>
          </p:cNvPicPr>
          <p:nvPr/>
        </p:nvPicPr>
        <p:blipFill>
          <a:blip r:embed="rId2"/>
          <a:stretch>
            <a:fillRect/>
          </a:stretch>
        </p:blipFill>
        <p:spPr>
          <a:xfrm>
            <a:off x="4937761" y="1600200"/>
            <a:ext cx="3577590" cy="4349080"/>
          </a:xfrm>
          <a:prstGeom prst="rect">
            <a:avLst/>
          </a:prstGeom>
        </p:spPr>
      </p:pic>
    </p:spTree>
    <p:extLst>
      <p:ext uri="{BB962C8B-B14F-4D97-AF65-F5344CB8AC3E}">
        <p14:creationId xmlns:p14="http://schemas.microsoft.com/office/powerpoint/2010/main" val="341439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Teaching Addition and Subtraction </a:t>
            </a:r>
            <a:r>
              <a:rPr lang="en-US" sz="2000" b="0" dirty="0">
                <a:latin typeface="Times New Roman" panose="02020603050405020304" pitchFamily="18" charset="0"/>
              </a:rPr>
              <a:t>(4 of 5)</a:t>
            </a:r>
            <a:endParaRPr lang="en-US" dirty="0"/>
          </a:p>
        </p:txBody>
      </p:sp>
      <p:sp>
        <p:nvSpPr>
          <p:cNvPr id="3" name="Text Placeholder 2"/>
          <p:cNvSpPr>
            <a:spLocks noGrp="1"/>
          </p:cNvSpPr>
          <p:nvPr>
            <p:ph type="body" idx="1"/>
          </p:nvPr>
        </p:nvSpPr>
        <p:spPr>
          <a:xfrm>
            <a:off x="457200" y="1600201"/>
            <a:ext cx="4114800" cy="4600574"/>
          </a:xfrm>
        </p:spPr>
        <p:txBody>
          <a:bodyPr/>
          <a:lstStyle/>
          <a:p>
            <a:pPr marL="0" indent="0">
              <a:buNone/>
            </a:pPr>
            <a:r>
              <a:rPr lang="en-US" sz="2200" dirty="0">
                <a:latin typeface="+mn-lt"/>
                <a:ea typeface="Verdana" panose="020B0604030504040204" pitchFamily="34" charset="0"/>
                <a:cs typeface="Verdana" panose="020B0604030504040204" pitchFamily="34" charset="0"/>
              </a:rPr>
              <a:t>Subtraction</a:t>
            </a:r>
          </a:p>
          <a:p>
            <a:r>
              <a:rPr lang="en-US" sz="2200" dirty="0">
                <a:latin typeface="+mn-lt"/>
                <a:ea typeface="Verdana" panose="020B0604030504040204" pitchFamily="34" charset="0"/>
                <a:cs typeface="Verdana" panose="020B0604030504040204" pitchFamily="34" charset="0"/>
              </a:rPr>
              <a:t>“Think-addition” versus “take away” significant for mastering subtraction facts</a:t>
            </a:r>
          </a:p>
          <a:p>
            <a:r>
              <a:rPr lang="en-US" sz="2200" dirty="0">
                <a:latin typeface="+mn-lt"/>
                <a:ea typeface="Verdana" panose="020B0604030504040204" pitchFamily="34" charset="0"/>
                <a:cs typeface="Verdana" panose="020B0604030504040204" pitchFamily="34" charset="0"/>
              </a:rPr>
              <a:t>What goes with the part I see to make the whole?</a:t>
            </a:r>
          </a:p>
          <a:p>
            <a:r>
              <a:rPr lang="en-US" sz="2200" dirty="0">
                <a:latin typeface="+mn-lt"/>
                <a:ea typeface="Verdana" panose="020B0604030504040204" pitchFamily="34" charset="0"/>
                <a:cs typeface="Verdana" panose="020B0604030504040204" pitchFamily="34" charset="0"/>
              </a:rPr>
              <a:t>Important to use same models that connect the two operations</a:t>
            </a:r>
          </a:p>
        </p:txBody>
      </p:sp>
      <p:pic>
        <p:nvPicPr>
          <p:cNvPr id="4" name="Picture 3" descr="3 representations of missing part problems. A. No action. A card has 3 parts. 1 part has 4 dots. Another part is missing. The third part shows the answer, 9. B. Start with 9 tiles under the paper. Remove some. How many are covered? A paper covers some tiles. There are 4 tiles next to the paper. C. Start with a bar of 9. Break some off. How many are hidden? A cube bar has 4 cubes. The other part of the bar is hidden."/>
          <p:cNvPicPr>
            <a:picLocks noChangeAspect="1"/>
          </p:cNvPicPr>
          <p:nvPr/>
        </p:nvPicPr>
        <p:blipFill>
          <a:blip r:embed="rId2"/>
          <a:stretch>
            <a:fillRect/>
          </a:stretch>
        </p:blipFill>
        <p:spPr>
          <a:xfrm>
            <a:off x="4804020" y="2085976"/>
            <a:ext cx="3726960" cy="3629024"/>
          </a:xfrm>
          <a:prstGeom prst="rect">
            <a:avLst/>
          </a:prstGeom>
        </p:spPr>
      </p:pic>
    </p:spTree>
    <p:extLst>
      <p:ext uri="{BB962C8B-B14F-4D97-AF65-F5344CB8AC3E}">
        <p14:creationId xmlns:p14="http://schemas.microsoft.com/office/powerpoint/2010/main" val="39076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Teaching Addition and Subtraction </a:t>
            </a:r>
            <a:r>
              <a:rPr lang="en-US" sz="2000" b="0" dirty="0">
                <a:latin typeface="Times New Roman" panose="02020603050405020304" pitchFamily="18" charset="0"/>
              </a:rPr>
              <a:t>(5 of 5)</a:t>
            </a:r>
            <a:endParaRPr lang="en-US" dirty="0"/>
          </a:p>
        </p:txBody>
      </p:sp>
      <p:sp>
        <p:nvSpPr>
          <p:cNvPr id="3" name="Text Placeholder 2"/>
          <p:cNvSpPr>
            <a:spLocks noGrp="1"/>
          </p:cNvSpPr>
          <p:nvPr>
            <p:ph type="body" idx="1"/>
          </p:nvPr>
        </p:nvSpPr>
        <p:spPr>
          <a:xfrm>
            <a:off x="457200" y="1600201"/>
            <a:ext cx="5044440" cy="3672840"/>
          </a:xfrm>
        </p:spPr>
        <p:txBody>
          <a:bodyPr/>
          <a:lstStyle/>
          <a:p>
            <a:pPr marL="0" indent="0">
              <a:buNone/>
            </a:pPr>
            <a:r>
              <a:rPr lang="en-US" sz="2200" b="1" dirty="0">
                <a:latin typeface="+mn-lt"/>
              </a:rPr>
              <a:t>Comparison Models</a:t>
            </a:r>
          </a:p>
          <a:p>
            <a:r>
              <a:rPr lang="en-US" sz="2200" dirty="0">
                <a:latin typeface="+mn-lt"/>
              </a:rPr>
              <a:t>Comparison situations - Two distinct sets and the difference between them.</a:t>
            </a:r>
          </a:p>
          <a:p>
            <a:r>
              <a:rPr lang="en-US" sz="2200" dirty="0">
                <a:latin typeface="+mn-lt"/>
              </a:rPr>
              <a:t>Discuss the differences between the two (dots, bars, jumps)</a:t>
            </a:r>
          </a:p>
          <a:p>
            <a:r>
              <a:rPr lang="en-US" sz="2200" dirty="0">
                <a:latin typeface="+mn-lt"/>
              </a:rPr>
              <a:t>How many more do we need to match the </a:t>
            </a:r>
            <a:r>
              <a:rPr lang="en-US" sz="1200" dirty="0">
                <a:solidFill>
                  <a:schemeClr val="bg1"/>
                </a:solidFill>
                <a:latin typeface="+mn-lt"/>
              </a:rPr>
              <a:t>fill in the blank</a:t>
            </a:r>
            <a:r>
              <a:rPr lang="en-US" sz="2200" dirty="0">
                <a:latin typeface="+mn-lt"/>
              </a:rPr>
              <a:t>?</a:t>
            </a:r>
          </a:p>
        </p:txBody>
      </p:sp>
      <p:pic>
        <p:nvPicPr>
          <p:cNvPr id="4" name="Picture 3" descr="3 representations of 8 minus 5. 1. Counters. 2 geoboards have 5 dots connected with bands. 1 board has 3 more dots that are not connected. 2. Cubes. There are 2 cube bars. 1 has 8 cubes, the other has 5 cubes. The empty space above the 5 cube bar is labeled, difference. 3. Number line. A number line plots the numbers 0, 5, and 10. There are 8 units between 0 and 8. There are 5 units between 0 and 5. There are how many units between 5 and 8."/>
          <p:cNvPicPr>
            <a:picLocks noChangeAspect="1"/>
          </p:cNvPicPr>
          <p:nvPr/>
        </p:nvPicPr>
        <p:blipFill>
          <a:blip r:embed="rId2"/>
          <a:stretch>
            <a:fillRect/>
          </a:stretch>
        </p:blipFill>
        <p:spPr>
          <a:xfrm>
            <a:off x="5673098" y="1850168"/>
            <a:ext cx="3162284" cy="3595814"/>
          </a:xfrm>
          <a:prstGeom prst="rect">
            <a:avLst/>
          </a:prstGeom>
        </p:spPr>
      </p:pic>
      <p:cxnSp>
        <p:nvCxnSpPr>
          <p:cNvPr id="5" name="Straight Connector 4"/>
          <p:cNvCxnSpPr/>
          <p:nvPr/>
        </p:nvCxnSpPr>
        <p:spPr>
          <a:xfrm>
            <a:off x="2209800" y="4907280"/>
            <a:ext cx="7772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442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Properties of Addition and Subtraction</a:t>
            </a:r>
            <a:endParaRPr lang="en-US" dirty="0"/>
          </a:p>
        </p:txBody>
      </p:sp>
      <p:sp>
        <p:nvSpPr>
          <p:cNvPr id="3" name="Text Placeholder 2"/>
          <p:cNvSpPr>
            <a:spLocks noGrp="1"/>
          </p:cNvSpPr>
          <p:nvPr>
            <p:ph type="body" idx="1"/>
          </p:nvPr>
        </p:nvSpPr>
        <p:spPr>
          <a:xfrm>
            <a:off x="457200" y="1600200"/>
            <a:ext cx="3718560" cy="3261360"/>
          </a:xfrm>
        </p:spPr>
        <p:txBody>
          <a:bodyPr/>
          <a:lstStyle/>
          <a:p>
            <a:pPr marL="0" indent="0">
              <a:buNone/>
            </a:pPr>
            <a:r>
              <a:rPr lang="en-US" sz="2200" b="1" dirty="0">
                <a:latin typeface="+mn-lt"/>
                <a:ea typeface="Verdana" panose="020B0604030504040204" pitchFamily="34" charset="0"/>
                <a:cs typeface="Verdana" panose="020B0604030504040204" pitchFamily="34" charset="0"/>
              </a:rPr>
              <a:t>Commutative Property</a:t>
            </a:r>
          </a:p>
          <a:p>
            <a:r>
              <a:rPr lang="en-US" sz="2200" dirty="0">
                <a:latin typeface="+mn-lt"/>
                <a:ea typeface="Verdana" panose="020B0604030504040204" pitchFamily="34" charset="0"/>
                <a:cs typeface="Verdana" panose="020B0604030504040204" pitchFamily="34" charset="0"/>
              </a:rPr>
              <a:t>Order of addends does not change the answer.</a:t>
            </a:r>
          </a:p>
          <a:p>
            <a:r>
              <a:rPr lang="en-US" sz="2200" dirty="0">
                <a:latin typeface="+mn-lt"/>
                <a:ea typeface="Verdana" panose="020B0604030504040204" pitchFamily="34" charset="0"/>
                <a:cs typeface="Verdana" panose="020B0604030504040204" pitchFamily="34" charset="0"/>
              </a:rPr>
              <a:t>Essential for problem solving</a:t>
            </a:r>
          </a:p>
          <a:p>
            <a:r>
              <a:rPr lang="en-US" sz="2200" dirty="0">
                <a:latin typeface="+mn-lt"/>
                <a:ea typeface="Verdana" panose="020B0604030504040204" pitchFamily="34" charset="0"/>
                <a:cs typeface="Verdana" panose="020B0604030504040204" pitchFamily="34" charset="0"/>
              </a:rPr>
              <a:t>Mastery of basic facts</a:t>
            </a:r>
          </a:p>
          <a:p>
            <a:r>
              <a:rPr lang="en-US" sz="2200" dirty="0">
                <a:latin typeface="+mn-lt"/>
                <a:ea typeface="Verdana" panose="020B0604030504040204" pitchFamily="34" charset="0"/>
                <a:cs typeface="Verdana" panose="020B0604030504040204" pitchFamily="34" charset="0"/>
              </a:rPr>
              <a:t>Mental mathematics</a:t>
            </a:r>
          </a:p>
        </p:txBody>
      </p:sp>
      <p:sp>
        <p:nvSpPr>
          <p:cNvPr id="4" name="Text Placeholder 3"/>
          <p:cNvSpPr>
            <a:spLocks noGrp="1"/>
          </p:cNvSpPr>
          <p:nvPr>
            <p:ph type="body" idx="2"/>
          </p:nvPr>
        </p:nvSpPr>
        <p:spPr>
          <a:xfrm>
            <a:off x="4465320" y="1645920"/>
            <a:ext cx="4221480" cy="2163763"/>
          </a:xfrm>
        </p:spPr>
        <p:txBody>
          <a:bodyPr/>
          <a:lstStyle/>
          <a:p>
            <a:pPr marL="0" indent="0">
              <a:buNone/>
            </a:pPr>
            <a:r>
              <a:rPr lang="en-US" sz="2200" b="1" dirty="0">
                <a:latin typeface="+mn-lt"/>
                <a:ea typeface="Verdana" panose="020B0604030504040204" pitchFamily="34" charset="0"/>
                <a:cs typeface="Verdana" panose="020B0604030504040204" pitchFamily="34" charset="0"/>
              </a:rPr>
              <a:t>Associative Property</a:t>
            </a:r>
          </a:p>
          <a:p>
            <a:r>
              <a:rPr lang="en-US" sz="2200" dirty="0">
                <a:latin typeface="+mn-lt"/>
                <a:ea typeface="Verdana" panose="020B0604030504040204" pitchFamily="34" charset="0"/>
                <a:cs typeface="Verdana" panose="020B0604030504040204" pitchFamily="34" charset="0"/>
              </a:rPr>
              <a:t>Adding three or more numbers does not matter what numbers are added first.</a:t>
            </a:r>
          </a:p>
          <a:p>
            <a:r>
              <a:rPr lang="en-US" sz="2200" dirty="0">
                <a:latin typeface="+mn-lt"/>
                <a:ea typeface="Verdana" panose="020B0604030504040204" pitchFamily="34" charset="0"/>
                <a:cs typeface="Verdana" panose="020B0604030504040204" pitchFamily="34" charset="0"/>
              </a:rPr>
              <a:t>Mental mathematics</a:t>
            </a:r>
          </a:p>
        </p:txBody>
      </p:sp>
      <p:pic>
        <p:nvPicPr>
          <p:cNvPr id="5" name="Picture 4" descr="A student response uses check marks to solve for 4 + 7 + 6 = 17. 4, 7, and 6 have checkmarks above them. The numbers 4 and 6 make a new problem, 6 + 4 = 10. 10 + 7 =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5470" y="4255732"/>
            <a:ext cx="3453141" cy="1699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6510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Multiplication and Division Operation Sense</a:t>
            </a:r>
          </a:p>
        </p:txBody>
      </p:sp>
      <p:sp>
        <p:nvSpPr>
          <p:cNvPr id="3" name="Text Placeholder 2"/>
          <p:cNvSpPr>
            <a:spLocks noGrp="1"/>
          </p:cNvSpPr>
          <p:nvPr>
            <p:ph type="body" idx="1"/>
          </p:nvPr>
        </p:nvSpPr>
        <p:spPr>
          <a:xfrm>
            <a:off x="457200" y="1600201"/>
            <a:ext cx="8229600" cy="3505200"/>
          </a:xfrm>
        </p:spPr>
        <p:txBody>
          <a:bodyPr/>
          <a:lstStyle/>
          <a:p>
            <a:pPr marL="0" indent="0">
              <a:buNone/>
            </a:pPr>
            <a:r>
              <a:rPr lang="en-US" sz="2400" dirty="0">
                <a:latin typeface="+mn-lt"/>
                <a:ea typeface="Verdana" panose="020B0604030504040204" pitchFamily="34" charset="0"/>
                <a:cs typeface="Verdana" panose="020B0604030504040204" pitchFamily="34" charset="0"/>
              </a:rPr>
              <a:t>Sense making means facilitating students:</a:t>
            </a:r>
          </a:p>
          <a:p>
            <a:r>
              <a:rPr lang="en-US" sz="2400" dirty="0">
                <a:latin typeface="+mn-lt"/>
                <a:ea typeface="Verdana" panose="020B0604030504040204" pitchFamily="34" charset="0"/>
                <a:cs typeface="Verdana" panose="020B0604030504040204" pitchFamily="34" charset="0"/>
              </a:rPr>
              <a:t>connecting the different meanings of multiplication and division to each other</a:t>
            </a:r>
          </a:p>
          <a:p>
            <a:r>
              <a:rPr lang="en-US" sz="2400" dirty="0">
                <a:latin typeface="+mn-lt"/>
                <a:ea typeface="Verdana" panose="020B0604030504040204" pitchFamily="34" charset="0"/>
                <a:cs typeface="Verdana" panose="020B0604030504040204" pitchFamily="34" charset="0"/>
              </a:rPr>
              <a:t>connecting multiplication and division to addition and subtraction</a:t>
            </a:r>
          </a:p>
          <a:p>
            <a:r>
              <a:rPr lang="en-US" sz="2400" dirty="0">
                <a:latin typeface="+mn-lt"/>
                <a:ea typeface="Verdana" panose="020B0604030504040204" pitchFamily="34" charset="0"/>
                <a:cs typeface="Verdana" panose="020B0604030504040204" pitchFamily="34" charset="0"/>
              </a:rPr>
              <a:t>effective application of these operations in real-world settings</a:t>
            </a:r>
          </a:p>
        </p:txBody>
      </p:sp>
    </p:spTree>
    <p:extLst>
      <p:ext uri="{BB962C8B-B14F-4D97-AF65-F5344CB8AC3E}">
        <p14:creationId xmlns:p14="http://schemas.microsoft.com/office/powerpoint/2010/main" val="3744080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Multiplication and Division Problem Structures </a:t>
            </a:r>
            <a:r>
              <a:rPr lang="en-US" sz="2000" b="0" dirty="0"/>
              <a:t>(1 of 3)</a:t>
            </a:r>
          </a:p>
        </p:txBody>
      </p:sp>
      <p:sp>
        <p:nvSpPr>
          <p:cNvPr id="3" name="Text Placeholder 2"/>
          <p:cNvSpPr>
            <a:spLocks noGrp="1"/>
          </p:cNvSpPr>
          <p:nvPr>
            <p:ph type="body" idx="1"/>
          </p:nvPr>
        </p:nvSpPr>
        <p:spPr>
          <a:xfrm>
            <a:off x="457199" y="1600200"/>
            <a:ext cx="5305425" cy="4505325"/>
          </a:xfrm>
        </p:spPr>
        <p:txBody>
          <a:bodyPr/>
          <a:lstStyle/>
          <a:p>
            <a:pPr marL="0" indent="0" eaLnBrk="1" hangingPunct="1">
              <a:buNone/>
            </a:pPr>
            <a:r>
              <a:rPr lang="en-US" sz="2000" b="1" dirty="0">
                <a:latin typeface="+mn-lt"/>
                <a:cs typeface="Verdana"/>
              </a:rPr>
              <a:t>Equal-group problems [a × b = c] </a:t>
            </a:r>
          </a:p>
          <a:p>
            <a:r>
              <a:rPr lang="en-US" sz="2000" dirty="0">
                <a:latin typeface="+mn-lt"/>
                <a:cs typeface="Verdana"/>
              </a:rPr>
              <a:t>The first factor [a] counts how many sets, groups or parts of equal size.</a:t>
            </a:r>
          </a:p>
          <a:p>
            <a:r>
              <a:rPr lang="en-US" sz="2000" dirty="0">
                <a:latin typeface="+mn-lt"/>
                <a:cs typeface="Verdana"/>
              </a:rPr>
              <a:t>The second factor </a:t>
            </a:r>
            <a:r>
              <a:rPr lang="en-US" sz="2000" dirty="0">
                <a:cs typeface="Verdana"/>
              </a:rPr>
              <a:t>[b] </a:t>
            </a:r>
            <a:r>
              <a:rPr lang="en-US" sz="2000" dirty="0">
                <a:latin typeface="+mn-lt"/>
                <a:cs typeface="Verdana"/>
              </a:rPr>
              <a:t>tells the size of each set, group or part.</a:t>
            </a:r>
          </a:p>
          <a:p>
            <a:r>
              <a:rPr lang="en-US" sz="2000" dirty="0">
                <a:latin typeface="+mn-lt"/>
                <a:cs typeface="Verdana"/>
              </a:rPr>
              <a:t>The third number </a:t>
            </a:r>
            <a:r>
              <a:rPr lang="en-US" sz="2000" dirty="0">
                <a:cs typeface="Verdana"/>
              </a:rPr>
              <a:t>[c] </a:t>
            </a:r>
            <a:r>
              <a:rPr lang="en-US" sz="2000" dirty="0">
                <a:latin typeface="+mn-lt"/>
                <a:cs typeface="Verdana"/>
              </a:rPr>
              <a:t>is the whole or product.</a:t>
            </a:r>
          </a:p>
          <a:p>
            <a:r>
              <a:rPr lang="en-US" sz="2000" dirty="0">
                <a:latin typeface="+mn-lt"/>
                <a:cs typeface="Verdana"/>
              </a:rPr>
              <a:t>When number and size is know the problem is multiplication.</a:t>
            </a:r>
          </a:p>
          <a:p>
            <a:r>
              <a:rPr lang="en-US" sz="2000" dirty="0">
                <a:latin typeface="+mn-lt"/>
                <a:cs typeface="Verdana"/>
              </a:rPr>
              <a:t>When either group size or number of groups is unknown the problem is division. </a:t>
            </a:r>
          </a:p>
        </p:txBody>
      </p:sp>
      <p:pic>
        <p:nvPicPr>
          <p:cNvPr id="4" name="Picture 3" descr="Comparison problems. Problem type, equal groups. A product has equal parts, each one matches another. Together, they represent the whole."/>
          <p:cNvPicPr>
            <a:picLocks noChangeAspect="1"/>
          </p:cNvPicPr>
          <p:nvPr/>
        </p:nvPicPr>
        <p:blipFill>
          <a:blip r:embed="rId2"/>
          <a:stretch>
            <a:fillRect/>
          </a:stretch>
        </p:blipFill>
        <p:spPr>
          <a:xfrm>
            <a:off x="5667179" y="2061060"/>
            <a:ext cx="3200791" cy="3583604"/>
          </a:xfrm>
          <a:prstGeom prst="rect">
            <a:avLst/>
          </a:prstGeom>
        </p:spPr>
      </p:pic>
    </p:spTree>
    <p:extLst>
      <p:ext uri="{BB962C8B-B14F-4D97-AF65-F5344CB8AC3E}">
        <p14:creationId xmlns:p14="http://schemas.microsoft.com/office/powerpoint/2010/main" val="429404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Multiplication and Division Problem Structures </a:t>
            </a:r>
            <a:r>
              <a:rPr lang="en-US" sz="2000" b="0" dirty="0"/>
              <a:t>(2 of 3)</a:t>
            </a:r>
            <a:endParaRPr lang="en-US" dirty="0"/>
          </a:p>
        </p:txBody>
      </p:sp>
      <p:sp>
        <p:nvSpPr>
          <p:cNvPr id="3" name="Text Placeholder 2"/>
          <p:cNvSpPr>
            <a:spLocks noGrp="1"/>
          </p:cNvSpPr>
          <p:nvPr>
            <p:ph type="body" idx="1"/>
          </p:nvPr>
        </p:nvSpPr>
        <p:spPr>
          <a:xfrm>
            <a:off x="457200" y="1600201"/>
            <a:ext cx="4343400" cy="4023360"/>
          </a:xfrm>
        </p:spPr>
        <p:txBody>
          <a:bodyPr/>
          <a:lstStyle/>
          <a:p>
            <a:pPr marL="0" indent="0" eaLnBrk="1" hangingPunct="1">
              <a:buNone/>
            </a:pPr>
            <a:r>
              <a:rPr lang="en-US" sz="2000" b="1" dirty="0">
                <a:latin typeface="+mn-lt"/>
                <a:ea typeface="Verdana" panose="020B0604030504040204" pitchFamily="34" charset="0"/>
                <a:cs typeface="Verdana" panose="020B0604030504040204" pitchFamily="34" charset="0"/>
              </a:rPr>
              <a:t>Comparison Problems</a:t>
            </a:r>
          </a:p>
          <a:p>
            <a:r>
              <a:rPr lang="en-US" sz="2000" dirty="0">
                <a:latin typeface="+mn-lt"/>
                <a:ea typeface="Verdana" panose="020B0604030504040204" pitchFamily="34" charset="0"/>
                <a:cs typeface="Verdana" panose="020B0604030504040204" pitchFamily="34" charset="0"/>
              </a:rPr>
              <a:t>Two different sets or groups</a:t>
            </a:r>
          </a:p>
          <a:p>
            <a:r>
              <a:rPr lang="en-US" sz="2000" dirty="0">
                <a:latin typeface="+mn-lt"/>
                <a:ea typeface="Verdana" panose="020B0604030504040204" pitchFamily="34" charset="0"/>
                <a:cs typeface="Verdana" panose="020B0604030504040204" pitchFamily="34" charset="0"/>
              </a:rPr>
              <a:t>The comparison is based on one group being a particular multiple of the other</a:t>
            </a:r>
          </a:p>
          <a:p>
            <a:r>
              <a:rPr lang="en-US" sz="2000" dirty="0">
                <a:latin typeface="+mn-lt"/>
                <a:ea typeface="Verdana" panose="020B0604030504040204" pitchFamily="34" charset="0"/>
                <a:cs typeface="Verdana" panose="020B0604030504040204" pitchFamily="34" charset="0"/>
              </a:rPr>
              <a:t>Three possibilities for the unknown:</a:t>
            </a:r>
          </a:p>
          <a:p>
            <a:pPr marL="741600" indent="-284400">
              <a:spcBef>
                <a:spcPts val="600"/>
              </a:spcBef>
              <a:buFont typeface="Arial" panose="020B0604020202020204" pitchFamily="34" charset="0"/>
              <a:buChar char="–"/>
            </a:pPr>
            <a:r>
              <a:rPr lang="en-US" sz="2000" dirty="0">
                <a:latin typeface="+mn-lt"/>
                <a:ea typeface="Verdana" panose="020B0604030504040204" pitchFamily="34" charset="0"/>
                <a:cs typeface="Verdana" panose="020B0604030504040204" pitchFamily="34" charset="0"/>
              </a:rPr>
              <a:t>Product</a:t>
            </a:r>
          </a:p>
          <a:p>
            <a:pPr marL="741600" indent="-284400">
              <a:spcBef>
                <a:spcPts val="600"/>
              </a:spcBef>
              <a:buFont typeface="Arial" panose="020B0604020202020204" pitchFamily="34" charset="0"/>
              <a:buChar char="–"/>
            </a:pPr>
            <a:r>
              <a:rPr lang="en-US" sz="2000" dirty="0">
                <a:latin typeface="+mn-lt"/>
                <a:ea typeface="Verdana" panose="020B0604030504040204" pitchFamily="34" charset="0"/>
                <a:cs typeface="Verdana" panose="020B0604030504040204" pitchFamily="34" charset="0"/>
              </a:rPr>
              <a:t>group size</a:t>
            </a:r>
          </a:p>
          <a:p>
            <a:pPr marL="741600" indent="-284400">
              <a:spcBef>
                <a:spcPts val="600"/>
              </a:spcBef>
              <a:buFont typeface="Arial" panose="020B0604020202020204" pitchFamily="34" charset="0"/>
              <a:buChar char="–"/>
            </a:pPr>
            <a:r>
              <a:rPr lang="en-US" sz="2000" dirty="0">
                <a:latin typeface="+mn-lt"/>
                <a:ea typeface="Verdana" panose="020B0604030504040204" pitchFamily="34" charset="0"/>
                <a:cs typeface="Verdana" panose="020B0604030504040204" pitchFamily="34" charset="0"/>
              </a:rPr>
              <a:t>number of groups</a:t>
            </a:r>
          </a:p>
        </p:txBody>
      </p:sp>
      <p:pic>
        <p:nvPicPr>
          <p:cNvPr id="5" name="Picture 4" descr="Comparison problems. Problem type, multiplicative comparison. A product has equal parts. Each equal subset matches the reference set. Each subset has a multiplier, or how many times greater than the reference set. "/>
          <p:cNvPicPr>
            <a:picLocks noChangeAspect="1"/>
          </p:cNvPicPr>
          <p:nvPr/>
        </p:nvPicPr>
        <p:blipFill>
          <a:blip r:embed="rId2"/>
          <a:stretch>
            <a:fillRect/>
          </a:stretch>
        </p:blipFill>
        <p:spPr>
          <a:xfrm>
            <a:off x="5214404" y="1775003"/>
            <a:ext cx="3500551" cy="3216555"/>
          </a:xfrm>
          <a:prstGeom prst="rect">
            <a:avLst/>
          </a:prstGeom>
        </p:spPr>
      </p:pic>
    </p:spTree>
    <p:extLst>
      <p:ext uri="{BB962C8B-B14F-4D97-AF65-F5344CB8AC3E}">
        <p14:creationId xmlns:p14="http://schemas.microsoft.com/office/powerpoint/2010/main" val="36183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Multiplication and Division Problem Structures </a:t>
            </a:r>
            <a:r>
              <a:rPr lang="en-US" sz="2000" b="0" dirty="0"/>
              <a:t>(3 of 3)</a:t>
            </a:r>
            <a:endParaRPr lang="en-US" dirty="0"/>
          </a:p>
        </p:txBody>
      </p:sp>
      <p:sp>
        <p:nvSpPr>
          <p:cNvPr id="4" name="Text Placeholder 3"/>
          <p:cNvSpPr>
            <a:spLocks noGrp="1"/>
          </p:cNvSpPr>
          <p:nvPr>
            <p:ph type="body" idx="1"/>
          </p:nvPr>
        </p:nvSpPr>
        <p:spPr>
          <a:xfrm>
            <a:off x="457200" y="1600200"/>
            <a:ext cx="4693920" cy="2514600"/>
          </a:xfrm>
        </p:spPr>
        <p:txBody>
          <a:bodyPr/>
          <a:lstStyle/>
          <a:p>
            <a:pPr marL="0" indent="0" eaLnBrk="1" hangingPunct="1">
              <a:buNone/>
            </a:pPr>
            <a:r>
              <a:rPr lang="en-US" sz="2200" b="1" dirty="0">
                <a:latin typeface="+mn-lt"/>
                <a:ea typeface="Verdana" panose="020B0604030504040204" pitchFamily="34" charset="0"/>
                <a:cs typeface="Verdana" panose="020B0604030504040204" pitchFamily="34" charset="0"/>
              </a:rPr>
              <a:t>Array and Area Problems</a:t>
            </a:r>
          </a:p>
          <a:p>
            <a:pPr marL="0" indent="0" eaLnBrk="1" hangingPunct="1">
              <a:buNone/>
            </a:pPr>
            <a:r>
              <a:rPr lang="en-US" sz="2200" dirty="0">
                <a:latin typeface="+mn-lt"/>
                <a:ea typeface="Verdana" panose="020B0604030504040204" pitchFamily="34" charset="0"/>
                <a:cs typeface="Verdana" panose="020B0604030504040204" pitchFamily="34" charset="0"/>
              </a:rPr>
              <a:t>Array </a:t>
            </a:r>
            <a:r>
              <a:rPr lang="en-US" sz="2400" dirty="0">
                <a:latin typeface="+mn-lt"/>
                <a:ea typeface="Verdana" panose="020B0604030504040204" pitchFamily="34" charset="0"/>
                <a:cs typeface="Verdana" panose="020B0604030504040204" pitchFamily="34" charset="0"/>
              </a:rPr>
              <a:t>–</a:t>
            </a:r>
            <a:r>
              <a:rPr lang="en-US" sz="2200" dirty="0">
                <a:latin typeface="+mn-lt"/>
                <a:ea typeface="Verdana" panose="020B0604030504040204" pitchFamily="34" charset="0"/>
                <a:cs typeface="Verdana" panose="020B0604030504040204" pitchFamily="34" charset="0"/>
              </a:rPr>
              <a:t> Equal group situation</a:t>
            </a:r>
          </a:p>
          <a:p>
            <a:r>
              <a:rPr lang="en-US" sz="2200" dirty="0">
                <a:latin typeface="+mn-lt"/>
                <a:ea typeface="Verdana" panose="020B0604030504040204" pitchFamily="34" charset="0"/>
                <a:cs typeface="Verdana" panose="020B0604030504040204" pitchFamily="34" charset="0"/>
              </a:rPr>
              <a:t>first factor number of rows</a:t>
            </a:r>
          </a:p>
          <a:p>
            <a:r>
              <a:rPr lang="en-US" sz="2200" dirty="0">
                <a:latin typeface="+mn-lt"/>
                <a:ea typeface="Verdana" panose="020B0604030504040204" pitchFamily="34" charset="0"/>
                <a:cs typeface="Verdana" panose="020B0604030504040204" pitchFamily="34" charset="0"/>
              </a:rPr>
              <a:t>second factor number of items in equal groups found in each row</a:t>
            </a:r>
          </a:p>
        </p:txBody>
      </p:sp>
      <p:pic>
        <p:nvPicPr>
          <p:cNvPr id="9" name="Picture 2" descr="Problem type, array. There are 15 dots arranged in a rectangle, with 5 dots as the bas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1368" y="1695633"/>
            <a:ext cx="2708853" cy="193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idx="2"/>
          </p:nvPr>
        </p:nvSpPr>
        <p:spPr>
          <a:xfrm>
            <a:off x="457200" y="4236720"/>
            <a:ext cx="4236720" cy="1676399"/>
          </a:xfrm>
        </p:spPr>
        <p:txBody>
          <a:bodyPr/>
          <a:lstStyle/>
          <a:p>
            <a:pPr marL="0" indent="0" eaLnBrk="1" hangingPunct="1">
              <a:buNone/>
            </a:pPr>
            <a:r>
              <a:rPr lang="en-US" sz="2200" dirty="0">
                <a:latin typeface="+mn-lt"/>
                <a:ea typeface="Verdana" panose="020B0604030504040204" pitchFamily="34" charset="0"/>
                <a:cs typeface="Verdana" panose="020B0604030504040204" pitchFamily="34" charset="0"/>
              </a:rPr>
              <a:t>Area </a:t>
            </a:r>
            <a:r>
              <a:rPr lang="en-US" sz="2000" dirty="0">
                <a:ea typeface="Verdana" panose="020B0604030504040204" pitchFamily="34" charset="0"/>
                <a:cs typeface="Verdana" panose="020B0604030504040204" pitchFamily="34" charset="0"/>
              </a:rPr>
              <a:t>–</a:t>
            </a:r>
            <a:r>
              <a:rPr lang="en-US" sz="2200" dirty="0">
                <a:latin typeface="+mn-lt"/>
                <a:ea typeface="Verdana" panose="020B0604030504040204" pitchFamily="34" charset="0"/>
                <a:cs typeface="Verdana" panose="020B0604030504040204" pitchFamily="34" charset="0"/>
              </a:rPr>
              <a:t> Two-dimensional units</a:t>
            </a:r>
          </a:p>
          <a:p>
            <a:r>
              <a:rPr lang="en-US" sz="2200" dirty="0">
                <a:latin typeface="+mn-lt"/>
                <a:ea typeface="Verdana" panose="020B0604030504040204" pitchFamily="34" charset="0"/>
                <a:cs typeface="Verdana" panose="020B0604030504040204" pitchFamily="34" charset="0"/>
              </a:rPr>
              <a:t>Product a different type of unit from the two factors</a:t>
            </a:r>
          </a:p>
        </p:txBody>
      </p:sp>
      <p:pic>
        <p:nvPicPr>
          <p:cNvPr id="8" name="Picture 3" descr="Problem type, Area. There is a grid of grid is the text 4 rows and 7 columns. Below the grid is the text, 4 units times 7 units = 28 square uni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7994" y="4018253"/>
            <a:ext cx="28956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87960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anose="02020603050405020304" pitchFamily="18" charset="0"/>
              </a:rPr>
              <a:t>Learner Outcomes</a:t>
            </a:r>
            <a:endParaRPr lang="en-US" dirty="0">
              <a:solidFill>
                <a:schemeClr val="tx2"/>
              </a:solidFill>
            </a:endParaRPr>
          </a:p>
        </p:txBody>
      </p:sp>
      <p:sp>
        <p:nvSpPr>
          <p:cNvPr id="3" name="Content Placeholder 2"/>
          <p:cNvSpPr>
            <a:spLocks noGrp="1"/>
          </p:cNvSpPr>
          <p:nvPr>
            <p:ph idx="1"/>
          </p:nvPr>
        </p:nvSpPr>
        <p:spPr>
          <a:xfrm>
            <a:off x="457200" y="1600201"/>
            <a:ext cx="8229600" cy="4251960"/>
          </a:xfrm>
        </p:spPr>
        <p:txBody>
          <a:bodyPr/>
          <a:lstStyle/>
          <a:p>
            <a:pPr marL="0" indent="0">
              <a:buNone/>
            </a:pPr>
            <a:r>
              <a:rPr lang="en-US" sz="1800" b="1" dirty="0">
                <a:solidFill>
                  <a:srgbClr val="007FA3"/>
                </a:solidFill>
                <a:latin typeface="+mn-lt"/>
                <a:cs typeface="Verdana"/>
              </a:rPr>
              <a:t>8.1</a:t>
            </a:r>
            <a:r>
              <a:rPr lang="en-US" sz="1800" b="1" dirty="0">
                <a:latin typeface="+mn-lt"/>
                <a:cs typeface="Verdana"/>
              </a:rPr>
              <a:t> </a:t>
            </a:r>
            <a:r>
              <a:rPr lang="en-US" sz="1800" dirty="0">
                <a:latin typeface="+mn-lt"/>
                <a:cs typeface="Verdana"/>
              </a:rPr>
              <a:t>Demonstrate how to develop children’s skills in generalizing the problem structures with additive situations involving joining, separating, part-part-whole, and comparison where the unknown can be in any position.</a:t>
            </a:r>
          </a:p>
          <a:p>
            <a:pPr marL="0" indent="0">
              <a:buNone/>
            </a:pPr>
            <a:r>
              <a:rPr lang="en-US" sz="1800" b="1" dirty="0">
                <a:solidFill>
                  <a:srgbClr val="007FA3"/>
                </a:solidFill>
                <a:latin typeface="+mn-lt"/>
                <a:cs typeface="Verdana"/>
              </a:rPr>
              <a:t>8.2 </a:t>
            </a:r>
            <a:r>
              <a:rPr lang="en-US" sz="1800" dirty="0">
                <a:latin typeface="+mn-lt"/>
                <a:cs typeface="Verdana"/>
              </a:rPr>
              <a:t>Explain how students can apply the properties of the operations as strategies to either add, or subtract.</a:t>
            </a:r>
          </a:p>
          <a:p>
            <a:pPr marL="0" indent="0">
              <a:buNone/>
            </a:pPr>
            <a:r>
              <a:rPr lang="en-US" sz="1800" b="1" dirty="0">
                <a:solidFill>
                  <a:srgbClr val="007FA3"/>
                </a:solidFill>
                <a:latin typeface="+mn-lt"/>
                <a:cs typeface="Verdana"/>
              </a:rPr>
              <a:t>8.3 </a:t>
            </a:r>
            <a:r>
              <a:rPr lang="en-US" sz="1800" dirty="0">
                <a:latin typeface="+mn-lt"/>
                <a:cs typeface="Verdana"/>
              </a:rPr>
              <a:t>Demonstrate how to develop children’s skills in generalizing the problem structures with multiplicative situations involving equal groups, comparison, area, and arrays where the unknown can be in any position.</a:t>
            </a:r>
          </a:p>
          <a:p>
            <a:pPr marL="0" indent="0">
              <a:buNone/>
            </a:pPr>
            <a:r>
              <a:rPr lang="en-US" sz="1800" b="1" dirty="0">
                <a:solidFill>
                  <a:srgbClr val="007FA3"/>
                </a:solidFill>
                <a:latin typeface="+mn-lt"/>
                <a:cs typeface="Verdana"/>
              </a:rPr>
              <a:t>8.4</a:t>
            </a:r>
            <a:r>
              <a:rPr lang="en-US" sz="1800" b="1" dirty="0">
                <a:latin typeface="+mn-lt"/>
                <a:cs typeface="Verdana"/>
              </a:rPr>
              <a:t> </a:t>
            </a:r>
            <a:r>
              <a:rPr lang="en-US" sz="1800" dirty="0">
                <a:latin typeface="+mn-lt"/>
                <a:cs typeface="Verdana"/>
              </a:rPr>
              <a:t>Explain how students can apply the properties of the operations as strategies to either multiply, or divide.</a:t>
            </a:r>
          </a:p>
          <a:p>
            <a:pPr marL="0" indent="0">
              <a:buNone/>
            </a:pPr>
            <a:r>
              <a:rPr lang="en-US" sz="1800" b="1" dirty="0">
                <a:solidFill>
                  <a:srgbClr val="007FA3"/>
                </a:solidFill>
                <a:latin typeface="+mn-lt"/>
                <a:cs typeface="Verdana"/>
              </a:rPr>
              <a:t>8.5 </a:t>
            </a:r>
            <a:r>
              <a:rPr lang="en-US" sz="1800" dirty="0">
                <a:latin typeface="+mn-lt"/>
                <a:cs typeface="Verdana"/>
              </a:rPr>
              <a:t>Describe strategies for teaching students how to solve contextual problems.</a:t>
            </a:r>
          </a:p>
        </p:txBody>
      </p:sp>
    </p:spTree>
    <p:extLst>
      <p:ext uri="{BB962C8B-B14F-4D97-AF65-F5344CB8AC3E}">
        <p14:creationId xmlns:p14="http://schemas.microsoft.com/office/powerpoint/2010/main" val="3298807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rPr>
              <a:t>Teaching Multiplication and Division</a:t>
            </a:r>
            <a:endParaRPr lang="en-US" dirty="0"/>
          </a:p>
        </p:txBody>
      </p:sp>
      <p:sp>
        <p:nvSpPr>
          <p:cNvPr id="3" name="Text Placeholder 2"/>
          <p:cNvSpPr>
            <a:spLocks noGrp="1"/>
          </p:cNvSpPr>
          <p:nvPr>
            <p:ph type="body" idx="1"/>
          </p:nvPr>
        </p:nvSpPr>
        <p:spPr/>
        <p:txBody>
          <a:bodyPr/>
          <a:lstStyle/>
          <a:p>
            <a:r>
              <a:rPr lang="en-US" sz="2000" dirty="0">
                <a:latin typeface="+mn-lt"/>
                <a:cs typeface="Verdana"/>
              </a:rPr>
              <a:t>Use interesting contextual problems instead of more sterile story problems (or naked numbers)</a:t>
            </a:r>
          </a:p>
          <a:p>
            <a:r>
              <a:rPr lang="en-US" sz="2000" dirty="0">
                <a:latin typeface="+mn-lt"/>
                <a:cs typeface="Verdana"/>
              </a:rPr>
              <a:t>Focus on sense making and student thinking, solving a few problems using tools such as physical materials, drawings and equations.</a:t>
            </a:r>
          </a:p>
          <a:p>
            <a:r>
              <a:rPr lang="en-US" sz="2000" dirty="0">
                <a:latin typeface="+mn-lt"/>
                <a:cs typeface="Verdana"/>
              </a:rPr>
              <a:t>Introducing symbolism as a way to record children’</a:t>
            </a:r>
            <a:r>
              <a:rPr lang="en-US" altLang="ja-JP" sz="2000" dirty="0">
                <a:latin typeface="+mn-lt"/>
                <a:cs typeface="Verdana"/>
              </a:rPr>
              <a:t>s thinking</a:t>
            </a:r>
          </a:p>
          <a:p>
            <a:r>
              <a:rPr lang="en-US" sz="2000" dirty="0">
                <a:latin typeface="+mn-lt"/>
                <a:cs typeface="Verdana"/>
              </a:rPr>
              <a:t>Remainders — What to do with remainders is central to teaching division- three effects on answers</a:t>
            </a:r>
          </a:p>
          <a:p>
            <a:pPr marL="741600" lvl="1" indent="-284400">
              <a:buFont typeface="Arial" panose="020B0604020202020204" pitchFamily="34" charset="0"/>
              <a:buChar char="–"/>
            </a:pPr>
            <a:r>
              <a:rPr lang="en-US" sz="2000" dirty="0">
                <a:latin typeface="+mn-lt"/>
                <a:ea typeface="ＭＳ Ｐゴシック" charset="0"/>
                <a:cs typeface="Verdana"/>
              </a:rPr>
              <a:t>discard remainder</a:t>
            </a:r>
          </a:p>
          <a:p>
            <a:pPr marL="741600" lvl="1" indent="-284400">
              <a:buFont typeface="Arial" panose="020B0604020202020204" pitchFamily="34" charset="0"/>
              <a:buChar char="–"/>
            </a:pPr>
            <a:r>
              <a:rPr lang="en-US" sz="2000" dirty="0">
                <a:latin typeface="+mn-lt"/>
                <a:ea typeface="ＭＳ Ｐゴシック" charset="0"/>
                <a:cs typeface="Verdana"/>
              </a:rPr>
              <a:t>force the answer up to the next highest whole number</a:t>
            </a:r>
          </a:p>
          <a:p>
            <a:pPr marL="741600" lvl="1" indent="-284400">
              <a:buFont typeface="Arial" panose="020B0604020202020204" pitchFamily="34" charset="0"/>
              <a:buChar char="–"/>
            </a:pPr>
            <a:r>
              <a:rPr lang="en-US" sz="2000" dirty="0">
                <a:latin typeface="+mn-lt"/>
                <a:ea typeface="ＭＳ Ｐゴシック" charset="0"/>
                <a:cs typeface="Verdana"/>
              </a:rPr>
              <a:t>rounded to nearest whole number</a:t>
            </a:r>
          </a:p>
          <a:p>
            <a:r>
              <a:rPr lang="en-US" sz="2000" dirty="0">
                <a:latin typeface="+mn-lt"/>
                <a:cs typeface="Verdana"/>
              </a:rPr>
              <a:t>Should not just think of remainders as “</a:t>
            </a:r>
            <a:r>
              <a:rPr lang="en-US" altLang="ja-JP" sz="2000" dirty="0">
                <a:latin typeface="+mn-lt"/>
                <a:cs typeface="Verdana"/>
              </a:rPr>
              <a:t>R 3” or “left over.”</a:t>
            </a:r>
            <a:endParaRPr lang="en-US" sz="2000" dirty="0">
              <a:latin typeface="+mn-lt"/>
              <a:cs typeface="Verdana"/>
            </a:endParaRPr>
          </a:p>
        </p:txBody>
      </p:sp>
    </p:spTree>
    <p:extLst>
      <p:ext uri="{BB962C8B-B14F-4D97-AF65-F5344CB8AC3E}">
        <p14:creationId xmlns:p14="http://schemas.microsoft.com/office/powerpoint/2010/main" val="2632073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Model-Based Problems</a:t>
            </a:r>
          </a:p>
        </p:txBody>
      </p:sp>
      <p:pic>
        <p:nvPicPr>
          <p:cNvPr id="5" name="Picture 4" descr="6 models of equal group multiplication. Model 1. Equal sets. 6 times 4 = 4 + 4 + 4 + 4 + 4 + 4. A table has 8 parts. 6 parts have 4 counters each. Model 2. Equal sets. 5 times 3 = 3 + 3 + 3 + 3 + 3. There are 5 cube bars with 3 cubes each. Model 3. Array. 5 times 8 = 8 + 8 + 8 + 8 + 8. A rectangle of cubes has a base of 8 and height of 5. Model 4. Array. 7 + 7 + 7 + 7 + 7 + 7. A grid has a base of 13 and height of 8. A smaller part of the grid is highlighted as a rectangle, with a base of 7 and height of 6. 6 times 7. Model 5. Number line. 6 times 3 = 18. 3 + 3 + 3 + 3 + 3 + 3 = 18. A number line plots the numbers 0, 5, 10, 15, and 20. A rectangle on the number line has 6 parts, and stretches from 0 to 18. Each part is 3 units long. Model 6. Number line. 5 times 4 = 20. 4 + 4 + 4 + 4 + 4 = 20. A number line plots the umbers 0, 5, 10, 25, and 20. There are 20 units between 0 and 20. There are 5 groups of 4 units between 0 and 20."/>
          <p:cNvPicPr>
            <a:picLocks noChangeAspect="1"/>
          </p:cNvPicPr>
          <p:nvPr/>
        </p:nvPicPr>
        <p:blipFill>
          <a:blip r:embed="rId2"/>
          <a:stretch>
            <a:fillRect/>
          </a:stretch>
        </p:blipFill>
        <p:spPr>
          <a:xfrm>
            <a:off x="961141" y="1312650"/>
            <a:ext cx="7221718" cy="3624836"/>
          </a:xfrm>
          <a:prstGeom prst="rect">
            <a:avLst/>
          </a:prstGeom>
        </p:spPr>
      </p:pic>
      <p:sp>
        <p:nvSpPr>
          <p:cNvPr id="3" name="Text Placeholder 2"/>
          <p:cNvSpPr>
            <a:spLocks noGrp="1"/>
          </p:cNvSpPr>
          <p:nvPr>
            <p:ph type="body" idx="1"/>
          </p:nvPr>
        </p:nvSpPr>
        <p:spPr>
          <a:xfrm>
            <a:off x="457200" y="4987291"/>
            <a:ext cx="8229600" cy="1234439"/>
          </a:xfrm>
        </p:spPr>
        <p:txBody>
          <a:bodyPr/>
          <a:lstStyle/>
          <a:p>
            <a:pPr marL="0" indent="0">
              <a:buNone/>
            </a:pPr>
            <a:r>
              <a:rPr lang="en-US" sz="2400" dirty="0">
                <a:latin typeface="+mn-lt"/>
                <a:ea typeface="Verdana" panose="020B0604030504040204" pitchFamily="34" charset="0"/>
                <a:cs typeface="Verdana" panose="020B0604030504040204" pitchFamily="34" charset="0"/>
              </a:rPr>
              <a:t>Students benefit from activities with varied models to focus on the meaning of the operation and the associated symbolism.</a:t>
            </a:r>
          </a:p>
        </p:txBody>
      </p:sp>
    </p:spTree>
    <p:extLst>
      <p:ext uri="{BB962C8B-B14F-4D97-AF65-F5344CB8AC3E}">
        <p14:creationId xmlns:p14="http://schemas.microsoft.com/office/powerpoint/2010/main" val="454251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Activity 9.5 Finding Factors</a:t>
            </a:r>
            <a:endParaRPr lang="en-US" dirty="0"/>
          </a:p>
        </p:txBody>
      </p:sp>
      <p:sp>
        <p:nvSpPr>
          <p:cNvPr id="3" name="Content Placeholder 2"/>
          <p:cNvSpPr>
            <a:spLocks noGrp="1"/>
          </p:cNvSpPr>
          <p:nvPr>
            <p:ph idx="1"/>
          </p:nvPr>
        </p:nvSpPr>
        <p:spPr>
          <a:xfrm>
            <a:off x="457200" y="1600200"/>
            <a:ext cx="5076825" cy="563880"/>
          </a:xfrm>
        </p:spPr>
        <p:txBody>
          <a:bodyPr/>
          <a:lstStyle/>
          <a:p>
            <a:pPr marL="255600" indent="-255600"/>
            <a:r>
              <a:rPr lang="en-US" sz="2000" dirty="0">
                <a:latin typeface="+mn-lt"/>
                <a:ea typeface="Verdana" panose="020B0604030504040204" pitchFamily="34" charset="0"/>
                <a:cs typeface="Verdana" panose="020B0604030504040204" pitchFamily="34" charset="0"/>
              </a:rPr>
              <a:t>Materials- square tiles, cubes, grid paper</a:t>
            </a:r>
          </a:p>
        </p:txBody>
      </p:sp>
      <p:sp>
        <p:nvSpPr>
          <p:cNvPr id="4" name="Content Placeholder 3"/>
          <p:cNvSpPr>
            <a:spLocks noGrp="1"/>
          </p:cNvSpPr>
          <p:nvPr>
            <p:ph idx="13"/>
          </p:nvPr>
        </p:nvSpPr>
        <p:spPr>
          <a:xfrm>
            <a:off x="473720" y="2164080"/>
            <a:ext cx="4296400" cy="2999356"/>
          </a:xfrm>
        </p:spPr>
        <p:txBody>
          <a:bodyPr/>
          <a:lstStyle/>
          <a:p>
            <a:pPr marL="0" indent="0">
              <a:buNone/>
            </a:pPr>
            <a:r>
              <a:rPr lang="en-US" sz="2000" dirty="0">
                <a:latin typeface="+mn-lt"/>
                <a:ea typeface="Verdana" panose="020B0604030504040204" pitchFamily="34" charset="0"/>
                <a:cs typeface="Verdana" panose="020B0604030504040204" pitchFamily="34" charset="0"/>
              </a:rPr>
              <a:t>Directions:</a:t>
            </a:r>
          </a:p>
          <a:p>
            <a:pPr marL="255600" indent="-255600"/>
            <a:r>
              <a:rPr lang="en-US" sz="2000" dirty="0">
                <a:latin typeface="+mn-lt"/>
                <a:ea typeface="Verdana" panose="020B0604030504040204" pitchFamily="34" charset="0"/>
                <a:cs typeface="Verdana" panose="020B0604030504040204" pitchFamily="34" charset="0"/>
              </a:rPr>
              <a:t>Think of a context that involves arrays ( i.e. parade formation, seats in a classroom, patches on a quilt)</a:t>
            </a:r>
          </a:p>
          <a:p>
            <a:pPr marL="255600" indent="-255600"/>
            <a:r>
              <a:rPr lang="en-US" sz="2000" dirty="0">
                <a:latin typeface="+mn-lt"/>
                <a:ea typeface="Verdana" panose="020B0604030504040204" pitchFamily="34" charset="0"/>
                <a:cs typeface="Verdana" panose="020B0604030504040204" pitchFamily="34" charset="0"/>
              </a:rPr>
              <a:t>Assign a number that has several factors — e.g., 12, 18, 24, 30, or 36.</a:t>
            </a:r>
          </a:p>
        </p:txBody>
      </p:sp>
      <p:sp>
        <p:nvSpPr>
          <p:cNvPr id="5" name="Content Placeholder 4"/>
          <p:cNvSpPr>
            <a:spLocks noGrp="1"/>
          </p:cNvSpPr>
          <p:nvPr>
            <p:ph idx="14"/>
          </p:nvPr>
        </p:nvSpPr>
        <p:spPr>
          <a:xfrm>
            <a:off x="5572125" y="1600200"/>
            <a:ext cx="3246120" cy="2798312"/>
          </a:xfrm>
        </p:spPr>
        <p:txBody>
          <a:bodyPr/>
          <a:lstStyle/>
          <a:p>
            <a:pPr marL="0" indent="0">
              <a:buNone/>
            </a:pPr>
            <a:r>
              <a:rPr lang="en-US" sz="1800" dirty="0">
                <a:latin typeface="+mn-lt"/>
                <a:ea typeface="Verdana" panose="020B0604030504040204" pitchFamily="34" charset="0"/>
                <a:cs typeface="Verdana" panose="020B0604030504040204" pitchFamily="34" charset="0"/>
              </a:rPr>
              <a:t>Have students find the many arrays and record them on grid paper</a:t>
            </a:r>
          </a:p>
          <a:p>
            <a:pPr marL="0" indent="0">
              <a:buNone/>
            </a:pPr>
            <a:r>
              <a:rPr lang="en-US" sz="1800" dirty="0">
                <a:latin typeface="+mn-lt"/>
                <a:ea typeface="Verdana" panose="020B0604030504040204" pitchFamily="34" charset="0"/>
                <a:cs typeface="Verdana" panose="020B0604030504040204" pitchFamily="34" charset="0"/>
              </a:rPr>
              <a:t>Have students write the corresponding multiplication equations</a:t>
            </a:r>
          </a:p>
          <a:p>
            <a:pPr marL="0" indent="0">
              <a:buNone/>
            </a:pPr>
            <a:r>
              <a:rPr lang="en-US" sz="1800" b="1" dirty="0">
                <a:latin typeface="+mn-lt"/>
                <a:ea typeface="Verdana" panose="020B0604030504040204" pitchFamily="34" charset="0"/>
                <a:cs typeface="Verdana" panose="020B0604030504040204" pitchFamily="34" charset="0"/>
              </a:rPr>
              <a:t>Try </a:t>
            </a:r>
            <a:r>
              <a:rPr lang="en-US" sz="1800" b="1" dirty="0">
                <a:latin typeface="+mn-lt"/>
                <a:ea typeface="Verdana" panose="020B0604030504040204" pitchFamily="34" charset="0"/>
                <a:cs typeface="Verdana" panose="020B0604030504040204" pitchFamily="34" charset="0"/>
                <a:hlinkClick r:id="rId2"/>
              </a:rPr>
              <a:t>Factorize</a:t>
            </a:r>
            <a:r>
              <a:rPr lang="en-US" sz="1800" b="1" dirty="0">
                <a:latin typeface="+mn-lt"/>
                <a:ea typeface="Verdana" panose="020B0604030504040204" pitchFamily="34" charset="0"/>
                <a:cs typeface="Verdana" panose="020B0604030504040204" pitchFamily="34" charset="0"/>
              </a:rPr>
              <a:t> applet on the N</a:t>
            </a:r>
            <a:r>
              <a:rPr lang="en-US" sz="100" b="1" dirty="0">
                <a:latin typeface="+mn-lt"/>
                <a:ea typeface="Verdana" panose="020B0604030504040204" pitchFamily="34" charset="0"/>
                <a:cs typeface="Verdana" panose="020B0604030504040204" pitchFamily="34" charset="0"/>
              </a:rPr>
              <a:t> </a:t>
            </a:r>
            <a:r>
              <a:rPr lang="en-US" sz="1800" b="1" dirty="0">
                <a:latin typeface="+mn-lt"/>
                <a:ea typeface="Verdana" panose="020B0604030504040204" pitchFamily="34" charset="0"/>
                <a:cs typeface="Verdana" panose="020B0604030504040204" pitchFamily="34" charset="0"/>
              </a:rPr>
              <a:t>C</a:t>
            </a:r>
            <a:r>
              <a:rPr lang="en-US" sz="100" b="1" dirty="0">
                <a:latin typeface="+mn-lt"/>
                <a:ea typeface="Verdana" panose="020B0604030504040204" pitchFamily="34" charset="0"/>
                <a:cs typeface="Verdana" panose="020B0604030504040204" pitchFamily="34" charset="0"/>
              </a:rPr>
              <a:t> </a:t>
            </a:r>
            <a:r>
              <a:rPr lang="en-US" sz="1800" b="1" dirty="0">
                <a:latin typeface="+mn-lt"/>
                <a:ea typeface="Verdana" panose="020B0604030504040204" pitchFamily="34" charset="0"/>
                <a:cs typeface="Verdana" panose="020B0604030504040204" pitchFamily="34" charset="0"/>
              </a:rPr>
              <a:t>T</a:t>
            </a:r>
            <a:r>
              <a:rPr lang="en-US" sz="100" b="1" dirty="0">
                <a:latin typeface="+mn-lt"/>
                <a:ea typeface="Verdana" panose="020B0604030504040204" pitchFamily="34" charset="0"/>
                <a:cs typeface="Verdana" panose="020B0604030504040204" pitchFamily="34" charset="0"/>
              </a:rPr>
              <a:t> </a:t>
            </a:r>
            <a:r>
              <a:rPr lang="en-US" sz="1800" b="1" dirty="0">
                <a:latin typeface="+mn-lt"/>
                <a:ea typeface="Verdana" panose="020B0604030504040204" pitchFamily="34" charset="0"/>
                <a:cs typeface="Verdana" panose="020B0604030504040204" pitchFamily="34" charset="0"/>
              </a:rPr>
              <a:t>M Illuminations website</a:t>
            </a:r>
          </a:p>
        </p:txBody>
      </p:sp>
      <p:pic>
        <p:nvPicPr>
          <p:cNvPr id="6" name="Picture 2" descr="Model of equal group multiplication. Array. 7 + 7 + 7 + 7 + 7 + 7. A grid has a base of 13 and height of 8. A smaller part of the grid is highlighted as a rectangle, with a base of 7 and height of 6. 6 time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1655" y="4304728"/>
            <a:ext cx="2654619" cy="2089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4961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741920" cy="1097279"/>
          </a:xfrm>
        </p:spPr>
        <p:txBody>
          <a:bodyPr/>
          <a:lstStyle/>
          <a:p>
            <a:r>
              <a:rPr lang="en-US" dirty="0">
                <a:latin typeface="Times New Roman" panose="02020603050405020304" pitchFamily="18" charset="0"/>
              </a:rPr>
              <a:t>Properties of Multiplication and Division </a:t>
            </a:r>
            <a:r>
              <a:rPr lang="en-US" sz="2000" b="0" dirty="0">
                <a:latin typeface="Times New Roman" panose="02020603050405020304" pitchFamily="18" charset="0"/>
              </a:rPr>
              <a:t>(1 of 2)</a:t>
            </a:r>
            <a:endParaRPr lang="en-US" sz="2000" b="0" dirty="0"/>
          </a:p>
        </p:txBody>
      </p:sp>
      <p:sp>
        <p:nvSpPr>
          <p:cNvPr id="3" name="Content Placeholder 2"/>
          <p:cNvSpPr>
            <a:spLocks noGrp="1"/>
          </p:cNvSpPr>
          <p:nvPr>
            <p:ph idx="1"/>
          </p:nvPr>
        </p:nvSpPr>
        <p:spPr>
          <a:xfrm>
            <a:off x="457200" y="1600200"/>
            <a:ext cx="5349240" cy="504855"/>
          </a:xfrm>
        </p:spPr>
        <p:txBody>
          <a:bodyPr/>
          <a:lstStyle/>
          <a:p>
            <a:pPr marL="0" indent="0">
              <a:buNone/>
            </a:pPr>
            <a:r>
              <a:rPr lang="en-US" sz="2000" dirty="0">
                <a:latin typeface="+mn-lt"/>
                <a:ea typeface="Verdana" panose="020B0604030504040204" pitchFamily="34" charset="0"/>
                <a:cs typeface="Verdana" panose="020B0604030504040204" pitchFamily="34" charset="0"/>
              </a:rPr>
              <a:t>Commutative property for multiplication:</a:t>
            </a:r>
          </a:p>
        </p:txBody>
      </p:sp>
      <p:sp>
        <p:nvSpPr>
          <p:cNvPr id="4" name="Content Placeholder 3"/>
          <p:cNvSpPr>
            <a:spLocks noGrp="1"/>
          </p:cNvSpPr>
          <p:nvPr>
            <p:ph idx="13"/>
          </p:nvPr>
        </p:nvSpPr>
        <p:spPr>
          <a:xfrm>
            <a:off x="457200" y="2211975"/>
            <a:ext cx="3717280" cy="1030951"/>
          </a:xfrm>
        </p:spPr>
        <p:txBody>
          <a:bodyPr/>
          <a:lstStyle/>
          <a:p>
            <a:pPr marL="0" indent="0">
              <a:buNone/>
            </a:pPr>
            <a:r>
              <a:rPr lang="en-US" sz="2000" dirty="0">
                <a:latin typeface="+mn-lt"/>
              </a:rPr>
              <a:t>The array provides a clear picture that the two represent equivalent products.</a:t>
            </a:r>
          </a:p>
        </p:txBody>
      </p:sp>
      <p:pic>
        <p:nvPicPr>
          <p:cNvPr id="7" name="Picture 4" descr="2 representations of communicative multiplication. Model A. There are 2 rectangles of the same size. 1 is labeled 3 times 6, or 3 rows of 6. The second is labeled 6 times 3, or 6 rows of 3. If you turn the first, it becomes the second.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65815" y="2149726"/>
            <a:ext cx="3033305" cy="1448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4"/>
          <p:cNvSpPr>
            <a:spLocks noGrp="1"/>
          </p:cNvSpPr>
          <p:nvPr>
            <p:ph idx="14"/>
          </p:nvPr>
        </p:nvSpPr>
        <p:spPr>
          <a:xfrm>
            <a:off x="426720" y="3705075"/>
            <a:ext cx="4708615" cy="504855"/>
          </a:xfrm>
        </p:spPr>
        <p:txBody>
          <a:bodyPr/>
          <a:lstStyle/>
          <a:p>
            <a:pPr marL="0" indent="0">
              <a:buNone/>
            </a:pPr>
            <a:r>
              <a:rPr lang="en-US" sz="2000" dirty="0">
                <a:latin typeface="+mn-lt"/>
                <a:ea typeface="Tahoma" panose="020B0604030504040204" pitchFamily="34" charset="0"/>
                <a:cs typeface="Tahoma" panose="020B0604030504040204" pitchFamily="34" charset="0"/>
              </a:rPr>
              <a:t>Associative property for multiplication:</a:t>
            </a:r>
          </a:p>
        </p:txBody>
      </p:sp>
      <p:sp>
        <p:nvSpPr>
          <p:cNvPr id="6" name="Content Placeholder 5"/>
          <p:cNvSpPr>
            <a:spLocks noGrp="1"/>
          </p:cNvSpPr>
          <p:nvPr>
            <p:ph idx="15"/>
          </p:nvPr>
        </p:nvSpPr>
        <p:spPr>
          <a:xfrm>
            <a:off x="457200" y="4164502"/>
            <a:ext cx="4708615" cy="1716960"/>
          </a:xfrm>
        </p:spPr>
        <p:txBody>
          <a:bodyPr/>
          <a:lstStyle/>
          <a:p>
            <a:pPr marL="0" indent="0" eaLnBrk="1" hangingPunct="1">
              <a:buNone/>
              <a:defRPr/>
            </a:pPr>
            <a:r>
              <a:rPr lang="en-US" sz="2000" dirty="0">
                <a:latin typeface="+mn-lt"/>
              </a:rPr>
              <a:t>This property allows that when you multiply three numbers in an expression you can multiply either the first pair of numbers or the last pair, and the product remains the same.</a:t>
            </a:r>
          </a:p>
        </p:txBody>
      </p:sp>
      <p:pic>
        <p:nvPicPr>
          <p:cNvPr id="8" name="Picture 5" descr="Model B. The equation reads, 6 times left parenthesis 3 times 2 right parenthesis = left parenthesis 6 times 3 right parenthesis times 2. There are 6 rows of 3 balls. Each ball =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8705" y="4401893"/>
            <a:ext cx="3257788" cy="1242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96800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43800" cy="1097279"/>
          </a:xfrm>
        </p:spPr>
        <p:txBody>
          <a:bodyPr/>
          <a:lstStyle/>
          <a:p>
            <a:r>
              <a:rPr lang="en-US" dirty="0">
                <a:latin typeface="Times New Roman" panose="02020603050405020304" pitchFamily="18" charset="0"/>
              </a:rPr>
              <a:t>Properties of Multiplication and Division </a:t>
            </a:r>
            <a:r>
              <a:rPr lang="en-US" sz="2000" b="0" dirty="0">
                <a:latin typeface="Times New Roman" panose="02020603050405020304" pitchFamily="18" charset="0"/>
              </a:rPr>
              <a:t>(2 of 2)</a:t>
            </a:r>
            <a:endParaRPr lang="en-US" dirty="0"/>
          </a:p>
        </p:txBody>
      </p:sp>
      <p:sp>
        <p:nvSpPr>
          <p:cNvPr id="3" name="Text Placeholder 2"/>
          <p:cNvSpPr>
            <a:spLocks noGrp="1"/>
          </p:cNvSpPr>
          <p:nvPr>
            <p:ph type="body" idx="1"/>
          </p:nvPr>
        </p:nvSpPr>
        <p:spPr>
          <a:xfrm>
            <a:off x="457200" y="1600200"/>
            <a:ext cx="3962400" cy="4130040"/>
          </a:xfrm>
        </p:spPr>
        <p:txBody>
          <a:bodyPr/>
          <a:lstStyle/>
          <a:p>
            <a:pPr marL="0" indent="0">
              <a:buNone/>
            </a:pPr>
            <a:r>
              <a:rPr lang="en-US" sz="2000" dirty="0">
                <a:latin typeface="+mn-lt"/>
                <a:ea typeface="Verdana" panose="020B0604030504040204" pitchFamily="34" charset="0"/>
                <a:cs typeface="Verdana" panose="020B0604030504040204" pitchFamily="34" charset="0"/>
              </a:rPr>
              <a:t>Zero and Identity Properties</a:t>
            </a:r>
          </a:p>
          <a:p>
            <a:pPr marL="0" indent="0">
              <a:buFont typeface="Wingdings" charset="0"/>
              <a:buNone/>
            </a:pPr>
            <a:r>
              <a:rPr lang="en-US" sz="2000" dirty="0">
                <a:latin typeface="+mn-lt"/>
                <a:ea typeface="Verdana" panose="020B0604030504040204" pitchFamily="34" charset="0"/>
                <a:cs typeface="Verdana" panose="020B0604030504040204" pitchFamily="34" charset="0"/>
              </a:rPr>
              <a:t>Contextual examples help children use reason with 0 and 1.</a:t>
            </a:r>
          </a:p>
          <a:p>
            <a:pPr marL="255600" indent="-255600"/>
            <a:r>
              <a:rPr lang="en-US" sz="2000" dirty="0">
                <a:latin typeface="+mn-lt"/>
                <a:ea typeface="Verdana" panose="020B0604030504040204" pitchFamily="34" charset="0"/>
                <a:cs typeface="Verdana" panose="020B0604030504040204" pitchFamily="34" charset="0"/>
              </a:rPr>
              <a:t>How many grams of fat are in 7 servings of celery if celery has 0 grams of fat?</a:t>
            </a:r>
          </a:p>
          <a:p>
            <a:pPr marL="255600" indent="-255600"/>
            <a:r>
              <a:rPr lang="en-US" sz="2000" dirty="0">
                <a:latin typeface="+mn-lt"/>
                <a:ea typeface="Verdana" panose="020B0604030504040204" pitchFamily="34" charset="0"/>
                <a:cs typeface="Verdana" panose="020B0604030504040204" pitchFamily="34" charset="0"/>
              </a:rPr>
              <a:t>Where would 0 hops of 5 put you on a number line?</a:t>
            </a:r>
          </a:p>
          <a:p>
            <a:pPr marL="255600" indent="-255600"/>
            <a:r>
              <a:rPr lang="en-US" sz="2000" dirty="0">
                <a:latin typeface="+mn-lt"/>
                <a:ea typeface="Verdana" panose="020B0604030504040204" pitchFamily="34" charset="0"/>
                <a:cs typeface="Verdana" panose="020B0604030504040204" pitchFamily="34" charset="0"/>
              </a:rPr>
              <a:t>Model an array of 6 × 0.</a:t>
            </a:r>
          </a:p>
        </p:txBody>
      </p:sp>
      <p:sp>
        <p:nvSpPr>
          <p:cNvPr id="4" name="Text Placeholder 3"/>
          <p:cNvSpPr>
            <a:spLocks noGrp="1"/>
          </p:cNvSpPr>
          <p:nvPr>
            <p:ph type="body" idx="2"/>
          </p:nvPr>
        </p:nvSpPr>
        <p:spPr>
          <a:xfrm>
            <a:off x="4693920" y="1571625"/>
            <a:ext cx="4099560" cy="1600200"/>
          </a:xfrm>
        </p:spPr>
        <p:txBody>
          <a:bodyPr/>
          <a:lstStyle/>
          <a:p>
            <a:pPr marL="0" indent="0">
              <a:buNone/>
            </a:pPr>
            <a:r>
              <a:rPr lang="en-US" sz="2000" dirty="0">
                <a:latin typeface="+mn-lt"/>
                <a:cs typeface="ＭＳ Ｐゴシック" charset="0"/>
              </a:rPr>
              <a:t>Distributive Property</a:t>
            </a:r>
          </a:p>
          <a:p>
            <a:r>
              <a:rPr lang="en-US" sz="2000" dirty="0">
                <a:latin typeface="+mn-lt"/>
                <a:cs typeface="ＭＳ Ｐゴシック" charset="0"/>
              </a:rPr>
              <a:t>Factors can be split (decomposed) on an array to show how to partition factors.</a:t>
            </a:r>
          </a:p>
        </p:txBody>
      </p:sp>
      <p:pic>
        <p:nvPicPr>
          <p:cNvPr id="5" name="Picture 6" descr="2 grid models of the relationship between multiplication and addition. Model 1. 4 times 9 = left parenthesis 4 times 6 right parenthesis + left parenthesis 4 times 3 right parenthesis. A grid has 2 parts. 1 part, 4 times 6, has 4 rows of 6. Another part, 4 times 3, has 4 rows of 3. Model 2. 5 times 7 = left parenthesis 3 times 7 right parenthesis + left parenthesis 2 times 7 right parenthesis. A grid has 2 parts. 1 part, 3 times 7, has 3 rows of 7. Another part, 2 times 7, has 2 rows of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4913" y="3119399"/>
            <a:ext cx="3462337" cy="3264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02052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Strategies Teaching Operations </a:t>
            </a:r>
            <a:r>
              <a:rPr lang="en-US" sz="2000" b="0" dirty="0">
                <a:latin typeface="Times New Roman" panose="02020603050405020304" pitchFamily="18" charset="0"/>
              </a:rPr>
              <a:t>(1 </a:t>
            </a:r>
            <a:r>
              <a:rPr lang="en-US" sz="2000" b="0">
                <a:latin typeface="Times New Roman" panose="02020603050405020304" pitchFamily="18" charset="0"/>
              </a:rPr>
              <a:t>of 2)</a:t>
            </a:r>
            <a:endParaRPr lang="en-US" sz="2000" b="0" dirty="0"/>
          </a:p>
        </p:txBody>
      </p:sp>
      <p:sp>
        <p:nvSpPr>
          <p:cNvPr id="3" name="Text Placeholder 2"/>
          <p:cNvSpPr>
            <a:spLocks noGrp="1"/>
          </p:cNvSpPr>
          <p:nvPr>
            <p:ph type="body" idx="1"/>
          </p:nvPr>
        </p:nvSpPr>
        <p:spPr>
          <a:xfrm>
            <a:off x="457200" y="1600201"/>
            <a:ext cx="8229600" cy="4297680"/>
          </a:xfrm>
        </p:spPr>
        <p:txBody>
          <a:bodyPr/>
          <a:lstStyle/>
          <a:p>
            <a:pPr marL="0" indent="0">
              <a:buNone/>
            </a:pPr>
            <a:r>
              <a:rPr lang="en-US" sz="1800" dirty="0">
                <a:latin typeface="+mn-lt"/>
                <a:ea typeface="Verdana" panose="020B0604030504040204" pitchFamily="34" charset="0"/>
                <a:cs typeface="Verdana" panose="020B0604030504040204" pitchFamily="34" charset="0"/>
              </a:rPr>
              <a:t>Think about the answer before solving the problem.</a:t>
            </a:r>
          </a:p>
          <a:p>
            <a:pPr marL="0" indent="0">
              <a:buNone/>
            </a:pPr>
            <a:r>
              <a:rPr lang="en-US" sz="1800" dirty="0">
                <a:latin typeface="+mn-lt"/>
                <a:ea typeface="Verdana" panose="020B0604030504040204" pitchFamily="34" charset="0"/>
                <a:cs typeface="Verdana" panose="020B0604030504040204" pitchFamily="34" charset="0"/>
              </a:rPr>
              <a:t>Focus on the problem and the meaning of the answer instead of on numbers.</a:t>
            </a:r>
          </a:p>
          <a:p>
            <a:pPr marL="0" indent="0">
              <a:buNone/>
            </a:pPr>
            <a:r>
              <a:rPr lang="en-US" sz="1800" dirty="0">
                <a:latin typeface="+mn-lt"/>
                <a:ea typeface="Verdana" panose="020B0604030504040204" pitchFamily="34" charset="0"/>
                <a:cs typeface="Verdana" panose="020B0604030504040204" pitchFamily="34" charset="0"/>
              </a:rPr>
              <a:t>The numbers are not important in thinking about the structure of the problem. </a:t>
            </a:r>
          </a:p>
          <a:p>
            <a:pPr marL="0" indent="0">
              <a:buNone/>
            </a:pPr>
            <a:r>
              <a:rPr lang="en-US" sz="1800" b="1" dirty="0">
                <a:latin typeface="+mn-lt"/>
                <a:ea typeface="Verdana" panose="020B0604030504040204" pitchFamily="34" charset="0"/>
                <a:cs typeface="Verdana" panose="020B0604030504040204" pitchFamily="34" charset="0"/>
              </a:rPr>
              <a:t>What is happening in this problem?</a:t>
            </a:r>
          </a:p>
          <a:p>
            <a:pPr marL="0" indent="0">
              <a:buNone/>
            </a:pPr>
            <a:r>
              <a:rPr lang="en-US" sz="1800" dirty="0">
                <a:latin typeface="+mn-lt"/>
                <a:ea typeface="Verdana" panose="020B0604030504040204" pitchFamily="34" charset="0"/>
                <a:cs typeface="Verdana" panose="020B0604030504040204" pitchFamily="34" charset="0"/>
              </a:rPr>
              <a:t>Focus on the structure of the problem, identify the numbers that are important and unimportant.</a:t>
            </a:r>
          </a:p>
          <a:p>
            <a:pPr marL="0" indent="0">
              <a:buNone/>
            </a:pPr>
            <a:r>
              <a:rPr lang="en-US" sz="1800" b="1" dirty="0">
                <a:latin typeface="+mn-lt"/>
                <a:ea typeface="Verdana" panose="020B0604030504040204" pitchFamily="34" charset="0"/>
                <a:cs typeface="Verdana" panose="020B0604030504040204" pitchFamily="34" charset="0"/>
              </a:rPr>
              <a:t>What will the answer tell us?</a:t>
            </a:r>
          </a:p>
          <a:p>
            <a:pPr marL="0" indent="0">
              <a:buNone/>
            </a:pPr>
            <a:r>
              <a:rPr lang="en-US" sz="1800" dirty="0">
                <a:latin typeface="+mn-lt"/>
                <a:ea typeface="Verdana" panose="020B0604030504040204" pitchFamily="34" charset="0"/>
                <a:cs typeface="Verdana" panose="020B0604030504040204" pitchFamily="34" charset="0"/>
              </a:rPr>
              <a:t>Thinking leads to a rough estimate of the answer and the unit of the answer.</a:t>
            </a:r>
          </a:p>
          <a:p>
            <a:pPr marL="0" indent="0">
              <a:buNone/>
            </a:pPr>
            <a:r>
              <a:rPr lang="en-US" sz="1800" b="1" dirty="0">
                <a:latin typeface="+mn-lt"/>
                <a:ea typeface="Verdana" panose="020B0604030504040204" pitchFamily="34" charset="0"/>
                <a:cs typeface="Verdana" panose="020B0604030504040204" pitchFamily="34" charset="0"/>
              </a:rPr>
              <a:t>Will it be a small or large number? About how many will it be?</a:t>
            </a:r>
          </a:p>
        </p:txBody>
      </p:sp>
    </p:spTree>
    <p:extLst>
      <p:ext uri="{BB962C8B-B14F-4D97-AF65-F5344CB8AC3E}">
        <p14:creationId xmlns:p14="http://schemas.microsoft.com/office/powerpoint/2010/main" val="3221035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Strategies Teaching Operations </a:t>
            </a:r>
            <a:r>
              <a:rPr lang="en-US" sz="2000" b="0" dirty="0">
                <a:latin typeface="Times New Roman" panose="02020603050405020304" pitchFamily="18" charset="0"/>
              </a:rPr>
              <a:t>(2 </a:t>
            </a:r>
            <a:r>
              <a:rPr lang="en-US" sz="2000" b="0">
                <a:latin typeface="Times New Roman" panose="02020603050405020304" pitchFamily="18" charset="0"/>
              </a:rPr>
              <a:t>of 2)</a:t>
            </a:r>
            <a:endParaRPr lang="en-US" dirty="0"/>
          </a:p>
        </p:txBody>
      </p:sp>
      <p:sp>
        <p:nvSpPr>
          <p:cNvPr id="3" name="Text Placeholder 2"/>
          <p:cNvSpPr>
            <a:spLocks noGrp="1"/>
          </p:cNvSpPr>
          <p:nvPr>
            <p:ph type="body" idx="1"/>
          </p:nvPr>
        </p:nvSpPr>
        <p:spPr>
          <a:xfrm>
            <a:off x="457200" y="1600200"/>
            <a:ext cx="4410075" cy="4610099"/>
          </a:xfrm>
        </p:spPr>
        <p:txBody>
          <a:bodyPr/>
          <a:lstStyle/>
          <a:p>
            <a:pPr marL="25400" indent="0">
              <a:buNone/>
            </a:pPr>
            <a:r>
              <a:rPr lang="en-US" sz="2200" dirty="0">
                <a:latin typeface="+mn-lt"/>
                <a:ea typeface="Verdana" panose="020B0604030504040204" pitchFamily="34" charset="0"/>
                <a:cs typeface="Verdana" panose="020B0604030504040204" pitchFamily="34" charset="0"/>
              </a:rPr>
              <a:t>Work a simpler problem.</a:t>
            </a:r>
          </a:p>
          <a:p>
            <a:pPr marL="432000" indent="-432000">
              <a:buFont typeface="+mj-lt"/>
              <a:buAutoNum type="arabicPeriod"/>
            </a:pPr>
            <a:r>
              <a:rPr lang="en-US" sz="2200" dirty="0">
                <a:latin typeface="+mn-lt"/>
                <a:ea typeface="Verdana" panose="020B0604030504040204" pitchFamily="34" charset="0"/>
                <a:cs typeface="Verdana" panose="020B0604030504040204" pitchFamily="34" charset="0"/>
              </a:rPr>
              <a:t>Substitute small whole numbers.</a:t>
            </a:r>
          </a:p>
          <a:p>
            <a:pPr marL="432000" indent="-432000">
              <a:buFont typeface="+mj-lt"/>
              <a:buAutoNum type="arabicPeriod"/>
            </a:pPr>
            <a:r>
              <a:rPr lang="en-US" sz="2200" dirty="0">
                <a:latin typeface="+mn-lt"/>
                <a:ea typeface="Verdana" panose="020B0604030504040204" pitchFamily="34" charset="0"/>
                <a:cs typeface="Verdana" panose="020B0604030504040204" pitchFamily="34" charset="0"/>
              </a:rPr>
              <a:t>Model the problem.</a:t>
            </a:r>
          </a:p>
          <a:p>
            <a:pPr marL="432000" indent="-432000">
              <a:buFont typeface="+mj-lt"/>
              <a:buAutoNum type="arabicPeriod"/>
            </a:pPr>
            <a:r>
              <a:rPr lang="en-US" sz="2200" dirty="0">
                <a:latin typeface="+mn-lt"/>
                <a:ea typeface="Verdana" panose="020B0604030504040204" pitchFamily="34" charset="0"/>
                <a:cs typeface="Verdana" panose="020B0604030504040204" pitchFamily="34" charset="0"/>
              </a:rPr>
              <a:t>Write an equation.</a:t>
            </a:r>
          </a:p>
          <a:p>
            <a:pPr marL="432000" indent="-432000">
              <a:buFont typeface="+mj-lt"/>
              <a:buAutoNum type="arabicPeriod"/>
            </a:pPr>
            <a:r>
              <a:rPr lang="en-US" sz="2200" dirty="0">
                <a:latin typeface="+mn-lt"/>
                <a:ea typeface="Verdana" panose="020B0604030504040204" pitchFamily="34" charset="0"/>
                <a:cs typeface="Verdana" panose="020B0604030504040204" pitchFamily="34" charset="0"/>
              </a:rPr>
              <a:t>Write the corresponding equation.</a:t>
            </a:r>
          </a:p>
          <a:p>
            <a:pPr marL="432000" indent="-432000">
              <a:buFont typeface="+mj-lt"/>
              <a:buAutoNum type="arabicPeriod"/>
            </a:pPr>
            <a:r>
              <a:rPr lang="en-US" sz="2200" dirty="0">
                <a:latin typeface="+mn-lt"/>
                <a:ea typeface="Verdana" panose="020B0604030504040204" pitchFamily="34" charset="0"/>
                <a:cs typeface="Verdana" panose="020B0604030504040204" pitchFamily="34" charset="0"/>
              </a:rPr>
              <a:t>Calculate.</a:t>
            </a:r>
          </a:p>
          <a:p>
            <a:pPr marL="432000" indent="-432000">
              <a:buFont typeface="+mj-lt"/>
              <a:buAutoNum type="arabicPeriod"/>
            </a:pPr>
            <a:r>
              <a:rPr lang="en-US" sz="2200" dirty="0">
                <a:latin typeface="+mn-lt"/>
                <a:ea typeface="Verdana" panose="020B0604030504040204" pitchFamily="34" charset="0"/>
                <a:cs typeface="Verdana" panose="020B0604030504040204" pitchFamily="34" charset="0"/>
              </a:rPr>
              <a:t>Write answer in complete sentence.</a:t>
            </a:r>
          </a:p>
        </p:txBody>
      </p:sp>
      <p:pic>
        <p:nvPicPr>
          <p:cNvPr id="5" name="Picture 4" descr="2 student responses simplify the problem. Response 1. The student writes notes in the instructions, uses a model, and writes equation. The instructions list, 638 trucks of dirt, 6 and 1 fourth yards of dirt in a truck, weighs 7.3 tons, and 4, 657 tons of dirt were used. 638 is crossed out to say 7. 6 and 1 fourth yards of dirt in a truck, is circled and labeled, don’t need this. 7.3 tons, is crossed out to say 4. 4, 657 tons of dirt were used is circled. The model shows 7 groups of 4 dots each. 2 equations read, 7 times 4 = 28, and 638 times 7.3 = 4,757. 7 corresponds to 638, and 4 corresponds to 7.3. Response 2. The student uses a model, writes equations, and long multiplication. A model shows 4 groups of 7.3 tons each. 4 times 7.3. The 4 corresponds to 638. 638 times 7.3 = 4,657.4. The student uses long multiplication to get the result."/>
          <p:cNvPicPr>
            <a:picLocks noChangeAspect="1"/>
          </p:cNvPicPr>
          <p:nvPr/>
        </p:nvPicPr>
        <p:blipFill>
          <a:blip r:embed="rId2"/>
          <a:stretch>
            <a:fillRect/>
          </a:stretch>
        </p:blipFill>
        <p:spPr>
          <a:xfrm>
            <a:off x="4627172" y="1600199"/>
            <a:ext cx="4162381" cy="4610099"/>
          </a:xfrm>
          <a:prstGeom prst="rect">
            <a:avLst/>
          </a:prstGeom>
        </p:spPr>
      </p:pic>
    </p:spTree>
    <p:extLst>
      <p:ext uri="{BB962C8B-B14F-4D97-AF65-F5344CB8AC3E}">
        <p14:creationId xmlns:p14="http://schemas.microsoft.com/office/powerpoint/2010/main" val="2961848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Cautions About the “Key Word” Strategy</a:t>
            </a:r>
          </a:p>
        </p:txBody>
      </p:sp>
      <p:sp>
        <p:nvSpPr>
          <p:cNvPr id="3" name="Content Placeholder 2"/>
          <p:cNvSpPr>
            <a:spLocks noGrp="1"/>
          </p:cNvSpPr>
          <p:nvPr>
            <p:ph idx="1"/>
          </p:nvPr>
        </p:nvSpPr>
        <p:spPr>
          <a:xfrm>
            <a:off x="519113" y="1463385"/>
            <a:ext cx="8229600" cy="1300560"/>
          </a:xfrm>
        </p:spPr>
        <p:txBody>
          <a:bodyPr/>
          <a:lstStyle/>
          <a:p>
            <a:pPr marL="0" indent="0">
              <a:buNone/>
            </a:pPr>
            <a:r>
              <a:rPr lang="en-US" sz="1800" b="1" dirty="0">
                <a:latin typeface="+mn-lt"/>
                <a:ea typeface="Verdana" panose="020B0604030504040204" pitchFamily="34" charset="0"/>
                <a:cs typeface="Verdana" panose="020B0604030504040204" pitchFamily="34" charset="0"/>
              </a:rPr>
              <a:t>Sends a wrong message about doing mathematics</a:t>
            </a:r>
          </a:p>
          <a:p>
            <a:pPr marL="255600" indent="-255600"/>
            <a:r>
              <a:rPr lang="en-US" sz="1800" dirty="0">
                <a:latin typeface="+mn-lt"/>
                <a:ea typeface="Verdana" panose="020B0604030504040204" pitchFamily="34" charset="0"/>
                <a:cs typeface="Verdana" panose="020B0604030504040204" pitchFamily="34" charset="0"/>
              </a:rPr>
              <a:t>Children ignore the meaning and structure of the problem.</a:t>
            </a:r>
          </a:p>
          <a:p>
            <a:pPr marL="255600" indent="-255600"/>
            <a:r>
              <a:rPr lang="en-US" sz="1800" dirty="0">
                <a:latin typeface="+mn-lt"/>
                <a:ea typeface="Verdana" panose="020B0604030504040204" pitchFamily="34" charset="0"/>
                <a:cs typeface="Verdana" panose="020B0604030504040204" pitchFamily="34" charset="0"/>
              </a:rPr>
              <a:t>Mathematics is about reasoning and sense making.</a:t>
            </a:r>
          </a:p>
        </p:txBody>
      </p:sp>
      <p:sp>
        <p:nvSpPr>
          <p:cNvPr id="4" name="Content Placeholder 3"/>
          <p:cNvSpPr>
            <a:spLocks noGrp="1"/>
          </p:cNvSpPr>
          <p:nvPr>
            <p:ph idx="13"/>
          </p:nvPr>
        </p:nvSpPr>
        <p:spPr>
          <a:xfrm>
            <a:off x="473720" y="3068400"/>
            <a:ext cx="8229600" cy="892046"/>
          </a:xfrm>
        </p:spPr>
        <p:txBody>
          <a:bodyPr/>
          <a:lstStyle/>
          <a:p>
            <a:pPr marL="0" indent="0">
              <a:buNone/>
            </a:pPr>
            <a:r>
              <a:rPr lang="en-US" sz="1800" b="1" dirty="0">
                <a:latin typeface="+mn-lt"/>
                <a:ea typeface="Verdana" panose="020B0604030504040204" pitchFamily="34" charset="0"/>
                <a:cs typeface="Verdana" panose="020B0604030504040204" pitchFamily="34" charset="0"/>
              </a:rPr>
              <a:t>Key words are often misleading.</a:t>
            </a:r>
          </a:p>
          <a:p>
            <a:pPr indent="-255600"/>
            <a:r>
              <a:rPr lang="en-US" sz="1800" dirty="0">
                <a:latin typeface="+mn-lt"/>
                <a:ea typeface="Verdana" panose="020B0604030504040204" pitchFamily="34" charset="0"/>
                <a:cs typeface="Verdana" panose="020B0604030504040204" pitchFamily="34" charset="0"/>
              </a:rPr>
              <a:t>Many times the key word or phrase suggest an operation that is incorrect.</a:t>
            </a:r>
          </a:p>
        </p:txBody>
      </p:sp>
      <p:sp>
        <p:nvSpPr>
          <p:cNvPr id="5" name="Content Placeholder 4"/>
          <p:cNvSpPr>
            <a:spLocks noGrp="1"/>
          </p:cNvSpPr>
          <p:nvPr>
            <p:ph idx="14"/>
          </p:nvPr>
        </p:nvSpPr>
        <p:spPr>
          <a:xfrm>
            <a:off x="457200" y="4048920"/>
            <a:ext cx="8229600" cy="858360"/>
          </a:xfrm>
        </p:spPr>
        <p:txBody>
          <a:bodyPr/>
          <a:lstStyle/>
          <a:p>
            <a:pPr marL="0" indent="0">
              <a:buNone/>
            </a:pPr>
            <a:r>
              <a:rPr lang="en-US" sz="1800" b="1" dirty="0">
                <a:latin typeface="+mn-lt"/>
                <a:ea typeface="Verdana" panose="020B0604030504040204" pitchFamily="34" charset="0"/>
                <a:cs typeface="Verdana" panose="020B0604030504040204" pitchFamily="34" charset="0"/>
              </a:rPr>
              <a:t>Many problems do not contain key words.</a:t>
            </a:r>
          </a:p>
          <a:p>
            <a:pPr indent="-255600"/>
            <a:r>
              <a:rPr lang="en-US" sz="1800" dirty="0">
                <a:latin typeface="+mn-lt"/>
                <a:ea typeface="Verdana" panose="020B0604030504040204" pitchFamily="34" charset="0"/>
                <a:cs typeface="Verdana" panose="020B0604030504040204" pitchFamily="34" charset="0"/>
              </a:rPr>
              <a:t>Children are left with no strategy for solving the problem.</a:t>
            </a:r>
          </a:p>
        </p:txBody>
      </p:sp>
      <p:sp>
        <p:nvSpPr>
          <p:cNvPr id="6" name="Content Placeholder 5"/>
          <p:cNvSpPr>
            <a:spLocks noGrp="1"/>
          </p:cNvSpPr>
          <p:nvPr>
            <p:ph idx="15"/>
          </p:nvPr>
        </p:nvSpPr>
        <p:spPr>
          <a:xfrm>
            <a:off x="457200" y="5029440"/>
            <a:ext cx="8229600" cy="1188480"/>
          </a:xfrm>
        </p:spPr>
        <p:txBody>
          <a:bodyPr/>
          <a:lstStyle/>
          <a:p>
            <a:pPr marL="0" indent="0">
              <a:buNone/>
            </a:pPr>
            <a:r>
              <a:rPr lang="en-US" sz="1800" b="1" dirty="0">
                <a:latin typeface="+mn-lt"/>
                <a:ea typeface="Verdana" panose="020B0604030504040204" pitchFamily="34" charset="0"/>
                <a:cs typeface="Verdana" panose="020B0604030504040204" pitchFamily="34" charset="0"/>
              </a:rPr>
              <a:t>Key words do not work with two-step problems.</a:t>
            </a:r>
          </a:p>
          <a:p>
            <a:pPr indent="-255600"/>
            <a:r>
              <a:rPr lang="en-US" sz="1800" dirty="0">
                <a:latin typeface="+mn-lt"/>
                <a:ea typeface="Verdana" panose="020B0604030504040204" pitchFamily="34" charset="0"/>
                <a:cs typeface="Verdana" panose="020B0604030504040204" pitchFamily="34" charset="0"/>
              </a:rPr>
              <a:t>Using this approach with simpler problems sets students up for failure on more complex problems.</a:t>
            </a:r>
          </a:p>
        </p:txBody>
      </p:sp>
    </p:spTree>
    <p:extLst>
      <p:ext uri="{BB962C8B-B14F-4D97-AF65-F5344CB8AC3E}">
        <p14:creationId xmlns:p14="http://schemas.microsoft.com/office/powerpoint/2010/main" val="2268554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Common Errors and Misconceptions </a:t>
            </a:r>
            <a:r>
              <a:rPr lang="en-US" sz="2000" b="0" dirty="0">
                <a:latin typeface="Times New Roman" panose="02020603050405020304" pitchFamily="18" charset="0"/>
              </a:rPr>
              <a:t>(1 of 2)</a:t>
            </a:r>
            <a:endParaRPr lang="en-US" sz="2000" b="0" dirty="0"/>
          </a:p>
        </p:txBody>
      </p:sp>
      <p:graphicFrame>
        <p:nvGraphicFramePr>
          <p:cNvPr id="4" name="Table 3"/>
          <p:cNvGraphicFramePr>
            <a:graphicFrameLocks noGrp="1"/>
          </p:cNvGraphicFramePr>
          <p:nvPr>
            <p:extLst>
              <p:ext uri="{D42A27DB-BD31-4B8C-83A1-F6EECF244321}">
                <p14:modId xmlns:p14="http://schemas.microsoft.com/office/powerpoint/2010/main" val="685833260"/>
              </p:ext>
            </p:extLst>
          </p:nvPr>
        </p:nvGraphicFramePr>
        <p:xfrm>
          <a:off x="290512" y="1532254"/>
          <a:ext cx="8562975" cy="4592321"/>
        </p:xfrm>
        <a:graphic>
          <a:graphicData uri="http://schemas.openxmlformats.org/drawingml/2006/table">
            <a:tbl>
              <a:tblPr firstRow="1" bandRow="1">
                <a:tableStyleId>{40F9630F-82C1-40B7-BC3A-925EFCFF5E92}</a:tableStyleId>
              </a:tblPr>
              <a:tblGrid>
                <a:gridCol w="2236452">
                  <a:extLst>
                    <a:ext uri="{9D8B030D-6E8A-4147-A177-3AD203B41FA5}">
                      <a16:colId xmlns:a16="http://schemas.microsoft.com/office/drawing/2014/main" val="2317229938"/>
                    </a:ext>
                  </a:extLst>
                </a:gridCol>
                <a:gridCol w="3271666">
                  <a:extLst>
                    <a:ext uri="{9D8B030D-6E8A-4147-A177-3AD203B41FA5}">
                      <a16:colId xmlns:a16="http://schemas.microsoft.com/office/drawing/2014/main" val="2634394065"/>
                    </a:ext>
                  </a:extLst>
                </a:gridCol>
                <a:gridCol w="3054857">
                  <a:extLst>
                    <a:ext uri="{9D8B030D-6E8A-4147-A177-3AD203B41FA5}">
                      <a16:colId xmlns:a16="http://schemas.microsoft.com/office/drawing/2014/main" val="340816357"/>
                    </a:ext>
                  </a:extLst>
                </a:gridCol>
              </a:tblGrid>
              <a:tr h="658814">
                <a:tc>
                  <a:txBody>
                    <a:bodyPr/>
                    <a:lstStyle/>
                    <a:p>
                      <a:r>
                        <a:rPr lang="en-US" sz="1800" b="1" i="0" u="none" strike="noStrike" cap="none" baseline="0" dirty="0">
                          <a:solidFill>
                            <a:schemeClr val="tx1"/>
                          </a:solidFill>
                          <a:latin typeface="Arial"/>
                          <a:ea typeface="Arial"/>
                          <a:cs typeface="Arial"/>
                          <a:sym typeface="Arial"/>
                        </a:rPr>
                        <a:t>Common Error or</a:t>
                      </a:r>
                    </a:p>
                    <a:p>
                      <a:r>
                        <a:rPr lang="en-US" sz="1800" b="1" i="0" u="none" strike="noStrike" cap="none" baseline="0" dirty="0">
                          <a:solidFill>
                            <a:schemeClr val="tx1"/>
                          </a:solidFill>
                          <a:latin typeface="Arial"/>
                          <a:ea typeface="Arial"/>
                          <a:cs typeface="Arial"/>
                          <a:sym typeface="Arial"/>
                        </a:rPr>
                        <a:t>Misconception</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u="none" strike="noStrike" cap="none" baseline="0" dirty="0">
                          <a:solidFill>
                            <a:schemeClr val="tx1"/>
                          </a:solidFill>
                          <a:latin typeface="Arial"/>
                          <a:ea typeface="Arial"/>
                          <a:cs typeface="Arial"/>
                          <a:sym typeface="Arial"/>
                        </a:rPr>
                        <a:t>What It Looks Like</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u="none" strike="noStrike" cap="none" baseline="0" dirty="0">
                          <a:solidFill>
                            <a:schemeClr val="tx1"/>
                          </a:solidFill>
                          <a:latin typeface="Arial"/>
                          <a:ea typeface="Arial"/>
                          <a:cs typeface="Arial"/>
                          <a:sym typeface="Arial"/>
                        </a:rPr>
                        <a:t>How to Help</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484356"/>
                  </a:ext>
                </a:extLst>
              </a:tr>
              <a:tr h="3933507">
                <a:tc>
                  <a:txBody>
                    <a:bodyPr/>
                    <a:lstStyle/>
                    <a:p>
                      <a:r>
                        <a:rPr lang="en-US" sz="1800" b="0" i="0" u="none" strike="noStrike" cap="none" baseline="0" dirty="0">
                          <a:solidFill>
                            <a:schemeClr val="tx1"/>
                          </a:solidFill>
                          <a:latin typeface="Arial"/>
                          <a:ea typeface="Arial"/>
                          <a:cs typeface="Arial"/>
                          <a:sym typeface="Arial"/>
                        </a:rPr>
                        <a:t>1. Student treats the equal sign as an operation symbol or as a signal to compute</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pPr>
                      <a:r>
                        <a:rPr lang="en-US" sz="1800" b="0" i="0" u="none" strike="noStrike" cap="none" baseline="0" dirty="0">
                          <a:solidFill>
                            <a:schemeClr val="tx1"/>
                          </a:solidFill>
                          <a:latin typeface="Arial"/>
                          <a:ea typeface="Arial"/>
                          <a:cs typeface="Arial"/>
                          <a:sym typeface="Arial"/>
                        </a:rPr>
                        <a:t>For 5 + 4 = </a:t>
                      </a:r>
                      <a:r>
                        <a:rPr lang="en-US" sz="1000" b="0" i="0" u="none" strike="noStrike" cap="none" baseline="0" dirty="0">
                          <a:solidFill>
                            <a:schemeClr val="bg1"/>
                          </a:solidFill>
                          <a:latin typeface="+mn-lt"/>
                          <a:ea typeface="Arial"/>
                          <a:cs typeface="Arial"/>
                          <a:sym typeface="Arial"/>
                        </a:rPr>
                        <a:t>fill in the blank </a:t>
                      </a:r>
                      <a:r>
                        <a:rPr lang="en-US" sz="1800" b="0" i="0" u="none" strike="noStrike" cap="none" baseline="0" dirty="0">
                          <a:solidFill>
                            <a:schemeClr val="tx1"/>
                          </a:solidFill>
                          <a:latin typeface="Arial"/>
                          <a:ea typeface="Arial"/>
                          <a:cs typeface="Arial"/>
                          <a:sym typeface="Arial"/>
                        </a:rPr>
                        <a:t>+ 3, says the </a:t>
                      </a:r>
                      <a:r>
                        <a:rPr lang="en-US" sz="800" b="0" i="0" u="none" strike="noStrike" cap="none" baseline="0" dirty="0">
                          <a:solidFill>
                            <a:schemeClr val="bg1"/>
                          </a:solidFill>
                          <a:latin typeface="+mn-lt"/>
                          <a:ea typeface="Arial"/>
                          <a:cs typeface="Arial"/>
                          <a:sym typeface="Arial"/>
                        </a:rPr>
                        <a:t>fill in the blank</a:t>
                      </a:r>
                      <a:r>
                        <a:rPr lang="en-US" sz="1800" b="0" i="0" u="none" strike="noStrike" cap="none" baseline="0" dirty="0">
                          <a:solidFill>
                            <a:schemeClr val="bg1"/>
                          </a:solidFill>
                          <a:latin typeface="Arial"/>
                          <a:ea typeface="Arial"/>
                          <a:cs typeface="Arial"/>
                          <a:sym typeface="Arial"/>
                        </a:rPr>
                        <a:t> </a:t>
                      </a:r>
                      <a:r>
                        <a:rPr lang="en-US" sz="1800" b="0" i="0" u="none" strike="noStrike" cap="none" baseline="0" dirty="0">
                          <a:solidFill>
                            <a:schemeClr val="tx1"/>
                          </a:solidFill>
                          <a:latin typeface="Arial"/>
                          <a:ea typeface="Arial"/>
                          <a:cs typeface="Arial"/>
                          <a:sym typeface="Arial"/>
                        </a:rPr>
                        <a:t>should be 9 because 5 + 4 = 9.</a:t>
                      </a:r>
                    </a:p>
                    <a:p>
                      <a:pPr>
                        <a:spcBef>
                          <a:spcPts val="600"/>
                        </a:spcBef>
                      </a:pPr>
                      <a:r>
                        <a:rPr lang="en-US" sz="1800" b="0" i="0" u="none" strike="noStrike" cap="none" baseline="0" dirty="0">
                          <a:solidFill>
                            <a:schemeClr val="tx1"/>
                          </a:solidFill>
                          <a:latin typeface="Arial"/>
                          <a:ea typeface="Arial"/>
                          <a:cs typeface="Arial"/>
                          <a:sym typeface="Arial"/>
                        </a:rPr>
                        <a:t>When asked if 6 = 6, says no, because there is no computation to do.</a:t>
                      </a:r>
                    </a:p>
                    <a:p>
                      <a:pPr>
                        <a:spcBef>
                          <a:spcPts val="600"/>
                        </a:spcBef>
                      </a:pPr>
                      <a:r>
                        <a:rPr lang="en-US" sz="1800" b="0" i="0" u="none" strike="noStrike" cap="none" baseline="0" dirty="0">
                          <a:solidFill>
                            <a:schemeClr val="tx1"/>
                          </a:solidFill>
                          <a:latin typeface="Arial"/>
                          <a:ea typeface="Arial"/>
                          <a:cs typeface="Arial"/>
                          <a:sym typeface="Arial"/>
                        </a:rPr>
                        <a:t>When asked if 7 = 3 + 4, says no, because “you can’t write it that way because there is no computation to do. Its backwards.”</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pPr>
                      <a:r>
                        <a:rPr lang="en-US" sz="1800" b="0" i="0" u="none" strike="noStrike" cap="none" baseline="0" dirty="0">
                          <a:solidFill>
                            <a:schemeClr val="dk1"/>
                          </a:solidFill>
                          <a:latin typeface="Arial"/>
                          <a:ea typeface="Arial"/>
                          <a:cs typeface="Arial"/>
                          <a:sym typeface="Arial"/>
                        </a:rPr>
                        <a:t>Use a number balance to illustrate the relational meaning of the equal sign.</a:t>
                      </a:r>
                    </a:p>
                    <a:p>
                      <a:pPr>
                        <a:spcBef>
                          <a:spcPts val="600"/>
                        </a:spcBef>
                      </a:pPr>
                      <a:r>
                        <a:rPr lang="en-US" sz="1800" b="0" i="0" u="none" strike="noStrike" cap="none" baseline="0" dirty="0">
                          <a:solidFill>
                            <a:schemeClr val="dk1"/>
                          </a:solidFill>
                          <a:latin typeface="Arial"/>
                          <a:ea typeface="Arial"/>
                          <a:cs typeface="Arial"/>
                          <a:sym typeface="Arial"/>
                        </a:rPr>
                        <a:t>Read the equal sign as “is the same as” and “equals.”</a:t>
                      </a:r>
                    </a:p>
                    <a:p>
                      <a:pPr>
                        <a:spcBef>
                          <a:spcPts val="600"/>
                        </a:spcBef>
                      </a:pPr>
                      <a:r>
                        <a:rPr lang="en-US" sz="1800" b="0" i="0" u="none" strike="noStrike" cap="none" baseline="0" dirty="0">
                          <a:solidFill>
                            <a:schemeClr val="dk1"/>
                          </a:solidFill>
                          <a:latin typeface="Arial"/>
                          <a:ea typeface="Arial"/>
                          <a:cs typeface="Arial"/>
                          <a:sym typeface="Arial"/>
                        </a:rPr>
                        <a:t>Avoid reading 5 + 3 “makes” 8 because the word “makes” sounds like an operation or that you have to carry out an action.</a:t>
                      </a:r>
                    </a:p>
                    <a:p>
                      <a:pPr>
                        <a:spcBef>
                          <a:spcPts val="600"/>
                        </a:spcBef>
                      </a:pPr>
                      <a:r>
                        <a:rPr lang="en-US" sz="1800" b="0" i="0" u="none" strike="noStrike" cap="none" baseline="0" dirty="0">
                          <a:solidFill>
                            <a:schemeClr val="dk1"/>
                          </a:solidFill>
                          <a:latin typeface="Arial"/>
                          <a:ea typeface="Arial"/>
                          <a:cs typeface="Arial"/>
                          <a:sym typeface="Arial"/>
                        </a:rPr>
                        <a:t>Pose true/false number sentences in a variety of equation formats.</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0197172"/>
                  </a:ext>
                </a:extLst>
              </a:tr>
            </a:tbl>
          </a:graphicData>
        </a:graphic>
      </p:graphicFrame>
      <p:cxnSp>
        <p:nvCxnSpPr>
          <p:cNvPr id="13" name="Straight Connector 12"/>
          <p:cNvCxnSpPr/>
          <p:nvPr/>
        </p:nvCxnSpPr>
        <p:spPr>
          <a:xfrm>
            <a:off x="3888105" y="2445068"/>
            <a:ext cx="579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23235" y="2711768"/>
            <a:ext cx="5638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020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Common Errors and Misconceptions </a:t>
            </a:r>
            <a:r>
              <a:rPr lang="en-US" sz="2000" b="0" dirty="0">
                <a:latin typeface="Times New Roman" panose="02020603050405020304" pitchFamily="18" charset="0"/>
              </a:rPr>
              <a:t>(2 of 2)</a:t>
            </a:r>
            <a:endParaRPr lang="en-US" dirty="0"/>
          </a:p>
        </p:txBody>
      </p:sp>
      <p:sp>
        <p:nvSpPr>
          <p:cNvPr id="3" name="Text Placeholder 2"/>
          <p:cNvSpPr>
            <a:spLocks noGrp="1"/>
          </p:cNvSpPr>
          <p:nvPr>
            <p:ph type="body" idx="1"/>
          </p:nvPr>
        </p:nvSpPr>
        <p:spPr/>
        <p:txBody>
          <a:bodyPr/>
          <a:lstStyle/>
          <a:p>
            <a:pPr marL="432000" indent="-432000">
              <a:buFont typeface="+mj-lt"/>
              <a:buAutoNum type="arabicPeriod"/>
            </a:pPr>
            <a:r>
              <a:rPr lang="en-US" sz="1800" dirty="0">
                <a:latin typeface="+mn-lt"/>
                <a:ea typeface="Verdana" panose="020B0604030504040204" pitchFamily="34" charset="0"/>
                <a:cs typeface="Verdana" panose="020B0604030504040204" pitchFamily="34" charset="0"/>
              </a:rPr>
              <a:t>Student overgeneralizes the commutative property of addition and subtraction.</a:t>
            </a:r>
          </a:p>
          <a:p>
            <a:pPr marL="432000" indent="-432000">
              <a:buFont typeface="+mj-lt"/>
              <a:buAutoNum type="arabicPeriod"/>
            </a:pPr>
            <a:r>
              <a:rPr lang="en-US" sz="1800" dirty="0">
                <a:latin typeface="+mn-lt"/>
                <a:ea typeface="Verdana" panose="020B0604030504040204" pitchFamily="34" charset="0"/>
                <a:cs typeface="Verdana" panose="020B0604030504040204" pitchFamily="34" charset="0"/>
              </a:rPr>
              <a:t>Student thinks that adding zero makes a number bigger and subtracting zero makes a number smaller.</a:t>
            </a:r>
          </a:p>
          <a:p>
            <a:pPr marL="432000" indent="-432000">
              <a:buFont typeface="+mj-lt"/>
              <a:buAutoNum type="arabicPeriod"/>
            </a:pPr>
            <a:r>
              <a:rPr lang="en-US" sz="1800" dirty="0">
                <a:latin typeface="+mn-lt"/>
                <a:ea typeface="Verdana" panose="020B0604030504040204" pitchFamily="34" charset="0"/>
                <a:cs typeface="Verdana" panose="020B0604030504040204" pitchFamily="34" charset="0"/>
              </a:rPr>
              <a:t>There is no relationship between addition and subtraction and /or multiplication and division.</a:t>
            </a:r>
          </a:p>
          <a:p>
            <a:pPr marL="432000" indent="-432000">
              <a:buFont typeface="+mj-lt"/>
              <a:buAutoNum type="arabicPeriod"/>
            </a:pPr>
            <a:r>
              <a:rPr lang="en-US" sz="1800" dirty="0">
                <a:latin typeface="+mn-lt"/>
                <a:ea typeface="Verdana" panose="020B0604030504040204" pitchFamily="34" charset="0"/>
                <a:cs typeface="Verdana" panose="020B0604030504040204" pitchFamily="34" charset="0"/>
              </a:rPr>
              <a:t>Addition or multiplication make numbers bigger.</a:t>
            </a:r>
          </a:p>
          <a:p>
            <a:pPr marL="432000" indent="-432000">
              <a:buFont typeface="+mj-lt"/>
              <a:buAutoNum type="arabicPeriod"/>
            </a:pPr>
            <a:r>
              <a:rPr lang="en-US" sz="1800" dirty="0">
                <a:latin typeface="+mn-lt"/>
                <a:ea typeface="Verdana" panose="020B0604030504040204" pitchFamily="34" charset="0"/>
                <a:cs typeface="Verdana" panose="020B0604030504040204" pitchFamily="34" charset="0"/>
              </a:rPr>
              <a:t>Subtraction and division make numbers smaller. The divisor must be less than the dividend.</a:t>
            </a:r>
          </a:p>
          <a:p>
            <a:pPr marL="432000" indent="-432000">
              <a:buFont typeface="+mj-lt"/>
              <a:buAutoNum type="arabicPeriod"/>
            </a:pPr>
            <a:r>
              <a:rPr lang="en-US" sz="1800" dirty="0">
                <a:latin typeface="+mn-lt"/>
                <a:ea typeface="Verdana" panose="020B0604030504040204" pitchFamily="34" charset="0"/>
                <a:cs typeface="Verdana" panose="020B0604030504040204" pitchFamily="34" charset="0"/>
              </a:rPr>
              <a:t>Students choose the wrong operation in word problems.</a:t>
            </a:r>
          </a:p>
          <a:p>
            <a:pPr marL="432000" indent="-432000">
              <a:buFont typeface="+mj-lt"/>
              <a:buAutoNum type="arabicPeriod"/>
            </a:pPr>
            <a:r>
              <a:rPr lang="en-US" sz="1800" dirty="0">
                <a:latin typeface="+mn-lt"/>
                <a:ea typeface="Verdana" panose="020B0604030504040204" pitchFamily="34" charset="0"/>
                <a:cs typeface="Verdana" panose="020B0604030504040204" pitchFamily="34" charset="0"/>
              </a:rPr>
              <a:t>Students the think the remainder is left over and not part of the answer.</a:t>
            </a:r>
          </a:p>
        </p:txBody>
      </p:sp>
    </p:spTree>
    <p:extLst>
      <p:ext uri="{BB962C8B-B14F-4D97-AF65-F5344CB8AC3E}">
        <p14:creationId xmlns:p14="http://schemas.microsoft.com/office/powerpoint/2010/main" val="415657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Standards-Based Development </a:t>
            </a:r>
            <a:r>
              <a:rPr lang="en-US" sz="2000" b="0" dirty="0"/>
              <a:t>(1 of 2)</a:t>
            </a:r>
          </a:p>
        </p:txBody>
      </p:sp>
      <p:sp>
        <p:nvSpPr>
          <p:cNvPr id="3" name="Text Placeholder 2"/>
          <p:cNvSpPr>
            <a:spLocks noGrp="1"/>
          </p:cNvSpPr>
          <p:nvPr>
            <p:ph type="body" idx="1"/>
          </p:nvPr>
        </p:nvSpPr>
        <p:spPr>
          <a:xfrm>
            <a:off x="457200" y="1600201"/>
            <a:ext cx="8229600" cy="4221480"/>
          </a:xfrm>
        </p:spPr>
        <p:txBody>
          <a:bodyPr/>
          <a:lstStyle/>
          <a:p>
            <a:pPr marL="0" indent="0" eaLnBrk="1" hangingPunct="1">
              <a:buSzTx/>
              <a:buNone/>
            </a:pPr>
            <a:r>
              <a:rPr lang="en-US" sz="2400" b="1" dirty="0">
                <a:solidFill>
                  <a:schemeClr val="bg2"/>
                </a:solidFill>
                <a:latin typeface="+mn-lt"/>
                <a:ea typeface="Verdana" panose="020B0604030504040204" pitchFamily="34" charset="0"/>
                <a:cs typeface="Verdana" panose="020B0604030504040204" pitchFamily="34" charset="0"/>
              </a:rPr>
              <a:t>K -2</a:t>
            </a:r>
            <a:r>
              <a:rPr lang="en-US" sz="2400" b="1" dirty="0">
                <a:solidFill>
                  <a:schemeClr val="tx2"/>
                </a:solidFill>
                <a:latin typeface="+mn-lt"/>
                <a:ea typeface="Verdana" panose="020B0604030504040204" pitchFamily="34" charset="0"/>
                <a:cs typeface="Verdana" panose="020B0604030504040204" pitchFamily="34" charset="0"/>
              </a:rPr>
              <a:t> </a:t>
            </a:r>
            <a:r>
              <a:rPr lang="en-US" sz="2400" dirty="0">
                <a:solidFill>
                  <a:srgbClr val="000000"/>
                </a:solidFill>
                <a:latin typeface="+mn-lt"/>
                <a:ea typeface="Verdana" panose="020B0604030504040204" pitchFamily="34" charset="0"/>
                <a:cs typeface="Verdana" panose="020B0604030504040204" pitchFamily="34" charset="0"/>
              </a:rPr>
              <a:t>Think about </a:t>
            </a:r>
            <a:r>
              <a:rPr lang="en-US" sz="2400" dirty="0">
                <a:latin typeface="+mn-lt"/>
                <a:ea typeface="Verdana" panose="020B0604030504040204" pitchFamily="34" charset="0"/>
                <a:cs typeface="Verdana" panose="020B0604030504040204" pitchFamily="34" charset="0"/>
              </a:rPr>
              <a:t>addition and subtraction situations involving adding to, taking from, putting together and taking apart using increasingly sophisticated strategies.</a:t>
            </a:r>
          </a:p>
          <a:p>
            <a:pPr marL="0" indent="0" eaLnBrk="1" hangingPunct="1">
              <a:buSzTx/>
              <a:buNone/>
            </a:pPr>
            <a:r>
              <a:rPr lang="en-US" sz="2400" b="1" dirty="0">
                <a:solidFill>
                  <a:schemeClr val="bg2"/>
                </a:solidFill>
                <a:latin typeface="+mn-lt"/>
                <a:ea typeface="Verdana" panose="020B0604030504040204" pitchFamily="34" charset="0"/>
                <a:cs typeface="Verdana" panose="020B0604030504040204" pitchFamily="34" charset="0"/>
              </a:rPr>
              <a:t>2</a:t>
            </a:r>
            <a:r>
              <a:rPr lang="en-US" sz="2400" b="1" baseline="30000" dirty="0">
                <a:solidFill>
                  <a:schemeClr val="bg2"/>
                </a:solidFill>
                <a:latin typeface="+mn-lt"/>
                <a:ea typeface="Verdana" panose="020B0604030504040204" pitchFamily="34" charset="0"/>
                <a:cs typeface="Verdana" panose="020B0604030504040204" pitchFamily="34" charset="0"/>
              </a:rPr>
              <a:t>nd</a:t>
            </a:r>
            <a:r>
              <a:rPr lang="en-US" sz="2400" dirty="0">
                <a:solidFill>
                  <a:schemeClr val="tx2"/>
                </a:solidFill>
                <a:latin typeface="+mn-lt"/>
                <a:ea typeface="Verdana" panose="020B0604030504040204" pitchFamily="34" charset="0"/>
                <a:cs typeface="Verdana" panose="020B0604030504040204" pitchFamily="34" charset="0"/>
              </a:rPr>
              <a:t> </a:t>
            </a:r>
            <a:r>
              <a:rPr lang="en-US" sz="2400" dirty="0">
                <a:solidFill>
                  <a:schemeClr val="tx1"/>
                </a:solidFill>
                <a:latin typeface="+mn-lt"/>
                <a:ea typeface="Verdana" panose="020B0604030504040204" pitchFamily="34" charset="0"/>
                <a:cs typeface="Verdana" panose="020B0604030504040204" pitchFamily="34" charset="0"/>
              </a:rPr>
              <a:t>Solving compare situations as an exploration of </a:t>
            </a:r>
            <a:r>
              <a:rPr lang="en-US" sz="2400" dirty="0">
                <a:latin typeface="+mn-lt"/>
                <a:ea typeface="Verdana" panose="020B0604030504040204" pitchFamily="34" charset="0"/>
                <a:cs typeface="Verdana" panose="020B0604030504040204" pitchFamily="34" charset="0"/>
              </a:rPr>
              <a:t>multiplication as equal groups, using rectangular arrays to model problems</a:t>
            </a:r>
          </a:p>
          <a:p>
            <a:pPr marL="0" indent="0" eaLnBrk="1" hangingPunct="1">
              <a:buSzTx/>
              <a:buNone/>
            </a:pPr>
            <a:r>
              <a:rPr lang="en-US" sz="2400" b="1" dirty="0">
                <a:solidFill>
                  <a:schemeClr val="bg2"/>
                </a:solidFill>
                <a:latin typeface="+mn-lt"/>
                <a:ea typeface="Verdana" panose="020B0604030504040204" pitchFamily="34" charset="0"/>
                <a:cs typeface="Verdana" panose="020B0604030504040204" pitchFamily="34" charset="0"/>
              </a:rPr>
              <a:t>3</a:t>
            </a:r>
            <a:r>
              <a:rPr lang="en-US" sz="2400" b="1" baseline="30000" dirty="0">
                <a:solidFill>
                  <a:schemeClr val="bg2"/>
                </a:solidFill>
                <a:latin typeface="+mn-lt"/>
                <a:ea typeface="Verdana" panose="020B0604030504040204" pitchFamily="34" charset="0"/>
                <a:cs typeface="Verdana" panose="020B0604030504040204" pitchFamily="34" charset="0"/>
              </a:rPr>
              <a:t>rd</a:t>
            </a:r>
            <a:r>
              <a:rPr lang="en-US" sz="2400" dirty="0">
                <a:solidFill>
                  <a:schemeClr val="tx2"/>
                </a:solidFill>
                <a:latin typeface="+mn-lt"/>
                <a:ea typeface="Verdana" panose="020B0604030504040204" pitchFamily="34" charset="0"/>
                <a:cs typeface="Verdana" panose="020B0604030504040204" pitchFamily="34" charset="0"/>
              </a:rPr>
              <a:t> </a:t>
            </a:r>
            <a:r>
              <a:rPr lang="en-US" sz="2400" dirty="0">
                <a:latin typeface="+mn-lt"/>
                <a:ea typeface="Verdana" panose="020B0604030504040204" pitchFamily="34" charset="0"/>
                <a:cs typeface="Verdana" panose="020B0604030504040204" pitchFamily="34" charset="0"/>
              </a:rPr>
              <a:t>Solving two-step problems using all four operations and develop an understanding of the relationship between multiplication and division, as well as applying properties of multiplication</a:t>
            </a:r>
          </a:p>
        </p:txBody>
      </p:sp>
    </p:spTree>
    <p:extLst>
      <p:ext uri="{BB962C8B-B14F-4D97-AF65-F5344CB8AC3E}">
        <p14:creationId xmlns:p14="http://schemas.microsoft.com/office/powerpoint/2010/main" val="350899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Standards-Based Development </a:t>
            </a:r>
            <a:r>
              <a:rPr lang="en-US" sz="2000" b="0" dirty="0"/>
              <a:t>(2 of 2)</a:t>
            </a:r>
            <a:endParaRPr lang="en-US" dirty="0"/>
          </a:p>
        </p:txBody>
      </p:sp>
      <p:sp>
        <p:nvSpPr>
          <p:cNvPr id="3" name="Text Placeholder 2"/>
          <p:cNvSpPr>
            <a:spLocks noGrp="1"/>
          </p:cNvSpPr>
          <p:nvPr>
            <p:ph type="body" idx="1"/>
          </p:nvPr>
        </p:nvSpPr>
        <p:spPr/>
        <p:txBody>
          <a:bodyPr/>
          <a:lstStyle/>
          <a:p>
            <a:pPr marL="25400" indent="0">
              <a:buNone/>
            </a:pPr>
            <a:r>
              <a:rPr lang="en-US" sz="2400" b="1" dirty="0">
                <a:solidFill>
                  <a:schemeClr val="bg2"/>
                </a:solidFill>
                <a:latin typeface="+mn-lt"/>
                <a:ea typeface="Verdana" panose="020B0604030504040204" pitchFamily="34" charset="0"/>
                <a:cs typeface="Verdana" panose="020B0604030504040204" pitchFamily="34" charset="0"/>
              </a:rPr>
              <a:t>4</a:t>
            </a:r>
            <a:r>
              <a:rPr lang="en-US" sz="2400" b="1" baseline="30000" dirty="0">
                <a:solidFill>
                  <a:schemeClr val="bg2"/>
                </a:solidFill>
                <a:latin typeface="+mn-lt"/>
                <a:ea typeface="Verdana" panose="020B0604030504040204" pitchFamily="34" charset="0"/>
                <a:cs typeface="Verdana" panose="020B0604030504040204" pitchFamily="34" charset="0"/>
              </a:rPr>
              <a:t>th</a:t>
            </a:r>
            <a:r>
              <a:rPr lang="en-US" sz="2400" dirty="0">
                <a:solidFill>
                  <a:schemeClr val="tx2"/>
                </a:solidFill>
                <a:latin typeface="+mn-lt"/>
                <a:ea typeface="Verdana" panose="020B0604030504040204" pitchFamily="34" charset="0"/>
                <a:cs typeface="Verdana" panose="020B0604030504040204" pitchFamily="34" charset="0"/>
              </a:rPr>
              <a:t> </a:t>
            </a:r>
            <a:r>
              <a:rPr lang="en-US" sz="2400" dirty="0">
                <a:solidFill>
                  <a:srgbClr val="000000"/>
                </a:solidFill>
                <a:latin typeface="+mn-lt"/>
                <a:ea typeface="Verdana" panose="020B0604030504040204" pitchFamily="34" charset="0"/>
                <a:cs typeface="Verdana" panose="020B0604030504040204" pitchFamily="34" charset="0"/>
              </a:rPr>
              <a:t>Expanding the interpretation of multiplicative situations as a comparison with a reference unit, solve multi-step word problems, interpret remainders and learn algorithm for adding and subtracting multi-digit numbers.</a:t>
            </a:r>
            <a:endParaRPr lang="en-US" sz="2400" baseline="30000" dirty="0">
              <a:solidFill>
                <a:srgbClr val="000000"/>
              </a:solidFill>
              <a:latin typeface="+mn-lt"/>
              <a:ea typeface="Verdana" panose="020B0604030504040204" pitchFamily="34" charset="0"/>
              <a:cs typeface="Verdana" panose="020B0604030504040204" pitchFamily="34" charset="0"/>
            </a:endParaRPr>
          </a:p>
          <a:p>
            <a:pPr marL="25400" indent="0">
              <a:buNone/>
            </a:pPr>
            <a:r>
              <a:rPr lang="en-US" sz="2400" b="1" dirty="0">
                <a:solidFill>
                  <a:schemeClr val="bg2"/>
                </a:solidFill>
                <a:latin typeface="+mn-lt"/>
                <a:ea typeface="Verdana" panose="020B0604030504040204" pitchFamily="34" charset="0"/>
                <a:cs typeface="Verdana" panose="020B0604030504040204" pitchFamily="34" charset="0"/>
              </a:rPr>
              <a:t>5</a:t>
            </a:r>
            <a:r>
              <a:rPr lang="en-US" sz="2400" b="1" baseline="30000" dirty="0">
                <a:solidFill>
                  <a:schemeClr val="bg2"/>
                </a:solidFill>
                <a:latin typeface="+mn-lt"/>
                <a:ea typeface="Verdana" panose="020B0604030504040204" pitchFamily="34" charset="0"/>
                <a:cs typeface="Verdana" panose="020B0604030504040204" pitchFamily="34" charset="0"/>
              </a:rPr>
              <a:t>th</a:t>
            </a:r>
            <a:r>
              <a:rPr lang="en-US" sz="2400" dirty="0">
                <a:solidFill>
                  <a:schemeClr val="tx2"/>
                </a:solidFill>
                <a:latin typeface="+mn-lt"/>
                <a:ea typeface="Verdana" panose="020B0604030504040204" pitchFamily="34" charset="0"/>
                <a:cs typeface="Verdana" panose="020B0604030504040204" pitchFamily="34" charset="0"/>
              </a:rPr>
              <a:t> </a:t>
            </a:r>
            <a:r>
              <a:rPr lang="en-US" sz="2400" dirty="0">
                <a:solidFill>
                  <a:srgbClr val="000000"/>
                </a:solidFill>
                <a:latin typeface="+mn-lt"/>
                <a:ea typeface="Verdana" panose="020B0604030504040204" pitchFamily="34" charset="0"/>
                <a:cs typeface="Verdana" panose="020B0604030504040204" pitchFamily="34" charset="0"/>
              </a:rPr>
              <a:t>Expected to perform fluently with all operations using multi-digit whole number using strategies that consider place value and the application of the properties of the operations as well as the algorithm for multiplication.</a:t>
            </a:r>
          </a:p>
        </p:txBody>
      </p:sp>
    </p:spTree>
    <p:extLst>
      <p:ext uri="{BB962C8B-B14F-4D97-AF65-F5344CB8AC3E}">
        <p14:creationId xmlns:p14="http://schemas.microsoft.com/office/powerpoint/2010/main" val="322532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Addition and Subtraction Operation Sense</a:t>
            </a:r>
          </a:p>
        </p:txBody>
      </p:sp>
      <p:sp>
        <p:nvSpPr>
          <p:cNvPr id="3" name="Text Placeholder 2"/>
          <p:cNvSpPr>
            <a:spLocks noGrp="1"/>
          </p:cNvSpPr>
          <p:nvPr>
            <p:ph type="body" idx="1"/>
          </p:nvPr>
        </p:nvSpPr>
        <p:spPr/>
        <p:txBody>
          <a:bodyPr/>
          <a:lstStyle/>
          <a:p>
            <a:r>
              <a:rPr lang="en-US" sz="2400" dirty="0">
                <a:latin typeface="+mn-lt"/>
                <a:ea typeface="Verdana" panose="020B0604030504040204" pitchFamily="34" charset="0"/>
                <a:cs typeface="Verdana" panose="020B0604030504040204" pitchFamily="34" charset="0"/>
              </a:rPr>
              <a:t>Contextual problems are the primary teaching tool to help children activate problem-solving strategies and gain a rich understanding of the operations.</a:t>
            </a:r>
          </a:p>
          <a:p>
            <a:r>
              <a:rPr lang="en-US" sz="2400" dirty="0">
                <a:latin typeface="+mn-lt"/>
                <a:ea typeface="Verdana" panose="020B0604030504040204" pitchFamily="34" charset="0"/>
                <a:cs typeface="Verdana" panose="020B0604030504040204" pitchFamily="34" charset="0"/>
              </a:rPr>
              <a:t>Contextual problems are more easily solved with multiple representations - Words, pictures and numbers</a:t>
            </a:r>
          </a:p>
          <a:p>
            <a:r>
              <a:rPr lang="en-US" sz="2400" dirty="0">
                <a:latin typeface="+mn-lt"/>
                <a:ea typeface="Verdana" panose="020B0604030504040204" pitchFamily="34" charset="0"/>
                <a:cs typeface="Verdana" panose="020B0604030504040204" pitchFamily="34" charset="0"/>
              </a:rPr>
              <a:t>Contextual problems provide opportunities for children to reason and explaining what they did and why it makes sense within the context</a:t>
            </a:r>
          </a:p>
        </p:txBody>
      </p:sp>
    </p:spTree>
    <p:extLst>
      <p:ext uri="{BB962C8B-B14F-4D97-AF65-F5344CB8AC3E}">
        <p14:creationId xmlns:p14="http://schemas.microsoft.com/office/powerpoint/2010/main" val="3712843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Addition Problem Structures </a:t>
            </a:r>
            <a:r>
              <a:rPr lang="en-US" sz="2000" b="0" dirty="0">
                <a:latin typeface="Times New Roman" panose="02020603050405020304" pitchFamily="18" charset="0"/>
              </a:rPr>
              <a:t>(1 of 2)</a:t>
            </a:r>
            <a:endParaRPr lang="en-US" sz="2000" b="0" dirty="0"/>
          </a:p>
        </p:txBody>
      </p:sp>
      <p:sp>
        <p:nvSpPr>
          <p:cNvPr id="3" name="Text Placeholder 2"/>
          <p:cNvSpPr>
            <a:spLocks noGrp="1"/>
          </p:cNvSpPr>
          <p:nvPr>
            <p:ph type="body" idx="1"/>
          </p:nvPr>
        </p:nvSpPr>
        <p:spPr>
          <a:xfrm>
            <a:off x="457200" y="1600200"/>
            <a:ext cx="4739640" cy="3413760"/>
          </a:xfrm>
        </p:spPr>
        <p:txBody>
          <a:bodyPr/>
          <a:lstStyle/>
          <a:p>
            <a:r>
              <a:rPr lang="en-US" sz="2400" b="1" dirty="0">
                <a:latin typeface="+mn-lt"/>
                <a:ea typeface="Verdana" panose="020B0604030504040204" pitchFamily="34" charset="0"/>
                <a:cs typeface="Verdana" panose="020B0604030504040204" pitchFamily="34" charset="0"/>
              </a:rPr>
              <a:t>Join (add to) </a:t>
            </a:r>
            <a:r>
              <a:rPr lang="en-US" sz="2400" dirty="0">
                <a:latin typeface="+mn-lt"/>
                <a:ea typeface="Verdana" panose="020B0604030504040204" pitchFamily="34" charset="0"/>
                <a:cs typeface="Verdana" panose="020B0604030504040204" pitchFamily="34" charset="0"/>
              </a:rPr>
              <a:t>-</a:t>
            </a:r>
            <a:r>
              <a:rPr lang="en-US" sz="2400" b="1" dirty="0">
                <a:latin typeface="+mn-lt"/>
                <a:ea typeface="Verdana" panose="020B0604030504040204" pitchFamily="34" charset="0"/>
                <a:cs typeface="Verdana" panose="020B0604030504040204" pitchFamily="34" charset="0"/>
              </a:rPr>
              <a:t> </a:t>
            </a:r>
            <a:r>
              <a:rPr lang="en-US" sz="2400" dirty="0">
                <a:latin typeface="+mn-lt"/>
                <a:ea typeface="Verdana" panose="020B0604030504040204" pitchFamily="34" charset="0"/>
                <a:cs typeface="Verdana" panose="020B0604030504040204" pitchFamily="34" charset="0"/>
              </a:rPr>
              <a:t>Change being “</a:t>
            </a:r>
            <a:r>
              <a:rPr lang="en-US" altLang="ja-JP" sz="2400" dirty="0">
                <a:latin typeface="+mn-lt"/>
                <a:ea typeface="Verdana" panose="020B0604030504040204" pitchFamily="34" charset="0"/>
                <a:cs typeface="Verdana" panose="020B0604030504040204" pitchFamily="34" charset="0"/>
              </a:rPr>
              <a:t>added to” the initial</a:t>
            </a:r>
          </a:p>
          <a:p>
            <a:r>
              <a:rPr lang="en-US" sz="2400" b="1" dirty="0">
                <a:latin typeface="+mn-lt"/>
                <a:ea typeface="Verdana" panose="020B0604030504040204" pitchFamily="34" charset="0"/>
                <a:cs typeface="Verdana" panose="020B0604030504040204" pitchFamily="34" charset="0"/>
              </a:rPr>
              <a:t>Separate (take from) </a:t>
            </a:r>
            <a:r>
              <a:rPr lang="en-US" sz="2400" dirty="0">
                <a:latin typeface="+mn-lt"/>
                <a:ea typeface="Verdana" panose="020B0604030504040204" pitchFamily="34" charset="0"/>
                <a:cs typeface="Verdana" panose="020B0604030504040204" pitchFamily="34" charset="0"/>
              </a:rPr>
              <a:t>-</a:t>
            </a:r>
            <a:r>
              <a:rPr lang="en-US" sz="2400" b="1" dirty="0">
                <a:latin typeface="+mn-lt"/>
                <a:ea typeface="Verdana" panose="020B0604030504040204" pitchFamily="34" charset="0"/>
                <a:cs typeface="Verdana" panose="020B0604030504040204" pitchFamily="34" charset="0"/>
              </a:rPr>
              <a:t> </a:t>
            </a:r>
            <a:r>
              <a:rPr lang="en-US" sz="2400" dirty="0">
                <a:latin typeface="+mn-lt"/>
                <a:ea typeface="Verdana" panose="020B0604030504040204" pitchFamily="34" charset="0"/>
                <a:cs typeface="Verdana" panose="020B0604030504040204" pitchFamily="34" charset="0"/>
              </a:rPr>
              <a:t>Change is being removed from initial</a:t>
            </a:r>
          </a:p>
          <a:p>
            <a:r>
              <a:rPr lang="en-US" sz="2400" b="1" dirty="0">
                <a:latin typeface="+mn-lt"/>
                <a:ea typeface="Verdana" panose="020B0604030504040204" pitchFamily="34" charset="0"/>
                <a:cs typeface="Verdana" panose="020B0604030504040204" pitchFamily="34" charset="0"/>
              </a:rPr>
              <a:t>Part-part-whole </a:t>
            </a:r>
            <a:r>
              <a:rPr lang="en-US" sz="2400" dirty="0">
                <a:latin typeface="+mn-lt"/>
                <a:ea typeface="Verdana" panose="020B0604030504040204" pitchFamily="34" charset="0"/>
                <a:cs typeface="Verdana" panose="020B0604030504040204" pitchFamily="34" charset="0"/>
              </a:rPr>
              <a:t>- Either missing the whole or one of the parts must be found</a:t>
            </a:r>
            <a:endParaRPr lang="en-US" sz="2400" u="sng" dirty="0">
              <a:latin typeface="+mn-lt"/>
              <a:ea typeface="Verdana" panose="020B0604030504040204" pitchFamily="34" charset="0"/>
              <a:cs typeface="Verdana" panose="020B0604030504040204" pitchFamily="34" charset="0"/>
            </a:endParaRPr>
          </a:p>
        </p:txBody>
      </p:sp>
      <p:pic>
        <p:nvPicPr>
          <p:cNvPr id="4" name="Picture 3" descr="problem types and actions. Problem type and structure with physical action involved, change problems. Problem type. Join, or add to. A diagram has 3 parts labeled change, initial, and result. Change being added to the initial. Change moves to initial, and initial moves to result. Problem type. Separate, or take from. A diagram has 3 parts labeled change, initial, and result. Change is being moved from the initial. Initial moves to change, and result. Problem type. Part part whole. either missing the whole or one of the parts must be found. There are 2 rectangles. 1 rectangle is a whole, 1 has 2 parts."/>
          <p:cNvPicPr>
            <a:picLocks noChangeAspect="1"/>
          </p:cNvPicPr>
          <p:nvPr/>
        </p:nvPicPr>
        <p:blipFill>
          <a:blip r:embed="rId2"/>
          <a:stretch>
            <a:fillRect/>
          </a:stretch>
        </p:blipFill>
        <p:spPr>
          <a:xfrm>
            <a:off x="5484372" y="1606700"/>
            <a:ext cx="3204456" cy="4040840"/>
          </a:xfrm>
          <a:prstGeom prst="rect">
            <a:avLst/>
          </a:prstGeom>
        </p:spPr>
      </p:pic>
    </p:spTree>
    <p:extLst>
      <p:ext uri="{BB962C8B-B14F-4D97-AF65-F5344CB8AC3E}">
        <p14:creationId xmlns:p14="http://schemas.microsoft.com/office/powerpoint/2010/main" val="44953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Addition Problem Structures </a:t>
            </a:r>
            <a:r>
              <a:rPr lang="en-US" sz="2000" b="0" dirty="0">
                <a:latin typeface="Times New Roman" panose="02020603050405020304" pitchFamily="18" charset="0"/>
              </a:rPr>
              <a:t>(2 of 2)</a:t>
            </a:r>
            <a:endParaRPr lang="en-US" dirty="0"/>
          </a:p>
        </p:txBody>
      </p:sp>
      <p:sp>
        <p:nvSpPr>
          <p:cNvPr id="3" name="Text Placeholder 2"/>
          <p:cNvSpPr>
            <a:spLocks noGrp="1"/>
          </p:cNvSpPr>
          <p:nvPr>
            <p:ph type="body" idx="1"/>
          </p:nvPr>
        </p:nvSpPr>
        <p:spPr>
          <a:xfrm>
            <a:off x="457200" y="1600201"/>
            <a:ext cx="4267200" cy="2514600"/>
          </a:xfrm>
        </p:spPr>
        <p:txBody>
          <a:bodyPr/>
          <a:lstStyle/>
          <a:p>
            <a:r>
              <a:rPr lang="en-US" sz="2400" b="1" dirty="0">
                <a:latin typeface="+mn-lt"/>
                <a:ea typeface="Verdana" panose="020B0604030504040204" pitchFamily="34" charset="0"/>
                <a:cs typeface="Verdana" panose="020B0604030504040204" pitchFamily="34" charset="0"/>
              </a:rPr>
              <a:t>Compare </a:t>
            </a:r>
            <a:r>
              <a:rPr lang="en-US" sz="2400" dirty="0">
                <a:latin typeface="+mn-lt"/>
                <a:ea typeface="Verdana" panose="020B0604030504040204" pitchFamily="34" charset="0"/>
                <a:cs typeface="Verdana" panose="020B0604030504040204" pitchFamily="34" charset="0"/>
              </a:rPr>
              <a:t>- There are three ways to present compare problems, corresponding to which quantity is unknown (smaller = “referent”, </a:t>
            </a:r>
            <a:br>
              <a:rPr lang="en-US" sz="2400" dirty="0">
                <a:latin typeface="+mn-lt"/>
                <a:ea typeface="Verdana" panose="020B0604030504040204" pitchFamily="34" charset="0"/>
                <a:cs typeface="Verdana" panose="020B0604030504040204" pitchFamily="34" charset="0"/>
              </a:rPr>
            </a:br>
            <a:r>
              <a:rPr lang="en-US" sz="2400" dirty="0">
                <a:latin typeface="+mn-lt"/>
                <a:ea typeface="Verdana" panose="020B0604030504040204" pitchFamily="34" charset="0"/>
                <a:cs typeface="Verdana" panose="020B0604030504040204" pitchFamily="34" charset="0"/>
              </a:rPr>
              <a:t>larger = “quantity”, or difference).</a:t>
            </a:r>
          </a:p>
        </p:txBody>
      </p:sp>
      <p:grpSp>
        <p:nvGrpSpPr>
          <p:cNvPr id="6" name="Group 5">
            <a:extLst>
              <a:ext uri="{FF2B5EF4-FFF2-40B4-BE49-F238E27FC236}">
                <a16:creationId xmlns:a16="http://schemas.microsoft.com/office/drawing/2014/main" id="{52146F86-3413-4765-84F0-224ED4CD556C}"/>
              </a:ext>
            </a:extLst>
          </p:cNvPr>
          <p:cNvGrpSpPr/>
          <p:nvPr/>
        </p:nvGrpSpPr>
        <p:grpSpPr>
          <a:xfrm>
            <a:off x="5096669" y="2173918"/>
            <a:ext cx="3657917" cy="1692921"/>
            <a:chOff x="5096669" y="2173918"/>
            <a:chExt cx="3657917" cy="1692921"/>
          </a:xfrm>
        </p:grpSpPr>
        <p:pic>
          <p:nvPicPr>
            <p:cNvPr id="4" name="Picture 3" descr="Problem type. Compare. There are three ways to present compare problems, corresponding to which quantity is unknown, smaller, larger, or difference. There are 2 rectangles, 1 is labeled bigger amount, and is double the size of the other, labeled smaller. The empty space next to the smaller rectangle is labeled, difference."/>
            <p:cNvPicPr>
              <a:picLocks noChangeAspect="1"/>
            </p:cNvPicPr>
            <p:nvPr/>
          </p:nvPicPr>
          <p:blipFill>
            <a:blip r:embed="rId2"/>
            <a:stretch>
              <a:fillRect/>
            </a:stretch>
          </p:blipFill>
          <p:spPr>
            <a:xfrm>
              <a:off x="5096669" y="2173918"/>
              <a:ext cx="3657917" cy="1692921"/>
            </a:xfrm>
            <a:prstGeom prst="rect">
              <a:avLst/>
            </a:prstGeom>
          </p:spPr>
        </p:pic>
        <p:sp>
          <p:nvSpPr>
            <p:cNvPr id="5" name="TextBox 4">
              <a:extLst>
                <a:ext uri="{FF2B5EF4-FFF2-40B4-BE49-F238E27FC236}">
                  <a16:creationId xmlns:a16="http://schemas.microsoft.com/office/drawing/2014/main" id="{38388CC8-F843-4556-A41B-42892FE7412D}"/>
                </a:ext>
              </a:extLst>
            </p:cNvPr>
            <p:cNvSpPr txBox="1"/>
            <p:nvPr/>
          </p:nvSpPr>
          <p:spPr>
            <a:xfrm>
              <a:off x="5867400" y="3309938"/>
              <a:ext cx="1166813" cy="307777"/>
            </a:xfrm>
            <a:prstGeom prst="rect">
              <a:avLst/>
            </a:prstGeom>
            <a:solidFill>
              <a:srgbClr val="FFC000"/>
            </a:solidFill>
          </p:spPr>
          <p:txBody>
            <a:bodyPr wrap="square" rtlCol="0">
              <a:spAutoFit/>
            </a:bodyPr>
            <a:lstStyle/>
            <a:p>
              <a:pPr algn="ctr"/>
              <a:r>
                <a:rPr lang="en-US" b="1" dirty="0">
                  <a:solidFill>
                    <a:schemeClr val="bg1"/>
                  </a:solidFill>
                </a:rPr>
                <a:t>Smaller</a:t>
              </a:r>
            </a:p>
          </p:txBody>
        </p:sp>
      </p:grpSp>
    </p:spTree>
    <p:extLst>
      <p:ext uri="{BB962C8B-B14F-4D97-AF65-F5344CB8AC3E}">
        <p14:creationId xmlns:p14="http://schemas.microsoft.com/office/powerpoint/2010/main" val="518175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What Structure is Represented in These Problems</a:t>
            </a:r>
          </a:p>
        </p:txBody>
      </p:sp>
      <p:sp>
        <p:nvSpPr>
          <p:cNvPr id="3" name="Text Placeholder 2"/>
          <p:cNvSpPr>
            <a:spLocks noGrp="1"/>
          </p:cNvSpPr>
          <p:nvPr>
            <p:ph type="body" idx="1"/>
          </p:nvPr>
        </p:nvSpPr>
        <p:spPr/>
        <p:txBody>
          <a:bodyPr/>
          <a:lstStyle/>
          <a:p>
            <a:pPr marL="432000" indent="-432000">
              <a:buFont typeface="+mj-lt"/>
              <a:buAutoNum type="alphaUcPeriod"/>
            </a:pPr>
            <a:r>
              <a:rPr lang="en-US" sz="2400" dirty="0">
                <a:latin typeface="+mn-lt"/>
              </a:rPr>
              <a:t>Lou had 12 toy cars. Mia gave him 6 more. How may toy cars does Lou have altogether?</a:t>
            </a:r>
          </a:p>
          <a:p>
            <a:pPr marL="432000" indent="-432000">
              <a:buFont typeface="+mj-lt"/>
              <a:buAutoNum type="alphaUcPeriod"/>
            </a:pPr>
            <a:r>
              <a:rPr lang="en-US" sz="2400" dirty="0">
                <a:latin typeface="+mn-lt"/>
              </a:rPr>
              <a:t>Will has seven crackers and six peanuts. How many snacks does he have?</a:t>
            </a:r>
          </a:p>
          <a:p>
            <a:pPr marL="432000" indent="-432000">
              <a:buAutoNum type="alphaUcPeriod" startAt="3"/>
            </a:pPr>
            <a:r>
              <a:rPr lang="en-US" sz="2400" dirty="0">
                <a:latin typeface="+mn-lt"/>
              </a:rPr>
              <a:t>Sara had some books. Mary gave her five more. Now she has 12. How many books did Sara begin with?</a:t>
            </a:r>
          </a:p>
          <a:p>
            <a:pPr marL="432000" indent="-432000">
              <a:buAutoNum type="alphaUcPeriod" startAt="3"/>
            </a:pPr>
            <a:r>
              <a:rPr lang="en-US" sz="2400" dirty="0">
                <a:latin typeface="+mn-lt"/>
              </a:rPr>
              <a:t>Kate had six more pets than Liz. Liz has 2 pets. How many pets does Kate have?</a:t>
            </a:r>
          </a:p>
        </p:txBody>
      </p:sp>
    </p:spTree>
    <p:extLst>
      <p:ext uri="{BB962C8B-B14F-4D97-AF65-F5344CB8AC3E}">
        <p14:creationId xmlns:p14="http://schemas.microsoft.com/office/powerpoint/2010/main" val="4291001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46642"/>
          </a:xfrm>
        </p:spPr>
        <p:txBody>
          <a:bodyPr/>
          <a:lstStyle/>
          <a:p>
            <a:r>
              <a:rPr lang="en-US" dirty="0">
                <a:latin typeface="Times New Roman" panose="02020603050405020304" pitchFamily="18" charset="0"/>
              </a:rPr>
              <a:t>Problem Difficulty</a:t>
            </a:r>
            <a:endParaRPr lang="en-US" dirty="0"/>
          </a:p>
        </p:txBody>
      </p:sp>
      <p:sp>
        <p:nvSpPr>
          <p:cNvPr id="3" name="Content Placeholder 2"/>
          <p:cNvSpPr>
            <a:spLocks noGrp="1"/>
          </p:cNvSpPr>
          <p:nvPr>
            <p:ph idx="1"/>
          </p:nvPr>
        </p:nvSpPr>
        <p:spPr>
          <a:xfrm>
            <a:off x="338137" y="919162"/>
            <a:ext cx="8229600" cy="1219200"/>
          </a:xfrm>
        </p:spPr>
        <p:txBody>
          <a:bodyPr/>
          <a:lstStyle/>
          <a:p>
            <a:pPr marL="0" indent="0">
              <a:buNone/>
            </a:pPr>
            <a:r>
              <a:rPr lang="en-US" sz="2400" dirty="0">
                <a:latin typeface="+mn-lt"/>
                <a:ea typeface="Verdana" panose="020B0604030504040204" pitchFamily="34" charset="0"/>
                <a:cs typeface="Verdana" panose="020B0604030504040204" pitchFamily="34" charset="0"/>
              </a:rPr>
              <a:t>Join and Separate problems with start unknown</a:t>
            </a:r>
          </a:p>
          <a:p>
            <a:pPr marL="255600" indent="-255600"/>
            <a:r>
              <a:rPr lang="en-US" sz="2400" dirty="0">
                <a:latin typeface="+mn-lt"/>
                <a:ea typeface="Verdana" panose="020B0604030504040204" pitchFamily="34" charset="0"/>
                <a:cs typeface="Verdana" panose="020B0604030504040204" pitchFamily="34" charset="0"/>
              </a:rPr>
              <a:t>Hard for children to model. They do not know how many counters to put down initially.</a:t>
            </a:r>
          </a:p>
        </p:txBody>
      </p:sp>
      <p:sp>
        <p:nvSpPr>
          <p:cNvPr id="4" name="Content Placeholder 3"/>
          <p:cNvSpPr>
            <a:spLocks noGrp="1"/>
          </p:cNvSpPr>
          <p:nvPr>
            <p:ph idx="13"/>
          </p:nvPr>
        </p:nvSpPr>
        <p:spPr>
          <a:xfrm>
            <a:off x="338137" y="2414078"/>
            <a:ext cx="8229600" cy="2029844"/>
          </a:xfrm>
        </p:spPr>
        <p:txBody>
          <a:bodyPr/>
          <a:lstStyle/>
          <a:p>
            <a:pPr marL="0" indent="0">
              <a:buNone/>
            </a:pPr>
            <a:r>
              <a:rPr lang="en-US" sz="2400" dirty="0">
                <a:latin typeface="+mn-lt"/>
                <a:ea typeface="Verdana" panose="020B0604030504040204" pitchFamily="34" charset="0"/>
                <a:cs typeface="Verdana" panose="020B0604030504040204" pitchFamily="34" charset="0"/>
              </a:rPr>
              <a:t>Part-part-whole problems</a:t>
            </a:r>
          </a:p>
          <a:p>
            <a:pPr marL="255600" indent="-255600"/>
            <a:r>
              <a:rPr lang="en-US" sz="2400" dirty="0">
                <a:latin typeface="+mn-lt"/>
                <a:ea typeface="Verdana" panose="020B0604030504040204" pitchFamily="34" charset="0"/>
                <a:cs typeface="Verdana" panose="020B0604030504040204" pitchFamily="34" charset="0"/>
              </a:rPr>
              <a:t>No action to model since it is a conceptual bringing together of quantities.</a:t>
            </a:r>
          </a:p>
          <a:p>
            <a:pPr marL="255600" indent="-255600"/>
            <a:r>
              <a:rPr lang="en-US" sz="2400" dirty="0">
                <a:latin typeface="+mn-lt"/>
                <a:ea typeface="Verdana" panose="020B0604030504040204" pitchFamily="34" charset="0"/>
                <a:cs typeface="Verdana" panose="020B0604030504040204" pitchFamily="34" charset="0"/>
              </a:rPr>
              <a:t>Challenge for children to grasp a quantity represents two things at once.</a:t>
            </a:r>
          </a:p>
        </p:txBody>
      </p:sp>
      <p:sp>
        <p:nvSpPr>
          <p:cNvPr id="5" name="Content Placeholder 4"/>
          <p:cNvSpPr>
            <a:spLocks noGrp="1"/>
          </p:cNvSpPr>
          <p:nvPr>
            <p:ph idx="14"/>
          </p:nvPr>
        </p:nvSpPr>
        <p:spPr>
          <a:xfrm>
            <a:off x="354657" y="4777806"/>
            <a:ext cx="8213080" cy="919336"/>
          </a:xfrm>
        </p:spPr>
        <p:txBody>
          <a:bodyPr/>
          <a:lstStyle/>
          <a:p>
            <a:pPr marL="0" indent="0">
              <a:buNone/>
            </a:pPr>
            <a:r>
              <a:rPr lang="en-US" sz="2400" dirty="0">
                <a:latin typeface="+mn-lt"/>
                <a:ea typeface="Verdana" panose="020B0604030504040204" pitchFamily="34" charset="0"/>
                <a:cs typeface="Verdana" panose="020B0604030504040204" pitchFamily="34" charset="0"/>
              </a:rPr>
              <a:t>Compare problems</a:t>
            </a:r>
          </a:p>
          <a:p>
            <a:pPr marL="255600" indent="-255600"/>
            <a:r>
              <a:rPr lang="en-US" sz="2400" dirty="0">
                <a:latin typeface="+mn-lt"/>
                <a:ea typeface="Verdana" panose="020B0604030504040204" pitchFamily="34" charset="0"/>
                <a:cs typeface="Verdana" panose="020B0604030504040204" pitchFamily="34" charset="0"/>
              </a:rPr>
              <a:t>Challenged by language of “how many more?”</a:t>
            </a:r>
          </a:p>
        </p:txBody>
      </p:sp>
    </p:spTree>
    <p:extLst>
      <p:ext uri="{BB962C8B-B14F-4D97-AF65-F5344CB8AC3E}">
        <p14:creationId xmlns:p14="http://schemas.microsoft.com/office/powerpoint/2010/main" val="2197983996"/>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8578</TotalTime>
  <Words>2074</Words>
  <Application>Microsoft Office PowerPoint</Application>
  <PresentationFormat>On-screen Show (4:3)</PresentationFormat>
  <Paragraphs>188</Paragraphs>
  <Slides>29</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0" baseType="lpstr">
      <vt:lpstr>ＭＳ Ｐゴシック</vt:lpstr>
      <vt:lpstr>Arial</vt:lpstr>
      <vt:lpstr>Noto Sans Symbols</vt:lpstr>
      <vt:lpstr>Tahoma</vt:lpstr>
      <vt:lpstr>Times New Roman</vt:lpstr>
      <vt:lpstr>Verdana</vt:lpstr>
      <vt:lpstr>Wingdings</vt:lpstr>
      <vt:lpstr>ZapfDingbats</vt:lpstr>
      <vt:lpstr>508 Lecture</vt:lpstr>
      <vt:lpstr>1_508 Lecture</vt:lpstr>
      <vt:lpstr>Equation</vt:lpstr>
      <vt:lpstr>Elementary and Middle School Mathematics Teaching Developmentally 10th Edition</vt:lpstr>
      <vt:lpstr>Learner Outcomes</vt:lpstr>
      <vt:lpstr>Standards-Based Development (1 of 2)</vt:lpstr>
      <vt:lpstr>Standards-Based Development (2 of 2)</vt:lpstr>
      <vt:lpstr>Developing Addition and Subtraction Operation Sense</vt:lpstr>
      <vt:lpstr>Addition Problem Structures (1 of 2)</vt:lpstr>
      <vt:lpstr>Addition Problem Structures (2 of 2)</vt:lpstr>
      <vt:lpstr>Identify What Structure is Represented in These Problems</vt:lpstr>
      <vt:lpstr>Problem Difficulty</vt:lpstr>
      <vt:lpstr>Teaching Addition and Subtraction (1 of 5)</vt:lpstr>
      <vt:lpstr>Teaching Addition and Subtraction (2 of 5)</vt:lpstr>
      <vt:lpstr>Teaching Addition and Subtraction (3 of 5)</vt:lpstr>
      <vt:lpstr>Teaching Addition and Subtraction (4 of 5)</vt:lpstr>
      <vt:lpstr>Teaching Addition and Subtraction (5 of 5)</vt:lpstr>
      <vt:lpstr>Properties of Addition and Subtraction</vt:lpstr>
      <vt:lpstr>Developing Multiplication and Division Operation Sense</vt:lpstr>
      <vt:lpstr>Multiplication and Division Problem Structures (1 of 3)</vt:lpstr>
      <vt:lpstr>Multiplication and Division Problem Structures (2 of 3)</vt:lpstr>
      <vt:lpstr>Multiplication and Division Problem Structures (3 of 3)</vt:lpstr>
      <vt:lpstr>Teaching Multiplication and Division</vt:lpstr>
      <vt:lpstr>Model-Based Problems</vt:lpstr>
      <vt:lpstr>Activity 9.5 Finding Factors</vt:lpstr>
      <vt:lpstr>Properties of Multiplication and Division (1 of 2)</vt:lpstr>
      <vt:lpstr>Properties of Multiplication and Division (2 of 2)</vt:lpstr>
      <vt:lpstr>Strategies Teaching Operations (1 of 2)</vt:lpstr>
      <vt:lpstr>Strategies Teaching Operations (2 of 2)</vt:lpstr>
      <vt:lpstr>Cautions About the “Key Word” Strategy</vt:lpstr>
      <vt:lpstr>Common Errors and Misconceptions (1 of 2)</vt:lpstr>
      <vt:lpstr>Common Errors and Misconceptions (2 of 2)</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Middle School Mathematics Teaching Developmentally, 10e</dc:title>
  <dc:subject>TED</dc:subject>
  <dc:creator>Van De Walle/Karp/Bay-Williams</dc:creator>
  <cp:keywords>Elementary and Middle School Mathematics Teaching Developmentally</cp:keywords>
  <cp:lastModifiedBy>Geoff F Clement</cp:lastModifiedBy>
  <cp:revision>872</cp:revision>
  <dcterms:modified xsi:type="dcterms:W3CDTF">2018-12-21T14:40:16Z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