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25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6395" autoAdjust="0"/>
  </p:normalViewPr>
  <p:slideViewPr>
    <p:cSldViewPr snapToGrid="0" snapToObjects="1">
      <p:cViewPr varScale="1">
        <p:scale>
          <a:sx n="80" d="100"/>
          <a:sy n="80" d="100"/>
        </p:scale>
        <p:origin x="1190" y="4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-54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PowerPoint presentation contains mathematical equations, you may need to check that your computer has the following installed: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MathType Plugin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Math Player (free versions available)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NVDA Reader (free versions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42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3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63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3962400"/>
            <a:ext cx="8229600" cy="2163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2016, 2013, 2010 Pearson Education, Inc. All Rights Reserved</a:t>
            </a:r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5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0" y="6529254"/>
            <a:ext cx="5867400" cy="187537"/>
          </a:xfrm>
        </p:spPr>
        <p:txBody>
          <a:bodyPr/>
          <a:lstStyle>
            <a:lvl1pPr marL="0" indent="0" algn="r">
              <a:buNone/>
              <a:defRPr sz="8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100000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891838CE-430E-45DE-B6AA-42DD655BB05E}" type="datetime1">
              <a:rPr lang="en-US" smtClean="0"/>
              <a:t>12/21/2018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6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99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5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2016, 2013, 2010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4054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AD23-A511-424E-9DD2-B8CE2D237B20}" type="datetime1">
              <a:rPr lang="en-US" smtClean="0"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57200" y="3733800"/>
            <a:ext cx="8229600" cy="1752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02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93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3720" y="2807084"/>
            <a:ext cx="8229600" cy="9193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73720" y="4013968"/>
            <a:ext cx="8229600" cy="9193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40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73720" y="2641680"/>
            <a:ext cx="8229600" cy="71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3683160"/>
            <a:ext cx="8229600" cy="71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7200" y="4724640"/>
            <a:ext cx="8229600" cy="71117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4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82296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82296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783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82296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82296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279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7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82296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82296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43400" y="4874552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750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43400" y="4874552"/>
            <a:ext cx="3886200" cy="99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6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9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43400" y="4874552"/>
            <a:ext cx="3886200" cy="99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43399" y="2286000"/>
            <a:ext cx="3865157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231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0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43400" y="4874552"/>
            <a:ext cx="3886200" cy="99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43399" y="2286000"/>
            <a:ext cx="3865157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3045349"/>
            <a:ext cx="3886200" cy="5827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053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3505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" y="4876800"/>
            <a:ext cx="3505200" cy="99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76204" y="4473387"/>
            <a:ext cx="3886200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43399" y="2286000"/>
            <a:ext cx="3865157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3045349"/>
            <a:ext cx="3886200" cy="5827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2"/>
          </p:nvPr>
        </p:nvSpPr>
        <p:spPr>
          <a:xfrm>
            <a:off x="4392613" y="5159852"/>
            <a:ext cx="3886200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944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733800"/>
            <a:ext cx="3886200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76204" y="4473387"/>
            <a:ext cx="3886200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43399" y="2286000"/>
            <a:ext cx="3865157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3045349"/>
            <a:ext cx="3886200" cy="5827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2"/>
          </p:nvPr>
        </p:nvSpPr>
        <p:spPr>
          <a:xfrm>
            <a:off x="4392613" y="5159852"/>
            <a:ext cx="3886200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3"/>
          </p:nvPr>
        </p:nvSpPr>
        <p:spPr>
          <a:xfrm>
            <a:off x="457200" y="3830925"/>
            <a:ext cx="3472396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4"/>
          </p:nvPr>
        </p:nvSpPr>
        <p:spPr>
          <a:xfrm>
            <a:off x="490004" y="4570512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5"/>
          </p:nvPr>
        </p:nvSpPr>
        <p:spPr>
          <a:xfrm>
            <a:off x="506413" y="5256977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53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081267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32878" y="3626139"/>
            <a:ext cx="3886200" cy="251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53921" y="1979598"/>
            <a:ext cx="3865157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2537829"/>
            <a:ext cx="3886200" cy="2898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2"/>
          </p:nvPr>
        </p:nvSpPr>
        <p:spPr>
          <a:xfrm>
            <a:off x="4332878" y="4065083"/>
            <a:ext cx="3886200" cy="266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3"/>
          </p:nvPr>
        </p:nvSpPr>
        <p:spPr>
          <a:xfrm>
            <a:off x="457200" y="3830925"/>
            <a:ext cx="3472396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4"/>
          </p:nvPr>
        </p:nvSpPr>
        <p:spPr>
          <a:xfrm>
            <a:off x="490004" y="4570512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5"/>
          </p:nvPr>
        </p:nvSpPr>
        <p:spPr>
          <a:xfrm>
            <a:off x="506413" y="5256977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6"/>
          </p:nvPr>
        </p:nvSpPr>
        <p:spPr>
          <a:xfrm>
            <a:off x="4336752" y="4520930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490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081267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32878" y="3626139"/>
            <a:ext cx="3886200" cy="251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53921" y="1979598"/>
            <a:ext cx="3865157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2537829"/>
            <a:ext cx="3886200" cy="2898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2"/>
          </p:nvPr>
        </p:nvSpPr>
        <p:spPr>
          <a:xfrm>
            <a:off x="4332878" y="4065083"/>
            <a:ext cx="3886200" cy="266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3"/>
          </p:nvPr>
        </p:nvSpPr>
        <p:spPr>
          <a:xfrm>
            <a:off x="457200" y="3830925"/>
            <a:ext cx="3472396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4"/>
          </p:nvPr>
        </p:nvSpPr>
        <p:spPr>
          <a:xfrm>
            <a:off x="490004" y="4570512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5"/>
          </p:nvPr>
        </p:nvSpPr>
        <p:spPr>
          <a:xfrm>
            <a:off x="506413" y="5256977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6"/>
          </p:nvPr>
        </p:nvSpPr>
        <p:spPr>
          <a:xfrm>
            <a:off x="4336752" y="4520930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7"/>
          </p:nvPr>
        </p:nvSpPr>
        <p:spPr>
          <a:xfrm>
            <a:off x="4326230" y="5065802"/>
            <a:ext cx="3886200" cy="251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66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609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3"/>
          </p:nvPr>
        </p:nvSpPr>
        <p:spPr>
          <a:xfrm>
            <a:off x="457200" y="2286000"/>
            <a:ext cx="3505200" cy="563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3048000"/>
            <a:ext cx="3505200" cy="57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4343400" y="3081267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32878" y="3626139"/>
            <a:ext cx="3886200" cy="251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343400" y="1494526"/>
            <a:ext cx="3886200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353921" y="1979598"/>
            <a:ext cx="3865157" cy="3031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343400" y="2537829"/>
            <a:ext cx="3886200" cy="28985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2"/>
          </p:nvPr>
        </p:nvSpPr>
        <p:spPr>
          <a:xfrm>
            <a:off x="4332878" y="4065083"/>
            <a:ext cx="3886200" cy="266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23"/>
          </p:nvPr>
        </p:nvSpPr>
        <p:spPr>
          <a:xfrm>
            <a:off x="457200" y="3830925"/>
            <a:ext cx="3472396" cy="559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4"/>
          </p:nvPr>
        </p:nvSpPr>
        <p:spPr>
          <a:xfrm>
            <a:off x="490004" y="4570512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5"/>
          </p:nvPr>
        </p:nvSpPr>
        <p:spPr>
          <a:xfrm>
            <a:off x="506413" y="5256977"/>
            <a:ext cx="3472396" cy="5061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6"/>
          </p:nvPr>
        </p:nvSpPr>
        <p:spPr>
          <a:xfrm>
            <a:off x="4336752" y="4520930"/>
            <a:ext cx="3886200" cy="2781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3"/>
          <p:cNvSpPr>
            <a:spLocks noGrp="1"/>
          </p:cNvSpPr>
          <p:nvPr>
            <p:ph sz="quarter" idx="27"/>
          </p:nvPr>
        </p:nvSpPr>
        <p:spPr>
          <a:xfrm>
            <a:off x="4326230" y="5065802"/>
            <a:ext cx="3886200" cy="2517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8"/>
          </p:nvPr>
        </p:nvSpPr>
        <p:spPr>
          <a:xfrm>
            <a:off x="4326230" y="5504746"/>
            <a:ext cx="3886200" cy="266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209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0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790255" y="1494526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0"/>
          </p:nvPr>
        </p:nvSpPr>
        <p:spPr>
          <a:xfrm>
            <a:off x="4790256" y="1861415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4790255" y="2283032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6"/>
          </p:nvPr>
        </p:nvSpPr>
        <p:spPr>
          <a:xfrm>
            <a:off x="4790255" y="2705545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7"/>
          </p:nvPr>
        </p:nvSpPr>
        <p:spPr>
          <a:xfrm>
            <a:off x="4790256" y="3072434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8"/>
          </p:nvPr>
        </p:nvSpPr>
        <p:spPr>
          <a:xfrm>
            <a:off x="4790255" y="3494051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9"/>
          </p:nvPr>
        </p:nvSpPr>
        <p:spPr>
          <a:xfrm>
            <a:off x="4790255" y="3908712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0"/>
          </p:nvPr>
        </p:nvSpPr>
        <p:spPr>
          <a:xfrm>
            <a:off x="4790256" y="4275601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1"/>
          </p:nvPr>
        </p:nvSpPr>
        <p:spPr>
          <a:xfrm>
            <a:off x="4790255" y="4697218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2"/>
          </p:nvPr>
        </p:nvSpPr>
        <p:spPr>
          <a:xfrm>
            <a:off x="4790255" y="5105555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3"/>
          </p:nvPr>
        </p:nvSpPr>
        <p:spPr>
          <a:xfrm>
            <a:off x="457200" y="1494526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34"/>
          </p:nvPr>
        </p:nvSpPr>
        <p:spPr>
          <a:xfrm>
            <a:off x="457201" y="1861415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35"/>
          </p:nvPr>
        </p:nvSpPr>
        <p:spPr>
          <a:xfrm>
            <a:off x="457200" y="2283032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36"/>
          </p:nvPr>
        </p:nvSpPr>
        <p:spPr>
          <a:xfrm>
            <a:off x="457200" y="2705545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37"/>
          </p:nvPr>
        </p:nvSpPr>
        <p:spPr>
          <a:xfrm>
            <a:off x="457201" y="3072434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38"/>
          </p:nvPr>
        </p:nvSpPr>
        <p:spPr>
          <a:xfrm>
            <a:off x="457200" y="3494051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39"/>
          </p:nvPr>
        </p:nvSpPr>
        <p:spPr>
          <a:xfrm>
            <a:off x="457200" y="3908712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0"/>
          </p:nvPr>
        </p:nvSpPr>
        <p:spPr>
          <a:xfrm>
            <a:off x="457201" y="4275601"/>
            <a:ext cx="3886200" cy="32227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1"/>
          </p:nvPr>
        </p:nvSpPr>
        <p:spPr>
          <a:xfrm>
            <a:off x="457200" y="4697218"/>
            <a:ext cx="3886199" cy="3080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2"/>
          </p:nvPr>
        </p:nvSpPr>
        <p:spPr>
          <a:xfrm>
            <a:off x="457200" y="5105555"/>
            <a:ext cx="3886200" cy="2620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016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2016, 2013, 2010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11159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481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857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095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5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78063"/>
            <a:ext cx="8229600" cy="5588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2954338"/>
            <a:ext cx="8232775" cy="6096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8229600" cy="5508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57200" y="4427538"/>
            <a:ext cx="8229600" cy="652462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5181600"/>
            <a:ext cx="8229600" cy="5000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9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5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78063"/>
            <a:ext cx="8229600" cy="5588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2954338"/>
            <a:ext cx="8232775" cy="6096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8229600" cy="5508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57200" y="4427538"/>
            <a:ext cx="8229600" cy="652462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5181600"/>
            <a:ext cx="8229600" cy="5000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5811838"/>
            <a:ext cx="8229600" cy="457200"/>
          </a:xfrm>
        </p:spPr>
        <p:txBody>
          <a:bodyPr/>
          <a:lstStyle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657601" y="6418263"/>
            <a:ext cx="479834" cy="29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5503863" y="6418263"/>
            <a:ext cx="453317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7200900" y="6418263"/>
            <a:ext cx="576027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>
          <a:xfrm flipH="1">
            <a:off x="7976101" y="6418263"/>
            <a:ext cx="778599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7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Learning Objectives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02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5"/>
          <p:cNvSpPr txBox="1">
            <a:spLocks/>
          </p:cNvSpPr>
          <p:nvPr userDrawn="1"/>
        </p:nvSpPr>
        <p:spPr>
          <a:xfrm>
            <a:off x="2670048" y="6449931"/>
            <a:ext cx="6089854" cy="2312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  <a:endParaRPr lang="en-US" altLang="en-US" sz="1200" dirty="0">
              <a:solidFill>
                <a:schemeClr val="tx1"/>
              </a:solidFill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68" r:id="rId4"/>
    <p:sldLayoutId id="2147483669" r:id="rId5"/>
    <p:sldLayoutId id="2147483651" r:id="rId6"/>
    <p:sldLayoutId id="2147483654" r:id="rId7"/>
    <p:sldLayoutId id="2147483655" r:id="rId8"/>
    <p:sldLayoutId id="2147483656" r:id="rId9"/>
    <p:sldLayoutId id="2147483667" r:id="rId10"/>
    <p:sldLayoutId id="2147483657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83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93" r:id="rId2"/>
    <p:sldLayoutId id="214748369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603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762000"/>
            <a:ext cx="4196750" cy="3013879"/>
          </a:xfrm>
        </p:spPr>
        <p:txBody>
          <a:bodyPr anchor="ctr"/>
          <a:lstStyle/>
          <a:p>
            <a:r>
              <a:rPr lang="en-US" sz="2800" dirty="0">
                <a:latin typeface="+mn-lt"/>
              </a:rPr>
              <a:t>Elementary and Middle School Mathematics Teaching Developmentally</a:t>
            </a:r>
            <a:br>
              <a:rPr lang="en-US" sz="3400" dirty="0">
                <a:latin typeface="+mn-lt"/>
              </a:rPr>
            </a:br>
            <a:r>
              <a:rPr lang="en-IN" sz="2400" dirty="0">
                <a:latin typeface="+mn-lt"/>
              </a:rPr>
              <a:t>10</a:t>
            </a:r>
            <a:r>
              <a:rPr lang="en-IN" sz="2400" baseline="30000" dirty="0">
                <a:latin typeface="+mn-lt"/>
              </a:rPr>
              <a:t>th</a:t>
            </a:r>
            <a:r>
              <a:rPr lang="en-IN" sz="2400" dirty="0">
                <a:latin typeface="+mn-lt"/>
              </a:rPr>
              <a:t> Edition</a:t>
            </a:r>
            <a:endParaRPr lang="en-US" sz="24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4686" y="3962399"/>
            <a:ext cx="4311382" cy="1628775"/>
          </a:xfrm>
        </p:spPr>
        <p:txBody>
          <a:bodyPr anchor="ctr"/>
          <a:lstStyle/>
          <a:p>
            <a:r>
              <a:rPr lang="en-US" sz="2800" b="1" dirty="0">
                <a:solidFill>
                  <a:srgbClr val="007FA3"/>
                </a:solidFill>
                <a:latin typeface="+mn-lt"/>
              </a:rPr>
              <a:t>Chapter 7</a:t>
            </a:r>
          </a:p>
          <a:p>
            <a:r>
              <a:rPr lang="en-US" sz="2400" b="1" dirty="0">
                <a:solidFill>
                  <a:srgbClr val="007FA3"/>
                </a:solidFill>
                <a:latin typeface="+mn-lt"/>
              </a:rPr>
              <a:t>Developing Early Number Concepts and Number Sense</a:t>
            </a:r>
            <a:endParaRPr lang="en-IN" sz="2400" b="1" dirty="0">
              <a:solidFill>
                <a:srgbClr val="007FA3"/>
              </a:solidFill>
              <a:latin typeface="+mn-lt"/>
            </a:endParaRPr>
          </a:p>
        </p:txBody>
      </p:sp>
      <p:pic>
        <p:nvPicPr>
          <p:cNvPr id="7" name="Picture 6" descr="Front Cover: Elementary and Middle School Mathematics Teaching Developmentally Tenth Edition by Van De Walle, Karp and Bay-William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0" y="1772188"/>
            <a:ext cx="3568184" cy="422463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670048" y="6449931"/>
            <a:ext cx="6089854" cy="23128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7556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Number Sense by Building Number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419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Spatial Relationships</a:t>
            </a:r>
          </a:p>
        </p:txBody>
      </p:sp>
      <p:pic>
        <p:nvPicPr>
          <p:cNvPr id="7" name="Picture 6" descr="3 dot patterns of the numbers 5, 6, and 9. Five, learned pattern, shows 5 dots arranged in 3 rows. Row 1 has 2 dots, row 2 has 1 dot, and row 3 has 2 dots. 6, combining 2 patterns, shows 6 dots arranged in 2 identical patterns of 3 dots each. 9, 8 and 1 more, shows 9 dots arranged in 2 patterns. The first pattern has 8 dots arranged in 2 rows of 3 dots each. The second pattern has 1 do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53140"/>
            <a:ext cx="3759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3756900"/>
            <a:ext cx="3797300" cy="8431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One and Two More/One and Two Less</a:t>
            </a:r>
          </a:p>
        </p:txBody>
      </p:sp>
      <p:pic>
        <p:nvPicPr>
          <p:cNvPr id="9" name="Picture 7" descr="The numbers 6, 7, and 8 align horizontally. There is 1 more unit from 6 to 7. There is 1 more unit from 7 to 8. There are 1 less unit from 8 to 7 and there is 1 less unit from 7 to 6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864950"/>
            <a:ext cx="325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5289560" y="1544400"/>
            <a:ext cx="3382000" cy="8025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Benchmark numbers 5 and 10</a:t>
            </a:r>
          </a:p>
        </p:txBody>
      </p:sp>
      <p:pic>
        <p:nvPicPr>
          <p:cNvPr id="8" name="Picture 10" descr="This relationship has 2 parts. The first, 5 and 3 more, has 2 hands, with 5 and 3 fingers showing. The second, 2 away from 10, has a grid of 10, where 8 grid blocks have dot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6" y="2496568"/>
            <a:ext cx="1841548" cy="10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5289560" y="3754995"/>
            <a:ext cx="2590800" cy="5331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Part-Part-Whole</a:t>
            </a:r>
          </a:p>
        </p:txBody>
      </p:sp>
      <p:pic>
        <p:nvPicPr>
          <p:cNvPr id="10" name="Picture 11" descr="Six and three is nine, represented a plane in 2 parts. Part 1 has 6 dots and part 2 has 3 dots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11" y="4552530"/>
            <a:ext cx="2022840" cy="99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3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Make Sets of More/ Less/ Same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453640"/>
          </a:xfrm>
        </p:spPr>
        <p:txBody>
          <a:bodyPr/>
          <a:lstStyle/>
          <a:p>
            <a:pPr marL="0" indent="0" eaLnBrk="1" hangingPunct="1">
              <a:buFont typeface="ZapfDingbats" charset="0"/>
              <a:buNone/>
              <a:tabLst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Children need to construct sets using counters and to make comparisons or choices between two or more sets.</a:t>
            </a:r>
          </a:p>
          <a:p>
            <a:pPr eaLnBrk="1" hangingPunct="1">
              <a:buFont typeface="ZapfDingbats" charset="0"/>
              <a:buNone/>
            </a:pPr>
            <a:r>
              <a:rPr lang="en-US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Activity 7.13</a:t>
            </a:r>
          </a:p>
          <a:p>
            <a:pPr marL="0" indent="0" eaLnBrk="1" hangingPunct="1">
              <a:buFont typeface="ZapfDingbats" charset="0"/>
              <a:buNone/>
              <a:tabLst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Materials - Picture of sets of objects of 4-12, set of counters, word cards labeled </a:t>
            </a:r>
            <a:r>
              <a:rPr lang="en-US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More, Less, Same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Directions - Next to each card, have children make three collections.</a:t>
            </a:r>
          </a:p>
        </p:txBody>
      </p:sp>
      <p:pic>
        <p:nvPicPr>
          <p:cNvPr id="4" name="Picture 3" descr="A board of 8 dots, aligned in 2 rows of 4, with 3 bins of counters labeled, less, same, and more. Less has 5 counters. Same has 8 counters. More has 10 counte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31" y="4298881"/>
            <a:ext cx="2922538" cy="20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0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Number Relationships 1-10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846390" cy="3154679"/>
          </a:xfrm>
        </p:spPr>
        <p:txBody>
          <a:bodyPr/>
          <a:lstStyle/>
          <a:p>
            <a:pPr marL="255600" indent="-255600"/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Students need to know that 7, for example, is 1 more than 6 and 2 less than 9.</a:t>
            </a:r>
          </a:p>
          <a:p>
            <a:pPr marL="255600" indent="-255600"/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numbers 5 and 10 play a large role in our numeration system.</a:t>
            </a:r>
          </a:p>
          <a:p>
            <a:pPr marL="255600" indent="-255600"/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Conceptualize a number as being composed of two more parts.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33400" y="5074920"/>
            <a:ext cx="4084320" cy="85343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Principal tool children will use: 	Counting skills</a:t>
            </a:r>
          </a:p>
        </p:txBody>
      </p:sp>
      <p:pic>
        <p:nvPicPr>
          <p:cNvPr id="3" name="Picture 2" descr="1, one more, two more, one less, two less. The numbers 6, 7, and 9 align horizontally. There is 1 more unit from 6 to 7. There is 2 more units from 7 to 9. There are 2 less units from 9 to 7 and there is 1 less unit from 7 to 6. 2, benchmarks to 5 and 10. This relationship has 2 parts. The first, 5 and 3 more, has 2 hands, with 5 and 3 fingers showing. The second, 2 away from 10, has a grid of 10, where 8 grid blocks have dots. 3, part, part, whole. Six and three is nine, represented a plane in 2 parts. Part 1 has 6 dots and part 2 has 3 do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90" y="1462086"/>
            <a:ext cx="3688010" cy="48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Building 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610100" cy="16287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Five-Frame Tell-About Materials - Five frame and counters: Ask children to show three on their five-frame.</a:t>
            </a:r>
            <a:endParaRPr lang="en-US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57200" y="3377372"/>
            <a:ext cx="8229600" cy="23801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Ask “What can you tell us about looking at your five-frame?” Accept any answers i.e. space in the middle.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Keep giving them numbers and focus on how many more counters needed to make 5.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Using a ten frame, try numbers between 5 and 10 in the frame.</a:t>
            </a:r>
          </a:p>
        </p:txBody>
      </p:sp>
      <p:pic>
        <p:nvPicPr>
          <p:cNvPr id="4" name="Picture 3" descr="2 frames with 5 parts have a different number of dots. From left to right, the parts of frame A are, dot, blank, blank, dot, dot. Frame B has 1 dot in each of the 5 parts, with 2 dots beside the fram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262" y="1535724"/>
            <a:ext cx="3019955" cy="17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6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Part-Part-Whole Basic 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07080" cy="167932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</a:rPr>
              <a:t>Compose.</a:t>
            </a:r>
          </a:p>
          <a:p>
            <a:pPr marL="255600" indent="-255600"/>
            <a:r>
              <a:rPr lang="en-US" sz="2200" dirty="0">
                <a:latin typeface="+mn-lt"/>
              </a:rPr>
              <a:t>Build designated quantities in two or more parts.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8480" y="3355724"/>
            <a:ext cx="4174480" cy="143535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Decompose.</a:t>
            </a:r>
          </a:p>
          <a:p>
            <a:pPr marL="255600" indent="-255600"/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Start with a full amount and separate into 2 or more parts.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43240" y="4920748"/>
            <a:ext cx="4204960" cy="109143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When children read and write the combinations, they focus on the relationships of the parts.</a:t>
            </a:r>
          </a:p>
        </p:txBody>
      </p:sp>
      <p:pic>
        <p:nvPicPr>
          <p:cNvPr id="7" name="Picture 6" descr="4 ways of representing the number 6. The representations are as follows. 5 and 1, there are 5 beans. 3 and 3, 6 blocks connect. 3 are green and 3 are yellow. 5 and 1, there are 3 frame representations as follows. There are 2 frames, 1 with 2 parts, and 1 with 4 parts. All parts have 1 dot. There are 2 frames, both with 3 parts. All parts have 1 dot. There are 2 frames, 1 with 1 part, 1 with 5 parts. All parts have 1 dot. 4 and 2, a rectangle has 2 parts. 1 part is double the size of the other part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079" y="1836627"/>
            <a:ext cx="333480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Relationships 10-20 and Beyond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91525" cy="4525963"/>
          </a:xfrm>
        </p:spPr>
        <p:txBody>
          <a:bodyPr/>
          <a:lstStyle/>
          <a:p>
            <a:pPr marL="101600" indent="0" eaLnBrk="1" hangingPunct="1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set of 10 plays a major role in the the understanding of the numbers 10-20.</a:t>
            </a:r>
          </a:p>
          <a:p>
            <a:pPr marL="101600" indent="0" eaLnBrk="1" hangingPunct="1">
              <a:buNone/>
            </a:pPr>
            <a:r>
              <a:rPr lang="en-US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Three-level progression of children’s understanding of ten: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 understands ten as ten ones and does not see ten as a unit.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Child understands ten as a unit but relies on materials to complete tasks involving ten.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facile concept of ten - Solves tasks without using materials</a:t>
            </a:r>
          </a:p>
        </p:txBody>
      </p:sp>
    </p:spTree>
    <p:extLst>
      <p:ext uri="{BB962C8B-B14F-4D97-AF65-F5344CB8AC3E}">
        <p14:creationId xmlns:p14="http://schemas.microsoft.com/office/powerpoint/2010/main" val="295130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and Some More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6491288" cy="4525963"/>
          </a:xfrm>
        </p:spPr>
        <p:txBody>
          <a:bodyPr/>
          <a:lstStyle/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b="1" dirty="0">
                <a:latin typeface="+mn-lt"/>
                <a:ea typeface="ＭＳ Ｐゴシック" charset="0"/>
                <a:cs typeface="ＭＳ Ｐゴシック" charset="0"/>
              </a:rPr>
              <a:t>Activity 7.26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Materials – Two-part mat, counters or coffee 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stirrers, and a story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Directions - Ask students to complete the ten 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frame and count out 7 counters/stirrers on 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the other side.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Have them count all together.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Chorus the combination - e.g., 10 and 7 equal 17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Turn mat around - 7 and 10 equal 17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Repeat with other numbers in random order, but always keep 10 on the left side (e.g., 5 + 10 = 10 + 5)</a:t>
            </a:r>
          </a:p>
          <a:p>
            <a:pPr marL="1588" lvl="1" indent="0" eaLnBrk="1" hangingPunct="1">
              <a:buFont typeface="Verdana" charset="0"/>
              <a:buNone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Work to be able to bundle 10 stirrers together.</a:t>
            </a:r>
          </a:p>
        </p:txBody>
      </p:sp>
      <p:pic>
        <p:nvPicPr>
          <p:cNvPr id="5" name="Picture 4" descr="A representations of number relationships. There is a 10 frame with 10 dots with 7 dots below it. There are instructions that ask, how many? What is one more? And, Two less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5" y="1508760"/>
            <a:ext cx="3335499" cy="22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3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Sense in Their World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2987041"/>
          </a:xfrm>
          <a:ln>
            <a:noFill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Estimation and Measurement - best way for children to think about real quantities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Cut out a large footprint 18 inches long. Ask children to tell you </a:t>
            </a:r>
            <a:r>
              <a:rPr lang="en-US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how many will it take to measure the rug in our classroom?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More or less than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fill in the blank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Closer to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fill in the blank 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 to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fill in the blank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en-US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fill in the blank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4861561"/>
            <a:ext cx="8229600" cy="10972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Connecting numbers to real situations - </a:t>
            </a:r>
            <a:r>
              <a:rPr lang="en-US" sz="20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Activity 7.28 and 7.29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Suggest units to use with a number nine 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fill in the blank</a:t>
            </a:r>
            <a:r>
              <a:rPr lang="en-US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Also give a number and unit and figure out when that would be reasonable-15 feet.</a:t>
            </a:r>
            <a:endParaRPr lang="en-US" sz="2000" u="sng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10840" y="3520440"/>
            <a:ext cx="777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50720" y="4023360"/>
            <a:ext cx="777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5680" y="3992880"/>
            <a:ext cx="82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4960" y="4541520"/>
            <a:ext cx="868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62508" y="5486400"/>
            <a:ext cx="899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6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Represent and Interpret Data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1"/>
            <a:ext cx="4519613" cy="504242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+mn-lt"/>
                <a:cs typeface="ＭＳ Ｐゴシック" charset="0"/>
              </a:rPr>
              <a:t>Encourage children to generate ideas for what data to gather.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latin typeface="+mn-lt"/>
                <a:cs typeface="ＭＳ Ｐゴシック" charset="0"/>
              </a:rPr>
              <a:t>Use the graphed data to compare number relationships rather than only referencing more and less. For instance, </a:t>
            </a:r>
          </a:p>
          <a:p>
            <a:pPr>
              <a:defRPr/>
            </a:pPr>
            <a:r>
              <a:rPr lang="en-US" sz="2200" dirty="0">
                <a:latin typeface="+mn-lt"/>
                <a:cs typeface="ＭＳ Ｐゴシック" charset="0"/>
              </a:rPr>
              <a:t>More students brought apples for snack than bananas.</a:t>
            </a:r>
          </a:p>
          <a:p>
            <a:pPr>
              <a:defRPr/>
            </a:pPr>
            <a:r>
              <a:rPr lang="en-US" sz="2200" dirty="0">
                <a:latin typeface="+mn-lt"/>
                <a:cs typeface="ＭＳ Ｐゴシック" charset="0"/>
              </a:rPr>
              <a:t>Three less people brought oranges than brought apples.</a:t>
            </a:r>
          </a:p>
          <a:p>
            <a:pPr>
              <a:defRPr/>
            </a:pPr>
            <a:r>
              <a:rPr lang="en-US" sz="2200" dirty="0">
                <a:latin typeface="+mn-lt"/>
                <a:cs typeface="ＭＳ Ｐゴシック" charset="0"/>
              </a:rPr>
              <a:t>Three more people brought oranges than brought bananas.</a:t>
            </a:r>
          </a:p>
        </p:txBody>
      </p:sp>
      <p:pic>
        <p:nvPicPr>
          <p:cNvPr id="4" name="Picture 4" descr="A bar graph and questions for class discussion. The graph shows number of fruit brought for a snack. Paper cutouts are used for bananas, oranges, apples, and cards used for others. Bananas, 3. Oranges, 6. Apples, 9. Other, 4. Other includes 2 peaches, 1 grape, and 1 non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36" y="1586346"/>
            <a:ext cx="3231139" cy="47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5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and Misconceptions: Early Number Concepts </a:t>
            </a:r>
            <a:r>
              <a:rPr lang="en-US" sz="2000" b="0" dirty="0"/>
              <a:t>(1 of 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77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Concept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Child does not understand the cardinality principle.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it looks like</a:t>
            </a: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When asked “How many?”, the child </a:t>
            </a:r>
            <a:r>
              <a:rPr lang="en-US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recounts</a:t>
            </a: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all the objects or points to last object counted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Help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Provide lots of counting opportunities, followed by asking “How many?”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When counting collections together, say, “1, 2, 3, 4, 5”. We have 5 pencils.”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774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Learner Outcomes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007FA3"/>
                </a:solidFill>
                <a:latin typeface="+mn-lt"/>
                <a:cs typeface="Verdana"/>
              </a:rPr>
              <a:t>7.1</a:t>
            </a:r>
            <a:r>
              <a:rPr lang="en-US" sz="2200" b="1" dirty="0">
                <a:latin typeface="+mn-lt"/>
                <a:cs typeface="Verdana"/>
              </a:rPr>
              <a:t> </a:t>
            </a:r>
            <a:r>
              <a:rPr lang="en-US" sz="2200" dirty="0">
                <a:latin typeface="+mn-lt"/>
                <a:cs typeface="Verdana"/>
              </a:rPr>
              <a:t>Recognize that teaching mathematics to very young children involves providing high quality number activities using a developmental approach.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FA3"/>
                </a:solidFill>
                <a:latin typeface="+mn-lt"/>
                <a:cs typeface="Verdana"/>
              </a:rPr>
              <a:t>7.2 </a:t>
            </a:r>
            <a:r>
              <a:rPr lang="en-US" sz="2200" dirty="0">
                <a:latin typeface="+mn-lt"/>
                <a:cs typeface="Verdana"/>
              </a:rPr>
              <a:t>Demonstrate how to develop children’s counting skills, including subitizing (immediately recognizing a total number of objects in an organized collection) to three or five without counting each object.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FA3"/>
                </a:solidFill>
                <a:latin typeface="+mn-lt"/>
                <a:cs typeface="Verdana"/>
              </a:rPr>
              <a:t>7.3 </a:t>
            </a:r>
            <a:r>
              <a:rPr lang="en-US" sz="2200" dirty="0">
                <a:latin typeface="+mn-lt"/>
                <a:cs typeface="Verdana"/>
              </a:rPr>
              <a:t>Plan ways to teach children to compare quantities and describe relationships between numbers.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FA3"/>
                </a:solidFill>
                <a:latin typeface="+mn-lt"/>
                <a:cs typeface="Verdana"/>
              </a:rPr>
              <a:t>7.4</a:t>
            </a:r>
            <a:r>
              <a:rPr lang="en-US" sz="2200" b="1" dirty="0">
                <a:latin typeface="+mn-lt"/>
                <a:cs typeface="Verdana"/>
              </a:rPr>
              <a:t> </a:t>
            </a:r>
            <a:r>
              <a:rPr lang="en-US" sz="2200" dirty="0">
                <a:latin typeface="+mn-lt"/>
                <a:cs typeface="Verdana"/>
              </a:rPr>
              <a:t>Develop ways to connect mathematical ideas to the real-world activities of young learners.</a:t>
            </a:r>
          </a:p>
        </p:txBody>
      </p:sp>
    </p:spTree>
    <p:extLst>
      <p:ext uri="{BB962C8B-B14F-4D97-AF65-F5344CB8AC3E}">
        <p14:creationId xmlns:p14="http://schemas.microsoft.com/office/powerpoint/2010/main" val="288971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and Misconceptions: Early Number Concepts </a:t>
            </a:r>
            <a:r>
              <a:rPr lang="en-US" sz="2000" b="0" dirty="0"/>
              <a:t>(2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2000" indent="-432000">
              <a:buAutoNum type="arabicPeriod"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Does not know the counting sequence</a:t>
            </a:r>
          </a:p>
          <a:p>
            <a:pPr marL="432000" indent="-432000">
              <a:buAutoNum type="arabicPeriod"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Counts without using one-to-one correspondence</a:t>
            </a:r>
          </a:p>
          <a:p>
            <a:pPr marL="432000" indent="-432000">
              <a:buAutoNum type="arabicPeriod"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Does not count on</a:t>
            </a:r>
          </a:p>
          <a:p>
            <a:pPr marL="432000" indent="-432000">
              <a:buFont typeface="+mj-lt"/>
              <a:buAutoNum type="arabicPeriod" startAt="4"/>
            </a:pPr>
            <a:r>
              <a:rPr lang="en-US" sz="2400" dirty="0">
                <a:latin typeface="+mn-lt"/>
                <a:cs typeface="Verdana"/>
              </a:rPr>
              <a:t>Difficulty counting the teen numbers or decade numbers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432000" indent="-432000">
              <a:buFont typeface="+mj-lt"/>
              <a:buAutoNum type="arabicPeriod" startAt="4"/>
            </a:pPr>
            <a:r>
              <a:rPr lang="en-US" sz="2400" dirty="0">
                <a:latin typeface="+mn-lt"/>
              </a:rPr>
              <a:t>Writes the numeral backwards or reverses the digits in the teen numbers</a:t>
            </a:r>
          </a:p>
          <a:p>
            <a:pPr marL="432000" indent="-432000">
              <a:buFont typeface="+mj-lt"/>
              <a:buAutoNum type="arabicPeriod" startAt="4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Not sure of the magnitude of numbers from 1-20</a:t>
            </a:r>
            <a:endParaRPr lang="en-US" sz="2400" dirty="0">
              <a:solidFill>
                <a:srgbClr val="005F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50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Research-Based Recommendations for High-Quality Learning Activities in the First 6 Years of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Enhance children’</a:t>
            </a:r>
            <a:r>
              <a:rPr lang="en-US" altLang="ja-JP" sz="2200" dirty="0">
                <a:latin typeface="+mn-lt"/>
                <a:cs typeface="ＭＳ Ｐゴシック" charset="0"/>
              </a:rPr>
              <a:t>s natural interest in mathematics.</a:t>
            </a:r>
          </a:p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Build on children’</a:t>
            </a:r>
            <a:r>
              <a:rPr lang="en-US" altLang="ja-JP" sz="2200" dirty="0">
                <a:latin typeface="+mn-lt"/>
                <a:cs typeface="ＭＳ Ｐゴシック" charset="0"/>
              </a:rPr>
              <a:t>s experience and knowledge.</a:t>
            </a:r>
          </a:p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Base mathematics curriculum and teaching practices on solid mathematical knowledge and child development.</a:t>
            </a:r>
          </a:p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Use formal and informal experiences to strengthen children’</a:t>
            </a:r>
            <a:r>
              <a:rPr lang="en-US" altLang="ja-JP" sz="2200" dirty="0">
                <a:latin typeface="+mn-lt"/>
                <a:cs typeface="ＭＳ Ｐゴシック" charset="0"/>
              </a:rPr>
              <a:t>s problem-solving and reasoning processes.</a:t>
            </a:r>
          </a:p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Provide opportunities for children to explain their thinking as they interact with the mathematical ideas.</a:t>
            </a:r>
          </a:p>
          <a:p>
            <a:pPr marL="432000" indent="-432000" eaLnBrk="1" hangingPunct="1">
              <a:buSzTx/>
              <a:buFont typeface="Wingdings" charset="0"/>
              <a:buAutoNum type="arabicPeriod"/>
            </a:pPr>
            <a:r>
              <a:rPr lang="en-US" sz="2200" dirty="0">
                <a:latin typeface="+mn-lt"/>
                <a:cs typeface="ＭＳ Ｐゴシック" charset="0"/>
              </a:rPr>
              <a:t>Assess children’</a:t>
            </a:r>
            <a:r>
              <a:rPr lang="en-US" altLang="ja-JP" sz="2200" dirty="0">
                <a:latin typeface="+mn-lt"/>
                <a:cs typeface="ＭＳ Ｐゴシック" charset="0"/>
              </a:rPr>
              <a:t>s mathematical knowledge, skills and strategies through observation and other informal practices.</a:t>
            </a:r>
            <a:endParaRPr lang="en-US" sz="2200" dirty="0">
              <a:latin typeface="+mn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Standards-Based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914"/>
            <a:ext cx="8229600" cy="1206884"/>
          </a:xfrm>
        </p:spPr>
        <p:txBody>
          <a:bodyPr/>
          <a:lstStyle/>
          <a:p>
            <a:pPr marL="0" indent="0" eaLnBrk="1" hangingPunct="1">
              <a:buSzTx/>
              <a:buNone/>
            </a:pPr>
            <a:r>
              <a:rPr lang="en-US" sz="2000" dirty="0">
                <a:latin typeface="+mn-lt"/>
                <a:cs typeface="ＭＳ Ｐゴシック" charset="0"/>
              </a:rPr>
              <a:t>Preschool children:</a:t>
            </a:r>
          </a:p>
          <a:p>
            <a:pPr marL="255600" indent="-255600">
              <a:buSzTx/>
            </a:pPr>
            <a:r>
              <a:rPr lang="en-US" sz="2000" dirty="0">
                <a:latin typeface="+mn-lt"/>
                <a:cs typeface="ＭＳ Ｐゴシック" charset="0"/>
              </a:rPr>
              <a:t>Counting, one to one correspondence, cardinality and comparing and ordering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2917849"/>
            <a:ext cx="8229600" cy="1490596"/>
          </a:xfrm>
        </p:spPr>
        <p:txBody>
          <a:bodyPr/>
          <a:lstStyle/>
          <a:p>
            <a:pPr marL="0" indent="0" eaLnBrk="1" hangingPunct="1">
              <a:buSzTx/>
              <a:buNone/>
            </a:pPr>
            <a:r>
              <a:rPr lang="en-US" sz="2000" dirty="0">
                <a:latin typeface="+mn-lt"/>
                <a:cs typeface="ＭＳ Ｐゴシック" charset="0"/>
              </a:rPr>
              <a:t>Kindergarten children:</a:t>
            </a:r>
          </a:p>
          <a:p>
            <a:pPr marL="255600" indent="-255600">
              <a:buSzTx/>
            </a:pPr>
            <a:r>
              <a:rPr lang="en-US" sz="2000" dirty="0">
                <a:latin typeface="+mn-lt"/>
                <a:cs typeface="ＭＳ Ｐゴシック" charset="0"/>
              </a:rPr>
              <a:t>Count by 100 by ones and tens, count from numbers other than one, write numbers up to 20, make comparisons between groups using </a:t>
            </a:r>
            <a:r>
              <a:rPr lang="en-US" sz="2000" i="1" dirty="0">
                <a:latin typeface="+mn-lt"/>
                <a:cs typeface="ＭＳ Ｐゴシック" charset="0"/>
              </a:rPr>
              <a:t>greater than</a:t>
            </a:r>
            <a:r>
              <a:rPr lang="en-US" sz="2000" dirty="0">
                <a:latin typeface="+mn-lt"/>
                <a:cs typeface="ＭＳ Ｐゴシック" charset="0"/>
              </a:rPr>
              <a:t>, </a:t>
            </a:r>
            <a:r>
              <a:rPr lang="en-US" sz="2000" i="1" dirty="0">
                <a:latin typeface="+mn-lt"/>
                <a:cs typeface="ＭＳ Ｐゴシック" charset="0"/>
              </a:rPr>
              <a:t>less than </a:t>
            </a:r>
            <a:r>
              <a:rPr lang="en-US" sz="2000" dirty="0">
                <a:latin typeface="+mn-lt"/>
                <a:cs typeface="ＭＳ Ｐゴシック" charset="0"/>
              </a:rPr>
              <a:t>or </a:t>
            </a:r>
            <a:r>
              <a:rPr lang="en-US" sz="2000" i="1" dirty="0">
                <a:latin typeface="+mn-lt"/>
                <a:cs typeface="ＭＳ Ｐゴシック" charset="0"/>
              </a:rPr>
              <a:t>equal to</a:t>
            </a:r>
            <a:r>
              <a:rPr lang="en-US" sz="2000" dirty="0">
                <a:latin typeface="+mn-lt"/>
                <a:cs typeface="ＭＳ Ｐゴシック" charset="0"/>
              </a:rPr>
              <a:t> the 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3720" y="4596496"/>
            <a:ext cx="8229600" cy="1533392"/>
          </a:xfrm>
        </p:spPr>
        <p:txBody>
          <a:bodyPr/>
          <a:lstStyle/>
          <a:p>
            <a:pPr marL="0" indent="0" eaLnBrk="1" hangingPunct="1">
              <a:buSzTx/>
              <a:buNone/>
            </a:pPr>
            <a:r>
              <a:rPr lang="en-US" sz="2000" dirty="0">
                <a:latin typeface="+mn-lt"/>
                <a:cs typeface="ＭＳ Ｐゴシック" charset="0"/>
              </a:rPr>
              <a:t>First Grade children:</a:t>
            </a:r>
          </a:p>
          <a:p>
            <a:pPr marL="255600" indent="-255600">
              <a:buSzTx/>
            </a:pPr>
            <a:r>
              <a:rPr lang="en-US" sz="2000" dirty="0">
                <a:latin typeface="+mn-lt"/>
                <a:cs typeface="ＭＳ Ｐゴシック" charset="0"/>
              </a:rPr>
              <a:t>Read and write numbers to 120 including counting from numbers other than one, move to place value concepts relating counting to the operations of addition and subtraction</a:t>
            </a:r>
          </a:p>
        </p:txBody>
      </p:sp>
    </p:spTree>
    <p:extLst>
      <p:ext uri="{BB962C8B-B14F-4D97-AF65-F5344CB8AC3E}">
        <p14:creationId xmlns:p14="http://schemas.microsoft.com/office/powerpoint/2010/main" val="149986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Core: Quantity, Counting and Cardinality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62" y="1600201"/>
            <a:ext cx="8186737" cy="12801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latin typeface="+mn-lt"/>
                <a:cs typeface="Verdana"/>
              </a:rPr>
              <a:t>Quantity and the ability to subitize</a:t>
            </a:r>
          </a:p>
          <a:p>
            <a:pPr marL="0" indent="0" eaLnBrk="1" hangingPunct="1">
              <a:buFont typeface="ZapfDingbats" charset="0"/>
              <a:buNone/>
            </a:pPr>
            <a:r>
              <a:rPr lang="en-US" sz="2000" dirty="0">
                <a:latin typeface="+mn-lt"/>
                <a:cs typeface="Verdana"/>
              </a:rPr>
              <a:t>Subitizing - When you look at an amount of objects, sometimes you are able to just “</a:t>
            </a:r>
            <a:r>
              <a:rPr lang="en-US" altLang="ja-JP" sz="2000" dirty="0">
                <a:latin typeface="+mn-lt"/>
                <a:cs typeface="Verdana"/>
              </a:rPr>
              <a:t>see” how many are there.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987040"/>
            <a:ext cx="5900784" cy="3368040"/>
          </a:xfrm>
        </p:spPr>
        <p:txBody>
          <a:bodyPr/>
          <a:lstStyle/>
          <a:p>
            <a:pPr eaLnBrk="1" hangingPunct="1">
              <a:buFont typeface="ZapfDingbats" charset="0"/>
              <a:buNone/>
            </a:pPr>
            <a:r>
              <a:rPr lang="en-US" sz="1800" b="1" dirty="0">
                <a:latin typeface="+mn-lt"/>
                <a:cs typeface="Verdana"/>
              </a:rPr>
              <a:t>Activity 7.1</a:t>
            </a:r>
          </a:p>
          <a:p>
            <a:pPr eaLnBrk="1" hangingPunct="1">
              <a:buFont typeface="ZapfDingbats" charset="0"/>
              <a:buNone/>
            </a:pPr>
            <a:r>
              <a:rPr lang="en-US" sz="1800" dirty="0">
                <a:latin typeface="+mn-lt"/>
                <a:cs typeface="Verdana"/>
              </a:rPr>
              <a:t>Materials - Counters, paper plates, dot plates</a:t>
            </a:r>
          </a:p>
          <a:p>
            <a:pPr eaLnBrk="1" hangingPunct="1">
              <a:buFont typeface="ZapfDingbats" charset="0"/>
              <a:buNone/>
            </a:pPr>
            <a:r>
              <a:rPr lang="en-US" sz="1800" dirty="0">
                <a:latin typeface="+mn-lt"/>
                <a:cs typeface="Verdana"/>
              </a:rPr>
              <a:t>Directions-</a:t>
            </a:r>
          </a:p>
          <a:p>
            <a:pPr eaLnBrk="1" hangingPunct="1">
              <a:buFont typeface="ZapfDingbats" charset="0"/>
              <a:buNone/>
            </a:pPr>
            <a:r>
              <a:rPr lang="en-US" sz="1800" dirty="0">
                <a:latin typeface="+mn-lt"/>
                <a:cs typeface="Verdana"/>
              </a:rPr>
              <a:t>	Hold up dot plate. Make the pattern you saw on this plate with your counters. Then show the plate again as a self-check. (Include zero and what it means when there are no dots.)</a:t>
            </a:r>
          </a:p>
        </p:txBody>
      </p:sp>
      <p:pic>
        <p:nvPicPr>
          <p:cNvPr id="6" name="Picture 5" descr="3 dot patterns of the number 6. 6, combining 2 patterns, shows 6 dots arranged in 2 identical patterns of 3 dots each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84" y="3411961"/>
            <a:ext cx="1670593" cy="16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Early Counting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+mn-lt"/>
                <a:cs typeface="Verdana"/>
              </a:rPr>
              <a:t>Counting the sequence of number words is a rote procedure.</a:t>
            </a:r>
          </a:p>
          <a:p>
            <a:pPr>
              <a:defRPr/>
            </a:pPr>
            <a:r>
              <a:rPr lang="en-US" sz="2200" dirty="0">
                <a:latin typeface="+mn-lt"/>
                <a:cs typeface="Verdana"/>
              </a:rPr>
              <a:t>The meaning attached to the counting is the key conceptual idea on which all other number concepts are developed.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3139440"/>
            <a:ext cx="8229600" cy="268224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Research-based learning trajectories provide a path for instructional direction. Verbal counting has at least two separate skills:</a:t>
            </a:r>
          </a:p>
          <a:p>
            <a:pPr marL="255600" lvl="2" indent="-255600"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Produce the standard string of counting words in order</a:t>
            </a:r>
          </a:p>
          <a:p>
            <a:pPr marL="255600" lvl="2" indent="-255600">
              <a:spcBef>
                <a:spcPts val="15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Connect the sequence in a one-to-one correspondence with objects in the set being counted</a:t>
            </a:r>
          </a:p>
        </p:txBody>
      </p:sp>
    </p:spTree>
    <p:extLst>
      <p:ext uri="{BB962C8B-B14F-4D97-AF65-F5344CB8AC3E}">
        <p14:creationId xmlns:p14="http://schemas.microsoft.com/office/powerpoint/2010/main" val="314579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Attached to Counting of Objects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2496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counting, each number identifies a quantity that is one more than the previous number. The new quantity is embedded in the previous quantity</a:t>
            </a:r>
          </a:p>
        </p:txBody>
      </p:sp>
      <p:pic>
        <p:nvPicPr>
          <p:cNvPr id="4" name="Picture 3" descr="A model of counting the numbers 1 to 4. There are 4 numbered rows, each with circles that correspond to the rows number. Moving from the top row to the next, each has a + 1 arrow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27" y="2939995"/>
            <a:ext cx="2957346" cy="33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Cardinality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7548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+mn-lt"/>
                <a:cs typeface="Verdana"/>
              </a:rPr>
              <a:t>Children learn how to count (matching counting words with objects) before they understand that the last word stated in a count indicates the amount of the set.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Verdana"/>
              </a:rPr>
              <a:t>Show a card with 5-9 large dots, and ask “How many dots are on the card?”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Verdana"/>
              </a:rPr>
              <a:t>Indicators to watch for:</a:t>
            </a:r>
          </a:p>
          <a:p>
            <a:r>
              <a:rPr lang="en-US" sz="2200" dirty="0">
                <a:latin typeface="+mn-lt"/>
                <a:cs typeface="Verdana"/>
              </a:rPr>
              <a:t>Child does not count but instead takes out counters and makes a similar pattern.</a:t>
            </a:r>
          </a:p>
          <a:p>
            <a:r>
              <a:rPr lang="en-US" sz="2200" dirty="0">
                <a:latin typeface="+mn-lt"/>
                <a:cs typeface="Verdana"/>
              </a:rPr>
              <a:t>Child recounts the dots on the card.</a:t>
            </a:r>
          </a:p>
          <a:p>
            <a:r>
              <a:rPr lang="en-US" sz="2200" dirty="0">
                <a:latin typeface="+mn-lt"/>
                <a:cs typeface="Verdana"/>
              </a:rPr>
              <a:t>Child places the counters in a one-to-one correspondence with the dots on the card.</a:t>
            </a:r>
          </a:p>
        </p:txBody>
      </p:sp>
    </p:spTree>
    <p:extLst>
      <p:ext uri="{BB962C8B-B14F-4D97-AF65-F5344CB8AC3E}">
        <p14:creationId xmlns:p14="http://schemas.microsoft.com/office/powerpoint/2010/main" val="278403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Numeral Writing and Recognition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49040"/>
          </a:xfrm>
        </p:spPr>
        <p:txBody>
          <a:bodyPr/>
          <a:lstStyle/>
          <a:p>
            <a:pPr marL="0" indent="0" eaLnBrk="1" hangingPunct="1">
              <a:buFont typeface="ZapfDingbats" charset="0"/>
              <a:buNone/>
              <a:tabLst>
                <a:tab pos="0" algn="l"/>
              </a:tabLst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Reading and writing numerals is similar to teaching them to read and write letters of the alphabet. Mathematics is a language to be learned.</a:t>
            </a:r>
          </a:p>
          <a:p>
            <a:pPr eaLnBrk="1" hangingPunct="1">
              <a:buFont typeface="ZapfDingbats" charset="0"/>
              <a:buNone/>
            </a:pPr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Engaging ways: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Make numerals with clay.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Trace numerals in shaving cream.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Write numerals on the interactive whiteboard.</a:t>
            </a:r>
          </a:p>
          <a:p>
            <a:r>
              <a:rPr lang="en-US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calculator keypad is a good instructional tool.</a:t>
            </a:r>
          </a:p>
        </p:txBody>
      </p:sp>
    </p:spTree>
    <p:extLst>
      <p:ext uri="{BB962C8B-B14F-4D97-AF65-F5344CB8AC3E}">
        <p14:creationId xmlns:p14="http://schemas.microsoft.com/office/powerpoint/2010/main" val="2240737470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1311</Words>
  <Application>Microsoft Office PowerPoint</Application>
  <PresentationFormat>On-screen Show (4:3)</PresentationFormat>
  <Paragraphs>125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Noto Sans Symbols</vt:lpstr>
      <vt:lpstr>Times New Roman</vt:lpstr>
      <vt:lpstr>Verdana</vt:lpstr>
      <vt:lpstr>Wingdings</vt:lpstr>
      <vt:lpstr>ZapfDingbats</vt:lpstr>
      <vt:lpstr>508 Lecture</vt:lpstr>
      <vt:lpstr>1_508 Lecture</vt:lpstr>
      <vt:lpstr>Elementary and Middle School Mathematics Teaching Developmentally 10th Edition</vt:lpstr>
      <vt:lpstr>Learner Outcomes</vt:lpstr>
      <vt:lpstr>Research-Based Recommendations for High-Quality Learning Activities in the First 6 Years of Life</vt:lpstr>
      <vt:lpstr>Standards-Based Development</vt:lpstr>
      <vt:lpstr>The Number Core: Quantity, Counting and Cardinality</vt:lpstr>
      <vt:lpstr>Early Counting</vt:lpstr>
      <vt:lpstr>Meaning Attached to Counting of Objects</vt:lpstr>
      <vt:lpstr>Cardinality</vt:lpstr>
      <vt:lpstr>Numeral Writing and Recognition</vt:lpstr>
      <vt:lpstr>Developing Number Sense by Building Number Relationships</vt:lpstr>
      <vt:lpstr>Make Sets of More/ Less/ Same</vt:lpstr>
      <vt:lpstr>Number Relationships 1-10</vt:lpstr>
      <vt:lpstr>Building Relationships</vt:lpstr>
      <vt:lpstr>Part-Part-Whole Basic Ingredients</vt:lpstr>
      <vt:lpstr>Number Relationships 10-20 and Beyond</vt:lpstr>
      <vt:lpstr>Ten and Some More</vt:lpstr>
      <vt:lpstr>Number Sense in Their World</vt:lpstr>
      <vt:lpstr>Represent and Interpret Data </vt:lpstr>
      <vt:lpstr>Common Errors and Misconceptions: Early Number Concepts (1 of 2)</vt:lpstr>
      <vt:lpstr>Common Errors and Misconceptions: Early Number Concepts (2 of 2)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and Middle School Mathematics Teaching Developmentally, 10e</dc:title>
  <dc:subject>TED</dc:subject>
  <dc:creator>Van De Walle/Karp/Bay-Williams</dc:creator>
  <cp:keywords>Elementary and Middle School Mathematics Teaching Developmentally</cp:keywords>
  <cp:lastModifiedBy>Geoff F Clement</cp:lastModifiedBy>
  <cp:revision>852</cp:revision>
  <dcterms:modified xsi:type="dcterms:W3CDTF">2018-12-21T14:36:20Z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682739</vt:lpwstr>
  </property>
  <property fmtid="{D5CDD505-2E9C-101B-9397-08002B2CF9AE}" pid="3" name="Offisync_ServerID">
    <vt:lpwstr>7e960520-0e88-4f05-9fa0-24079b61e486</vt:lpwstr>
  </property>
  <property fmtid="{D5CDD505-2E9C-101B-9397-08002B2CF9AE}" pid="4" name="Offisync_UpdateToken">
    <vt:lpwstr>2</vt:lpwstr>
  </property>
  <property fmtid="{D5CDD505-2E9C-101B-9397-08002B2CF9AE}" pid="5" name="Jive_VersionGuid">
    <vt:lpwstr>2e874262-9747-49d3-bf1e-677aeb587663</vt:lpwstr>
  </property>
  <property fmtid="{D5CDD505-2E9C-101B-9397-08002B2CF9AE}" pid="6" name="Offisync_ProviderInitializationData">
    <vt:lpwstr>https://neo.pearson.com</vt:lpwstr>
  </property>
  <property fmtid="{D5CDD505-2E9C-101B-9397-08002B2CF9AE}" pid="7" name="Jive_LatestUserAccountName">
    <vt:lpwstr>joel</vt:lpwstr>
  </property>
</Properties>
</file>