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Lst>
  <p:notesMasterIdLst>
    <p:notesMasterId r:id="rId20"/>
  </p:notesMasterIdLst>
  <p:handoutMasterIdLst>
    <p:handoutMasterId r:id="rId21"/>
  </p:handoutMasterIdLst>
  <p:sldIdLst>
    <p:sldId id="322" r:id="rId3"/>
    <p:sldId id="308" r:id="rId4"/>
    <p:sldId id="307" r:id="rId5"/>
    <p:sldId id="306" r:id="rId6"/>
    <p:sldId id="309" r:id="rId7"/>
    <p:sldId id="310" r:id="rId8"/>
    <p:sldId id="311" r:id="rId9"/>
    <p:sldId id="312" r:id="rId10"/>
    <p:sldId id="313" r:id="rId11"/>
    <p:sldId id="314" r:id="rId12"/>
    <p:sldId id="315" r:id="rId13"/>
    <p:sldId id="316" r:id="rId14"/>
    <p:sldId id="317" r:id="rId15"/>
    <p:sldId id="318" r:id="rId16"/>
    <p:sldId id="319" r:id="rId17"/>
    <p:sldId id="320" r:id="rId18"/>
    <p:sldId id="321" r:id="rId1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ffrey Holcomb" initials="" lastIdx="3" clrIdx="0"/>
  <p:cmAuthor id="1" name="Ruchi Sachdev" initials="" lastIdx="8" clrIdx="1"/>
  <p:cmAuthor id="2" name="Sarah Reusché" initials="" lastIdx="13" clrIdx="2"/>
  <p:cmAuthor id="3" name="Nitin Shankar" initials="" lastIdx="6" clrIdx="3"/>
  <p:cmAuthor id="4" name="Kristen Flathman" initials="" lastIdx="1" clrIdx="4"/>
  <p:cmAuthor id="5" name="Ben Schroeter" initials=""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F9630F-82C1-40B7-BC3A-925EFCFF5E92}">
  <a:tblStyle styleId="{40F9630F-82C1-40B7-BC3A-925EFCFF5E92}"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12700" cap="flat" cmpd="sng">
              <a:solidFill>
                <a:schemeClr val="accent1"/>
              </a:solidFill>
              <a:prstDash val="solid"/>
              <a:round/>
              <a:headEnd type="none" w="med" len="med"/>
              <a:tailEnd type="none" w="med" len="med"/>
            </a:ln>
          </a:top>
          <a:bottom>
            <a:ln w="12700" cap="flat" cmpd="sng">
              <a:solidFill>
                <a:schemeClr val="accent1"/>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i="off"/>
      <a:tcStyle>
        <a:tcBdr/>
      </a:tcStyle>
    </a:lastCol>
    <a:firstCol>
      <a:tcTxStyle b="on" i="off"/>
      <a:tcStyle>
        <a:tcBdr/>
      </a:tcStyle>
    </a:firstCol>
    <a:lastRow>
      <a:tcTxStyle b="on" i="off"/>
      <a:tcStyle>
        <a:tcBdr>
          <a:top>
            <a:ln w="12700" cap="flat" cmpd="sng">
              <a:solidFill>
                <a:schemeClr val="accent1"/>
              </a:solidFill>
              <a:prstDash val="solid"/>
              <a:round/>
              <a:headEnd type="none" w="med" len="med"/>
              <a:tailEnd type="none" w="med" len="med"/>
            </a:ln>
          </a:top>
        </a:tcBdr>
        <a:fill>
          <a:solidFill>
            <a:srgbClr val="FFFFFF">
              <a:alpha val="0"/>
            </a:srgbClr>
          </a:solidFill>
        </a:fill>
      </a:tcStyle>
    </a:lastRow>
    <a:firstRow>
      <a:tcTxStyle b="on" i="off"/>
      <a:tcStyle>
        <a:tcBdr>
          <a:bottom>
            <a:ln w="12700" cap="flat" cmpd="sng">
              <a:solidFill>
                <a:schemeClr val="accent1"/>
              </a:solidFill>
              <a:prstDash val="solid"/>
              <a:round/>
              <a:headEnd type="none" w="med" len="med"/>
              <a:tailEnd type="none" w="med" len="med"/>
            </a:ln>
          </a:bottom>
        </a:tcBdr>
        <a:fill>
          <a:solidFill>
            <a:srgbClr val="FFFFFF">
              <a:alpha val="0"/>
            </a:srgb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26" autoAdjust="0"/>
    <p:restoredTop sz="96395" autoAdjust="0"/>
  </p:normalViewPr>
  <p:slideViewPr>
    <p:cSldViewPr snapToGrid="0" snapToObjects="1">
      <p:cViewPr varScale="1">
        <p:scale>
          <a:sx n="80" d="100"/>
          <a:sy n="80" d="100"/>
        </p:scale>
        <p:origin x="1152" y="46"/>
      </p:cViewPr>
      <p:guideLst>
        <p:guide orient="horz" pos="2160"/>
        <p:guide pos="2880"/>
      </p:guideLst>
    </p:cSldViewPr>
  </p:slideViewPr>
  <p:outlineViewPr>
    <p:cViewPr>
      <p:scale>
        <a:sx n="100" d="100"/>
        <a:sy n="100" d="100"/>
      </p:scale>
      <p:origin x="0" y="-4672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85CB01-6679-D646-ACB3-8B04B786C15F}" type="datetimeFigureOut">
              <a:rPr lang="en-US" smtClean="0"/>
              <a:t>12/21/2018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AC0F4D-8A6F-1C4A-B6BF-1558431E4F79}" type="slidenum">
              <a:rPr lang="en-US" smtClean="0"/>
              <a:t>‹#›</a:t>
            </a:fld>
            <a:endParaRPr lang="en-US"/>
          </a:p>
        </p:txBody>
      </p:sp>
    </p:spTree>
    <p:extLst>
      <p:ext uri="{BB962C8B-B14F-4D97-AF65-F5344CB8AC3E}">
        <p14:creationId xmlns:p14="http://schemas.microsoft.com/office/powerpoint/2010/main" val="3554063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200" b="0" i="0" u="none" strike="noStrike" cap="none">
                <a:solidFill>
                  <a:schemeClr val="dk1"/>
                </a:solidFill>
                <a:latin typeface="Arial"/>
                <a:ea typeface="Arial"/>
                <a:cs typeface="Arial"/>
                <a:sym typeface="Arial"/>
              </a:defRPr>
            </a:lvl2pPr>
            <a:lvl3pPr marL="914400" marR="0" lvl="2" indent="0" algn="l" rtl="0">
              <a:spcBef>
                <a:spcPts val="0"/>
              </a:spcBef>
              <a:buNone/>
              <a:defRPr sz="1200" b="0" i="0" u="none" strike="noStrike" cap="none">
                <a:solidFill>
                  <a:schemeClr val="dk1"/>
                </a:solidFill>
                <a:latin typeface="Arial"/>
                <a:ea typeface="Arial"/>
                <a:cs typeface="Arial"/>
                <a:sym typeface="Arial"/>
              </a:defRPr>
            </a:lvl3pPr>
            <a:lvl4pPr marL="1371600" marR="0" lvl="3" indent="0" algn="l" rtl="0">
              <a:spcBef>
                <a:spcPts val="0"/>
              </a:spcBef>
              <a:buNone/>
              <a:defRPr sz="1200" b="0" i="0" u="none" strike="noStrike" cap="none">
                <a:solidFill>
                  <a:schemeClr val="dk1"/>
                </a:solidFill>
                <a:latin typeface="Arial"/>
                <a:ea typeface="Arial"/>
                <a:cs typeface="Arial"/>
                <a:sym typeface="Arial"/>
              </a:defRPr>
            </a:lvl4pPr>
            <a:lvl5pPr marL="1828800" marR="0" lvl="4" indent="0" algn="l" rtl="0">
              <a:spcBef>
                <a:spcPts val="0"/>
              </a:spcBef>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Arial"/>
                <a:ea typeface="Arial"/>
                <a:cs typeface="Arial"/>
                <a:sym typeface="Arial"/>
              </a:defRPr>
            </a:lvl6pPr>
            <a:lvl7pPr marL="2743200" marR="0" lvl="6" indent="0" algn="l" rtl="0">
              <a:spcBef>
                <a:spcPts val="0"/>
              </a:spcBef>
              <a:buNone/>
              <a:defRPr sz="1200" b="0" i="0" u="none" strike="noStrike" cap="none">
                <a:solidFill>
                  <a:schemeClr val="dk1"/>
                </a:solidFill>
                <a:latin typeface="Arial"/>
                <a:ea typeface="Arial"/>
                <a:cs typeface="Arial"/>
                <a:sym typeface="Arial"/>
              </a:defRPr>
            </a:lvl7pPr>
            <a:lvl8pPr marL="3200400" marR="0" lvl="7" indent="0" algn="l" rtl="0">
              <a:spcBef>
                <a:spcPts val="0"/>
              </a:spcBef>
              <a:buNone/>
              <a:defRPr sz="1200" b="0" i="0" u="none" strike="noStrike" cap="none">
                <a:solidFill>
                  <a:schemeClr val="dk1"/>
                </a:solidFill>
                <a:latin typeface="Arial"/>
                <a:ea typeface="Arial"/>
                <a:cs typeface="Arial"/>
                <a:sym typeface="Arial"/>
              </a:defRPr>
            </a:lvl8pPr>
            <a:lvl9pPr marL="3657600" marR="0" lvl="8" indent="0" algn="l" rtl="0">
              <a:spcBef>
                <a:spcPts val="0"/>
              </a:spcBef>
              <a:buNone/>
              <a:defRPr sz="12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457102709"/>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cap="none" dirty="0">
                <a:solidFill>
                  <a:schemeClr val="dk1"/>
                </a:solidFill>
                <a:latin typeface="Arial"/>
                <a:ea typeface="Arial"/>
                <a:cs typeface="Arial"/>
                <a:sym typeface="Arial"/>
              </a:rPr>
              <a:t>If this PowerPoint presentation contains mathematical equations, you may need to check that your computer has the following installed:</a:t>
            </a:r>
          </a:p>
          <a:p>
            <a:r>
              <a:rPr lang="en-US" sz="1200" b="0" i="0" u="none" strike="noStrike" kern="1200" cap="none" dirty="0">
                <a:solidFill>
                  <a:schemeClr val="dk1"/>
                </a:solidFill>
                <a:latin typeface="Arial"/>
                <a:ea typeface="Arial"/>
                <a:cs typeface="Arial"/>
                <a:sym typeface="Arial"/>
              </a:rPr>
              <a:t>1) MathType Plugin</a:t>
            </a:r>
          </a:p>
          <a:p>
            <a:r>
              <a:rPr lang="en-US" sz="1200" b="0" i="0" u="none" strike="noStrike" kern="1200" cap="none" dirty="0">
                <a:solidFill>
                  <a:schemeClr val="dk1"/>
                </a:solidFill>
                <a:latin typeface="Arial"/>
                <a:ea typeface="Arial"/>
                <a:cs typeface="Arial"/>
                <a:sym typeface="Arial"/>
              </a:rPr>
              <a:t>2) Math Player (free versions available)</a:t>
            </a:r>
          </a:p>
          <a:p>
            <a:r>
              <a:rPr lang="en-US" sz="1200" b="0" i="0" u="none" strike="noStrike" kern="1200" cap="none" dirty="0">
                <a:solidFill>
                  <a:schemeClr val="dk1"/>
                </a:solidFill>
                <a:latin typeface="Arial"/>
                <a:ea typeface="Arial"/>
                <a:cs typeface="Arial"/>
                <a:sym typeface="Arial"/>
              </a:rPr>
              <a:t>3) NVDA Reader (free versions available)</a:t>
            </a: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935609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17"/>
        <p:cNvGrpSpPr/>
        <p:nvPr/>
      </p:nvGrpSpPr>
      <p:grpSpPr>
        <a:xfrm>
          <a:off x="0" y="0"/>
          <a:ext cx="0" cy="0"/>
          <a:chOff x="0" y="0"/>
          <a:chExt cx="0" cy="0"/>
        </a:xfrm>
      </p:grpSpPr>
      <p:sp>
        <p:nvSpPr>
          <p:cNvPr id="18" name="Shape 18"/>
          <p:cNvSpPr/>
          <p:nvPr/>
        </p:nvSpPr>
        <p:spPr>
          <a:xfrm>
            <a:off x="0" y="0"/>
            <a:ext cx="9144000" cy="3886200"/>
          </a:xfrm>
          <a:prstGeom prst="rect">
            <a:avLst/>
          </a:prstGeom>
          <a:solidFill>
            <a:srgbClr val="007FA3"/>
          </a:solidFill>
          <a:ln w="25400" cap="flat" cmpd="sng">
            <a:solidFill>
              <a:srgbClr val="007FA3"/>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19" name="Shape 19"/>
          <p:cNvSpPr txBox="1">
            <a:spLocks noGrp="1"/>
          </p:cNvSpPr>
          <p:nvPr>
            <p:ph type="ctrTitle"/>
          </p:nvPr>
        </p:nvSpPr>
        <p:spPr>
          <a:xfrm>
            <a:off x="685800" y="762000"/>
            <a:ext cx="7772400" cy="2838451"/>
          </a:xfrm>
          <a:prstGeom prst="rect">
            <a:avLst/>
          </a:prstGeom>
          <a:noFill/>
          <a:ln>
            <a:noFill/>
          </a:ln>
        </p:spPr>
        <p:txBody>
          <a:bodyPr lIns="91425" tIns="91425" rIns="91425" bIns="91425" anchor="b" anchorCtr="0"/>
          <a:lstStyle>
            <a:lvl1pPr marL="0" marR="0" lvl="0" indent="0" algn="l" rtl="0">
              <a:lnSpc>
                <a:spcPct val="100000"/>
              </a:lnSpc>
              <a:spcBef>
                <a:spcPts val="0"/>
              </a:spcBef>
              <a:buClr>
                <a:schemeClr val="lt1"/>
              </a:buClr>
              <a:buFont typeface="Times New Roman"/>
              <a:buNone/>
              <a:defRPr sz="3600" b="1" i="0" u="none" strike="noStrike" cap="none">
                <a:solidFill>
                  <a:schemeClr val="lt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0" name="Shape 20"/>
          <p:cNvSpPr txBox="1">
            <a:spLocks noGrp="1"/>
          </p:cNvSpPr>
          <p:nvPr>
            <p:ph type="subTitle" idx="1"/>
          </p:nvPr>
        </p:nvSpPr>
        <p:spPr>
          <a:xfrm>
            <a:off x="674687" y="3962400"/>
            <a:ext cx="7794625"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800" b="0" i="0" u="none" strike="noStrike" cap="none">
                <a:solidFill>
                  <a:schemeClr val="dk1"/>
                </a:solidFill>
                <a:latin typeface="Arial"/>
                <a:ea typeface="Arial"/>
                <a:cs typeface="Arial"/>
                <a:sym typeface="Arial"/>
              </a:defRPr>
            </a:lvl1pPr>
            <a:lvl2pPr marL="457200" marR="0" lvl="1"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2pPr>
            <a:lvl3pPr marL="914400" marR="0" lvl="2" indent="0" algn="ctr"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4pPr>
            <a:lvl5pPr marL="1828800" marR="0" lvl="4"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5pPr>
            <a:lvl6pPr marL="2286000" marR="0" lvl="5"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6pPr>
            <a:lvl7pPr marL="2743200" marR="0" lvl="6"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7pPr>
            <a:lvl8pPr marL="3200400" marR="0" lvl="7"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8pPr>
            <a:lvl9pPr marL="3657600" marR="0" lvl="8"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9pPr>
          </a:lstStyle>
          <a:p>
            <a:endParaRPr dirty="0"/>
          </a:p>
        </p:txBody>
      </p:sp>
      <p:sp>
        <p:nvSpPr>
          <p:cNvPr id="21" name="Shape 21"/>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2" name="Shape 2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3" name="Shape 2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3245734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Two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2" name="Shape 32"/>
          <p:cNvSpPr txBox="1">
            <a:spLocks noGrp="1"/>
          </p:cNvSpPr>
          <p:nvPr>
            <p:ph type="body" idx="1"/>
          </p:nvPr>
        </p:nvSpPr>
        <p:spPr>
          <a:xfrm>
            <a:off x="457200" y="1600200"/>
            <a:ext cx="8229600" cy="2163763"/>
          </a:xfrm>
          <a:prstGeom prst="rect">
            <a:avLst/>
          </a:prstGeom>
          <a:noFill/>
          <a:ln>
            <a:noFill/>
          </a:ln>
        </p:spPr>
        <p:txBody>
          <a:bodyPr lIns="91425" tIns="91425" rIns="91425" bIns="91425" anchor="t" anchorCtr="0"/>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283464"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2286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lang="en-US" dirty="0"/>
          </a:p>
          <a:p>
            <a:pPr lvl="1"/>
            <a:endParaRPr lang="en-US" dirty="0"/>
          </a:p>
          <a:p>
            <a:pPr lvl="2"/>
            <a:endParaRPr dirty="0"/>
          </a:p>
        </p:txBody>
      </p:sp>
      <p:sp>
        <p:nvSpPr>
          <p:cNvPr id="33" name="Shape 33"/>
          <p:cNvSpPr txBox="1">
            <a:spLocks noGrp="1"/>
          </p:cNvSpPr>
          <p:nvPr>
            <p:ph type="body" idx="2"/>
          </p:nvPr>
        </p:nvSpPr>
        <p:spPr>
          <a:xfrm>
            <a:off x="457200" y="3962400"/>
            <a:ext cx="8229600" cy="2163763"/>
          </a:xfrm>
          <a:prstGeom prst="rect">
            <a:avLst/>
          </a:prstGeom>
          <a:noFill/>
          <a:ln>
            <a:noFill/>
          </a:ln>
        </p:spPr>
        <p:txBody>
          <a:bodyPr lIns="91425" tIns="91425" rIns="91425" bIns="91425" anchor="t" anchorCtr="0"/>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283464"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2286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lang="en-US" dirty="0"/>
          </a:p>
          <a:p>
            <a:pPr lvl="1"/>
            <a:endParaRPr lang="en-US" dirty="0"/>
          </a:p>
          <a:p>
            <a:pPr lvl="2"/>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146176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Blank">
    <p:spTree>
      <p:nvGrpSpPr>
        <p:cNvPr id="1" name="Shape 79"/>
        <p:cNvGrpSpPr/>
        <p:nvPr/>
      </p:nvGrpSpPr>
      <p:grpSpPr>
        <a:xfrm>
          <a:off x="0" y="0"/>
          <a:ext cx="0" cy="0"/>
          <a:chOff x="0" y="0"/>
          <a:chExt cx="0" cy="0"/>
        </a:xfrm>
      </p:grpSpPr>
      <p:sp>
        <p:nvSpPr>
          <p:cNvPr id="80" name="Shape 80"/>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1" name="Shape 81"/>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dk1"/>
                </a:solidFill>
                <a:latin typeface="Arial"/>
                <a:ea typeface="Arial"/>
                <a:cs typeface="Arial"/>
                <a:sym typeface="Arial"/>
              </a:rPr>
              <a:t>‹#›</a:t>
            </a:fld>
            <a:endParaRPr lang="en-US" sz="9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4" name="TextBox 13"/>
          <p:cNvSpPr txBox="1"/>
          <p:nvPr userDrawn="1"/>
        </p:nvSpPr>
        <p:spPr>
          <a:xfrm>
            <a:off x="1600200" y="6429345"/>
            <a:ext cx="7162800" cy="276999"/>
          </a:xfrm>
          <a:prstGeom prst="rect">
            <a:avLst/>
          </a:prstGeom>
          <a:noFill/>
        </p:spPr>
        <p:txBody>
          <a:bodyPr wrap="square" rtlCol="0">
            <a:spAutoFit/>
          </a:bodyPr>
          <a:lstStyle/>
          <a:p>
            <a:pPr algn="r">
              <a:buClrTx/>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2016, 2013, 2010 Pearson Education, Inc. All Rights Reserved</a:t>
            </a:r>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32431551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12/21/2018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20" name="Text Placeholder 17"/>
          <p:cNvSpPr>
            <a:spLocks noGrp="1"/>
          </p:cNvSpPr>
          <p:nvPr>
            <p:ph type="body" sz="quarter" idx="16" hasCustomPrompt="1"/>
          </p:nvPr>
        </p:nvSpPr>
        <p:spPr>
          <a:xfrm>
            <a:off x="3048000" y="6529254"/>
            <a:ext cx="5867400" cy="187537"/>
          </a:xfrm>
        </p:spPr>
        <p:txBody>
          <a:bodyPr/>
          <a:lstStyle>
            <a:lvl1pPr marL="0" indent="0" algn="r">
              <a:buNone/>
              <a:defRPr sz="800" baseline="0"/>
            </a:lvl1pPr>
          </a:lstStyle>
          <a:p>
            <a:pPr lvl="0"/>
            <a:r>
              <a:rPr lang="en-US" dirty="0"/>
              <a:t>Click to add copyright line</a:t>
            </a:r>
            <a:endParaRPr lang="en-IN"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2305022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baseline="0">
                <a:solidFill>
                  <a:schemeClr val="accent1"/>
                </a:solidFill>
                <a:latin typeface="+mj-lt"/>
              </a:defRPr>
            </a:lvl1pPr>
          </a:lstStyle>
          <a:p>
            <a:r>
              <a:rPr lang="en-US" dirty="0"/>
              <a:t>Click to edit Master title style</a:t>
            </a:r>
          </a:p>
        </p:txBody>
      </p:sp>
      <p:sp>
        <p:nvSpPr>
          <p:cNvPr id="3" name="Content Placeholder 2"/>
          <p:cNvSpPr>
            <a:spLocks noGrp="1"/>
          </p:cNvSpPr>
          <p:nvPr>
            <p:ph idx="1"/>
          </p:nvPr>
        </p:nvSpPr>
        <p:spPr/>
        <p:txBody>
          <a:bodyPr/>
          <a:lstStyle>
            <a:lvl1pPr>
              <a:buClr>
                <a:schemeClr val="accent1"/>
              </a:buClr>
              <a:buSzPct val="100000"/>
              <a:defRPr/>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9" name="Date Placeholder 3"/>
          <p:cNvSpPr>
            <a:spLocks noGrp="1"/>
          </p:cNvSpPr>
          <p:nvPr>
            <p:ph type="dt" sz="half" idx="10"/>
          </p:nvPr>
        </p:nvSpPr>
        <p:spPr>
          <a:xfrm>
            <a:off x="6335713" y="113072"/>
            <a:ext cx="2133600" cy="182880"/>
          </a:xfrm>
        </p:spPr>
        <p:txBody>
          <a:bodyPr/>
          <a:lstStyle/>
          <a:p>
            <a:fld id="{891838CE-430E-45DE-B6AA-42DD655BB05E}" type="datetime1">
              <a:rPr lang="en-US" smtClean="0"/>
              <a:t>12/21/2018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8589649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rgbClr val="3399B5"/>
                </a:solidFill>
              </a:defRPr>
            </a:lvl1pPr>
          </a:lstStyle>
          <a:p>
            <a:r>
              <a:rPr lang="en-US" dirty="0"/>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5241565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12/21/2018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9" name="Picture 8"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4" name="TextBox 13"/>
          <p:cNvSpPr txBox="1"/>
          <p:nvPr userDrawn="1"/>
        </p:nvSpPr>
        <p:spPr>
          <a:xfrm>
            <a:off x="1600200" y="6429345"/>
            <a:ext cx="7162800" cy="276999"/>
          </a:xfrm>
          <a:prstGeom prst="rect">
            <a:avLst/>
          </a:prstGeom>
          <a:noFill/>
        </p:spPr>
        <p:txBody>
          <a:bodyPr wrap="square" rtlCol="0">
            <a:spAutoFit/>
          </a:bodyPr>
          <a:lstStyle/>
          <a:p>
            <a:pPr algn="r">
              <a:buClrTx/>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2016, 2013, 2010 Pearson Education, Inc. All Rights Reserved</a:t>
            </a:r>
          </a:p>
        </p:txBody>
      </p:sp>
    </p:spTree>
    <p:extLst>
      <p:ext uri="{BB962C8B-B14F-4D97-AF65-F5344CB8AC3E}">
        <p14:creationId xmlns:p14="http://schemas.microsoft.com/office/powerpoint/2010/main" val="27405449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832AD23-A511-424E-9DD2-B8CE2D237B20}" type="datetime1">
              <a:rPr lang="en-US" smtClean="0"/>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23425785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1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12/21/2018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536058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0"/>
            <a:ext cx="8229600" cy="1752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3" name="Content Placeholder 2"/>
          <p:cNvSpPr>
            <a:spLocks noGrp="1"/>
          </p:cNvSpPr>
          <p:nvPr>
            <p:ph idx="13"/>
          </p:nvPr>
        </p:nvSpPr>
        <p:spPr>
          <a:xfrm>
            <a:off x="457200" y="3733800"/>
            <a:ext cx="8229600" cy="1752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20133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Figure +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28600"/>
            <a:ext cx="8229600" cy="1066799"/>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5" name="Shape 55"/>
          <p:cNvSpPr txBox="1">
            <a:spLocks noGrp="1"/>
          </p:cNvSpPr>
          <p:nvPr>
            <p:ph type="body" idx="1"/>
          </p:nvPr>
        </p:nvSpPr>
        <p:spPr>
          <a:xfrm>
            <a:off x="457200" y="5368160"/>
            <a:ext cx="8229600" cy="916856"/>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8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dk1"/>
                </a:solidFill>
                <a:latin typeface="Arial"/>
                <a:ea typeface="Arial"/>
                <a:cs typeface="Arial"/>
                <a:sym typeface="Arial"/>
              </a:rPr>
              <a:t>‹#›</a:t>
            </a:fld>
            <a:endParaRPr lang="en-US" sz="9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8263026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3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0"/>
            <a:ext cx="8229600" cy="91933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3" name="Content Placeholder 2"/>
          <p:cNvSpPr>
            <a:spLocks noGrp="1"/>
          </p:cNvSpPr>
          <p:nvPr>
            <p:ph idx="13"/>
          </p:nvPr>
        </p:nvSpPr>
        <p:spPr>
          <a:xfrm>
            <a:off x="473720" y="2807084"/>
            <a:ext cx="8229600" cy="91933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4"/>
          </p:nvPr>
        </p:nvSpPr>
        <p:spPr>
          <a:xfrm>
            <a:off x="473720" y="4013968"/>
            <a:ext cx="8229600" cy="91933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214400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0"/>
            <a:ext cx="8229600" cy="71117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3" name="Content Placeholder 2"/>
          <p:cNvSpPr>
            <a:spLocks noGrp="1"/>
          </p:cNvSpPr>
          <p:nvPr>
            <p:ph idx="13"/>
          </p:nvPr>
        </p:nvSpPr>
        <p:spPr>
          <a:xfrm>
            <a:off x="473720" y="2641680"/>
            <a:ext cx="8229600" cy="71117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4"/>
          </p:nvPr>
        </p:nvSpPr>
        <p:spPr>
          <a:xfrm>
            <a:off x="457200" y="3683160"/>
            <a:ext cx="8229600" cy="71117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5"/>
          </p:nvPr>
        </p:nvSpPr>
        <p:spPr>
          <a:xfrm>
            <a:off x="457200" y="4724640"/>
            <a:ext cx="8229600" cy="711176"/>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570403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5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4478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3"/>
          <p:cNvSpPr>
            <a:spLocks noGrp="1"/>
          </p:cNvSpPr>
          <p:nvPr>
            <p:ph idx="13"/>
          </p:nvPr>
        </p:nvSpPr>
        <p:spPr>
          <a:xfrm>
            <a:off x="457200" y="2286000"/>
            <a:ext cx="82296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8229600" cy="5705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5"/>
          </p:nvPr>
        </p:nvSpPr>
        <p:spPr>
          <a:xfrm>
            <a:off x="457200" y="3733800"/>
            <a:ext cx="35052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p:cNvSpPr>
            <a:spLocks noGrp="1"/>
          </p:cNvSpPr>
          <p:nvPr>
            <p:ph sz="quarter" idx="17"/>
          </p:nvPr>
        </p:nvSpPr>
        <p:spPr>
          <a:xfrm>
            <a:off x="457200" y="4876800"/>
            <a:ext cx="3505200" cy="99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477839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6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4478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3"/>
          <p:cNvSpPr>
            <a:spLocks noGrp="1"/>
          </p:cNvSpPr>
          <p:nvPr>
            <p:ph idx="13"/>
          </p:nvPr>
        </p:nvSpPr>
        <p:spPr>
          <a:xfrm>
            <a:off x="457200" y="2286000"/>
            <a:ext cx="82296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8229600" cy="5705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5"/>
          </p:nvPr>
        </p:nvSpPr>
        <p:spPr>
          <a:xfrm>
            <a:off x="457200" y="3733800"/>
            <a:ext cx="35052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quarter" idx="16"/>
          </p:nvPr>
        </p:nvSpPr>
        <p:spPr>
          <a:xfrm>
            <a:off x="4343400" y="3733800"/>
            <a:ext cx="3886200" cy="99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p:cNvSpPr>
            <a:spLocks noGrp="1"/>
          </p:cNvSpPr>
          <p:nvPr>
            <p:ph sz="quarter" idx="17"/>
          </p:nvPr>
        </p:nvSpPr>
        <p:spPr>
          <a:xfrm>
            <a:off x="457200" y="4876800"/>
            <a:ext cx="3505200" cy="99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492797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7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4478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3"/>
          <p:cNvSpPr>
            <a:spLocks noGrp="1"/>
          </p:cNvSpPr>
          <p:nvPr>
            <p:ph idx="13"/>
          </p:nvPr>
        </p:nvSpPr>
        <p:spPr>
          <a:xfrm>
            <a:off x="457200" y="2286000"/>
            <a:ext cx="82296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8229600" cy="5705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5"/>
          </p:nvPr>
        </p:nvSpPr>
        <p:spPr>
          <a:xfrm>
            <a:off x="457200" y="3733800"/>
            <a:ext cx="35052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quarter" idx="16"/>
          </p:nvPr>
        </p:nvSpPr>
        <p:spPr>
          <a:xfrm>
            <a:off x="4343400" y="3733800"/>
            <a:ext cx="3886200" cy="99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p:cNvSpPr>
            <a:spLocks noGrp="1"/>
          </p:cNvSpPr>
          <p:nvPr>
            <p:ph sz="quarter" idx="17"/>
          </p:nvPr>
        </p:nvSpPr>
        <p:spPr>
          <a:xfrm>
            <a:off x="457200" y="4876800"/>
            <a:ext cx="3505200" cy="99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3"/>
          <p:cNvSpPr>
            <a:spLocks noGrp="1"/>
          </p:cNvSpPr>
          <p:nvPr>
            <p:ph sz="quarter" idx="18"/>
          </p:nvPr>
        </p:nvSpPr>
        <p:spPr>
          <a:xfrm>
            <a:off x="4343400" y="4874552"/>
            <a:ext cx="3886200" cy="99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37505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8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447801"/>
            <a:ext cx="3505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3"/>
          <p:cNvSpPr>
            <a:spLocks noGrp="1"/>
          </p:cNvSpPr>
          <p:nvPr>
            <p:ph idx="13"/>
          </p:nvPr>
        </p:nvSpPr>
        <p:spPr>
          <a:xfrm>
            <a:off x="457200" y="2286000"/>
            <a:ext cx="35052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3505200" cy="5705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5"/>
          </p:nvPr>
        </p:nvSpPr>
        <p:spPr>
          <a:xfrm>
            <a:off x="457200" y="3733800"/>
            <a:ext cx="35052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quarter" idx="16"/>
          </p:nvPr>
        </p:nvSpPr>
        <p:spPr>
          <a:xfrm>
            <a:off x="4343400" y="3733800"/>
            <a:ext cx="3886200" cy="99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p:cNvSpPr>
            <a:spLocks noGrp="1"/>
          </p:cNvSpPr>
          <p:nvPr>
            <p:ph sz="quarter" idx="17"/>
          </p:nvPr>
        </p:nvSpPr>
        <p:spPr>
          <a:xfrm>
            <a:off x="457200" y="4876800"/>
            <a:ext cx="3505200" cy="99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3"/>
          <p:cNvSpPr>
            <a:spLocks noGrp="1"/>
          </p:cNvSpPr>
          <p:nvPr>
            <p:ph sz="quarter" idx="18"/>
          </p:nvPr>
        </p:nvSpPr>
        <p:spPr>
          <a:xfrm>
            <a:off x="4343400" y="4874552"/>
            <a:ext cx="3886200" cy="990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9"/>
          </p:nvPr>
        </p:nvSpPr>
        <p:spPr>
          <a:xfrm>
            <a:off x="4343400" y="1494526"/>
            <a:ext cx="3886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876860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9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447801"/>
            <a:ext cx="3505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3"/>
          <p:cNvSpPr>
            <a:spLocks noGrp="1"/>
          </p:cNvSpPr>
          <p:nvPr>
            <p:ph idx="13"/>
          </p:nvPr>
        </p:nvSpPr>
        <p:spPr>
          <a:xfrm>
            <a:off x="457200" y="2286000"/>
            <a:ext cx="35052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3505200" cy="5705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5"/>
          </p:nvPr>
        </p:nvSpPr>
        <p:spPr>
          <a:xfrm>
            <a:off x="457200" y="3733800"/>
            <a:ext cx="35052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quarter" idx="16"/>
          </p:nvPr>
        </p:nvSpPr>
        <p:spPr>
          <a:xfrm>
            <a:off x="4343400" y="3733800"/>
            <a:ext cx="3886200" cy="99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p:cNvSpPr>
            <a:spLocks noGrp="1"/>
          </p:cNvSpPr>
          <p:nvPr>
            <p:ph sz="quarter" idx="17"/>
          </p:nvPr>
        </p:nvSpPr>
        <p:spPr>
          <a:xfrm>
            <a:off x="457200" y="4876800"/>
            <a:ext cx="3505200" cy="99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3"/>
          <p:cNvSpPr>
            <a:spLocks noGrp="1"/>
          </p:cNvSpPr>
          <p:nvPr>
            <p:ph sz="quarter" idx="18"/>
          </p:nvPr>
        </p:nvSpPr>
        <p:spPr>
          <a:xfrm>
            <a:off x="4343400" y="4874552"/>
            <a:ext cx="3886200" cy="990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9"/>
          </p:nvPr>
        </p:nvSpPr>
        <p:spPr>
          <a:xfrm>
            <a:off x="4343400" y="1494526"/>
            <a:ext cx="3886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20"/>
          </p:nvPr>
        </p:nvSpPr>
        <p:spPr>
          <a:xfrm>
            <a:off x="4343399" y="2286000"/>
            <a:ext cx="3865157"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352316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10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447801"/>
            <a:ext cx="3505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3"/>
          <p:cNvSpPr>
            <a:spLocks noGrp="1"/>
          </p:cNvSpPr>
          <p:nvPr>
            <p:ph idx="13"/>
          </p:nvPr>
        </p:nvSpPr>
        <p:spPr>
          <a:xfrm>
            <a:off x="457200" y="2286000"/>
            <a:ext cx="35052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3505200" cy="5705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5"/>
          </p:nvPr>
        </p:nvSpPr>
        <p:spPr>
          <a:xfrm>
            <a:off x="457200" y="3733800"/>
            <a:ext cx="35052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quarter" idx="16"/>
          </p:nvPr>
        </p:nvSpPr>
        <p:spPr>
          <a:xfrm>
            <a:off x="4343400" y="3733800"/>
            <a:ext cx="3886200" cy="99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p:cNvSpPr>
            <a:spLocks noGrp="1"/>
          </p:cNvSpPr>
          <p:nvPr>
            <p:ph sz="quarter" idx="17"/>
          </p:nvPr>
        </p:nvSpPr>
        <p:spPr>
          <a:xfrm>
            <a:off x="457200" y="4876800"/>
            <a:ext cx="3505200" cy="99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3"/>
          <p:cNvSpPr>
            <a:spLocks noGrp="1"/>
          </p:cNvSpPr>
          <p:nvPr>
            <p:ph sz="quarter" idx="18"/>
          </p:nvPr>
        </p:nvSpPr>
        <p:spPr>
          <a:xfrm>
            <a:off x="4343400" y="4874552"/>
            <a:ext cx="3886200" cy="990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9"/>
          </p:nvPr>
        </p:nvSpPr>
        <p:spPr>
          <a:xfrm>
            <a:off x="4343400" y="1494526"/>
            <a:ext cx="3886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20"/>
          </p:nvPr>
        </p:nvSpPr>
        <p:spPr>
          <a:xfrm>
            <a:off x="4343399" y="2286000"/>
            <a:ext cx="3865157"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21"/>
          </p:nvPr>
        </p:nvSpPr>
        <p:spPr>
          <a:xfrm>
            <a:off x="4343400" y="3045349"/>
            <a:ext cx="3886200" cy="58277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460533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11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447801"/>
            <a:ext cx="3505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3"/>
          <p:cNvSpPr>
            <a:spLocks noGrp="1"/>
          </p:cNvSpPr>
          <p:nvPr>
            <p:ph idx="13"/>
          </p:nvPr>
        </p:nvSpPr>
        <p:spPr>
          <a:xfrm>
            <a:off x="457200" y="2286000"/>
            <a:ext cx="35052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3505200" cy="5705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5"/>
          </p:nvPr>
        </p:nvSpPr>
        <p:spPr>
          <a:xfrm>
            <a:off x="457200" y="3733800"/>
            <a:ext cx="35052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quarter" idx="16"/>
          </p:nvPr>
        </p:nvSpPr>
        <p:spPr>
          <a:xfrm>
            <a:off x="4343400" y="3733800"/>
            <a:ext cx="3886200" cy="5592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13"/>
          <p:cNvSpPr>
            <a:spLocks noGrp="1"/>
          </p:cNvSpPr>
          <p:nvPr>
            <p:ph sz="quarter" idx="17"/>
          </p:nvPr>
        </p:nvSpPr>
        <p:spPr>
          <a:xfrm>
            <a:off x="457200" y="4876800"/>
            <a:ext cx="3505200" cy="99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3"/>
          <p:cNvSpPr>
            <a:spLocks noGrp="1"/>
          </p:cNvSpPr>
          <p:nvPr>
            <p:ph sz="quarter" idx="18"/>
          </p:nvPr>
        </p:nvSpPr>
        <p:spPr>
          <a:xfrm>
            <a:off x="4376204" y="4473387"/>
            <a:ext cx="3886200" cy="5061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9"/>
          </p:nvPr>
        </p:nvSpPr>
        <p:spPr>
          <a:xfrm>
            <a:off x="4343400" y="1494526"/>
            <a:ext cx="3886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20"/>
          </p:nvPr>
        </p:nvSpPr>
        <p:spPr>
          <a:xfrm>
            <a:off x="4343399" y="2286000"/>
            <a:ext cx="3865157"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21"/>
          </p:nvPr>
        </p:nvSpPr>
        <p:spPr>
          <a:xfrm>
            <a:off x="4343400" y="3045349"/>
            <a:ext cx="3886200" cy="58277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2"/>
          </p:nvPr>
        </p:nvSpPr>
        <p:spPr>
          <a:xfrm>
            <a:off x="4392613" y="5159852"/>
            <a:ext cx="3886200" cy="5061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569448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12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447801"/>
            <a:ext cx="3505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3"/>
          <p:cNvSpPr>
            <a:spLocks noGrp="1"/>
          </p:cNvSpPr>
          <p:nvPr>
            <p:ph idx="13"/>
          </p:nvPr>
        </p:nvSpPr>
        <p:spPr>
          <a:xfrm>
            <a:off x="457200" y="2286000"/>
            <a:ext cx="35052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3505200" cy="5705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quarter" idx="16"/>
          </p:nvPr>
        </p:nvSpPr>
        <p:spPr>
          <a:xfrm>
            <a:off x="4343400" y="3733800"/>
            <a:ext cx="3886200" cy="5592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18"/>
          </p:nvPr>
        </p:nvSpPr>
        <p:spPr>
          <a:xfrm>
            <a:off x="4376204" y="4473387"/>
            <a:ext cx="3886200" cy="5061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9"/>
          </p:nvPr>
        </p:nvSpPr>
        <p:spPr>
          <a:xfrm>
            <a:off x="4343400" y="1494526"/>
            <a:ext cx="3886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20"/>
          </p:nvPr>
        </p:nvSpPr>
        <p:spPr>
          <a:xfrm>
            <a:off x="4343399" y="2286000"/>
            <a:ext cx="3865157"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21"/>
          </p:nvPr>
        </p:nvSpPr>
        <p:spPr>
          <a:xfrm>
            <a:off x="4343400" y="3045349"/>
            <a:ext cx="3886200" cy="58277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2"/>
          </p:nvPr>
        </p:nvSpPr>
        <p:spPr>
          <a:xfrm>
            <a:off x="4392613" y="5159852"/>
            <a:ext cx="3886200" cy="5061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1"/>
          <p:cNvSpPr>
            <a:spLocks noGrp="1"/>
          </p:cNvSpPr>
          <p:nvPr>
            <p:ph sz="quarter" idx="23"/>
          </p:nvPr>
        </p:nvSpPr>
        <p:spPr>
          <a:xfrm>
            <a:off x="457200" y="3830925"/>
            <a:ext cx="3472396" cy="5592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3"/>
          <p:cNvSpPr>
            <a:spLocks noGrp="1"/>
          </p:cNvSpPr>
          <p:nvPr>
            <p:ph sz="quarter" idx="24"/>
          </p:nvPr>
        </p:nvSpPr>
        <p:spPr>
          <a:xfrm>
            <a:off x="490004" y="4570512"/>
            <a:ext cx="3472396" cy="5061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13"/>
          <p:cNvSpPr>
            <a:spLocks noGrp="1"/>
          </p:cNvSpPr>
          <p:nvPr>
            <p:ph sz="quarter" idx="25"/>
          </p:nvPr>
        </p:nvSpPr>
        <p:spPr>
          <a:xfrm>
            <a:off x="506413" y="5256977"/>
            <a:ext cx="3472396" cy="5061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65531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and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255600" marR="0" lvl="0" indent="-255600" algn="l" rtl="0">
              <a:spcBef>
                <a:spcPts val="1500"/>
              </a:spcBef>
              <a:buClr>
                <a:srgbClr val="007FA3"/>
              </a:buClr>
              <a:buSzPct val="100000"/>
              <a:buFont typeface="Arial" panose="020B0604020202020204" pitchFamily="34" charset="0"/>
              <a:buChar char="•"/>
              <a:tabLst>
                <a:tab pos="176213" algn="l"/>
              </a:tabLst>
              <a:defRPr sz="1600" b="0" i="0" u="none" strike="noStrike" cap="none">
                <a:solidFill>
                  <a:schemeClr val="dk1"/>
                </a:solidFill>
                <a:latin typeface="Arial"/>
                <a:ea typeface="Arial"/>
                <a:cs typeface="Arial"/>
                <a:sym typeface="Arial"/>
              </a:defRPr>
            </a:lvl1pPr>
            <a:lvl2pPr marL="742950" marR="0" lvl="1" indent="-283464"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2286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a:p>
          <a:p>
            <a:pPr lvl="1"/>
            <a:endParaRPr lang="en-IN" dirty="0"/>
          </a:p>
          <a:p>
            <a:pPr lvl="2"/>
            <a:endParaRPr lang="en-IN"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13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447801"/>
            <a:ext cx="3505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3"/>
          <p:cNvSpPr>
            <a:spLocks noGrp="1"/>
          </p:cNvSpPr>
          <p:nvPr>
            <p:ph idx="13"/>
          </p:nvPr>
        </p:nvSpPr>
        <p:spPr>
          <a:xfrm>
            <a:off x="457200" y="2286000"/>
            <a:ext cx="35052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3505200" cy="5705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quarter" idx="16"/>
          </p:nvPr>
        </p:nvSpPr>
        <p:spPr>
          <a:xfrm>
            <a:off x="4343400" y="3081267"/>
            <a:ext cx="3886200" cy="2781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18"/>
          </p:nvPr>
        </p:nvSpPr>
        <p:spPr>
          <a:xfrm>
            <a:off x="4332878" y="3626139"/>
            <a:ext cx="3886200" cy="25175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9"/>
          </p:nvPr>
        </p:nvSpPr>
        <p:spPr>
          <a:xfrm>
            <a:off x="4343400" y="1494526"/>
            <a:ext cx="3886200" cy="303198"/>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20"/>
          </p:nvPr>
        </p:nvSpPr>
        <p:spPr>
          <a:xfrm>
            <a:off x="4353921" y="1979598"/>
            <a:ext cx="3865157" cy="303198"/>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21"/>
          </p:nvPr>
        </p:nvSpPr>
        <p:spPr>
          <a:xfrm>
            <a:off x="4343400" y="2537829"/>
            <a:ext cx="3886200" cy="28985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2"/>
          </p:nvPr>
        </p:nvSpPr>
        <p:spPr>
          <a:xfrm>
            <a:off x="4332878" y="4065083"/>
            <a:ext cx="3886200" cy="2663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1"/>
          <p:cNvSpPr>
            <a:spLocks noGrp="1"/>
          </p:cNvSpPr>
          <p:nvPr>
            <p:ph sz="quarter" idx="23"/>
          </p:nvPr>
        </p:nvSpPr>
        <p:spPr>
          <a:xfrm>
            <a:off x="457200" y="3830925"/>
            <a:ext cx="3472396" cy="5592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3"/>
          <p:cNvSpPr>
            <a:spLocks noGrp="1"/>
          </p:cNvSpPr>
          <p:nvPr>
            <p:ph sz="quarter" idx="24"/>
          </p:nvPr>
        </p:nvSpPr>
        <p:spPr>
          <a:xfrm>
            <a:off x="490004" y="4570512"/>
            <a:ext cx="3472396" cy="5061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13"/>
          <p:cNvSpPr>
            <a:spLocks noGrp="1"/>
          </p:cNvSpPr>
          <p:nvPr>
            <p:ph sz="quarter" idx="25"/>
          </p:nvPr>
        </p:nvSpPr>
        <p:spPr>
          <a:xfrm>
            <a:off x="506413" y="5256977"/>
            <a:ext cx="3472396" cy="5061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Content Placeholder 11"/>
          <p:cNvSpPr>
            <a:spLocks noGrp="1"/>
          </p:cNvSpPr>
          <p:nvPr>
            <p:ph sz="quarter" idx="26"/>
          </p:nvPr>
        </p:nvSpPr>
        <p:spPr>
          <a:xfrm>
            <a:off x="4336752" y="4520930"/>
            <a:ext cx="3886200" cy="2781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574909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14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447801"/>
            <a:ext cx="3505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3"/>
          <p:cNvSpPr>
            <a:spLocks noGrp="1"/>
          </p:cNvSpPr>
          <p:nvPr>
            <p:ph idx="13"/>
          </p:nvPr>
        </p:nvSpPr>
        <p:spPr>
          <a:xfrm>
            <a:off x="457200" y="2286000"/>
            <a:ext cx="35052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3505200" cy="5705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quarter" idx="16"/>
          </p:nvPr>
        </p:nvSpPr>
        <p:spPr>
          <a:xfrm>
            <a:off x="4343400" y="3081267"/>
            <a:ext cx="3886200" cy="2781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18"/>
          </p:nvPr>
        </p:nvSpPr>
        <p:spPr>
          <a:xfrm>
            <a:off x="4332878" y="3626139"/>
            <a:ext cx="3886200" cy="25175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9"/>
          </p:nvPr>
        </p:nvSpPr>
        <p:spPr>
          <a:xfrm>
            <a:off x="4343400" y="1494526"/>
            <a:ext cx="3886200" cy="303198"/>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20"/>
          </p:nvPr>
        </p:nvSpPr>
        <p:spPr>
          <a:xfrm>
            <a:off x="4353921" y="1979598"/>
            <a:ext cx="3865157" cy="303198"/>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21"/>
          </p:nvPr>
        </p:nvSpPr>
        <p:spPr>
          <a:xfrm>
            <a:off x="4343400" y="2537829"/>
            <a:ext cx="3886200" cy="28985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2"/>
          </p:nvPr>
        </p:nvSpPr>
        <p:spPr>
          <a:xfrm>
            <a:off x="4332878" y="4065083"/>
            <a:ext cx="3886200" cy="2663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1"/>
          <p:cNvSpPr>
            <a:spLocks noGrp="1"/>
          </p:cNvSpPr>
          <p:nvPr>
            <p:ph sz="quarter" idx="23"/>
          </p:nvPr>
        </p:nvSpPr>
        <p:spPr>
          <a:xfrm>
            <a:off x="457200" y="3830925"/>
            <a:ext cx="3472396" cy="5592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3"/>
          <p:cNvSpPr>
            <a:spLocks noGrp="1"/>
          </p:cNvSpPr>
          <p:nvPr>
            <p:ph sz="quarter" idx="24"/>
          </p:nvPr>
        </p:nvSpPr>
        <p:spPr>
          <a:xfrm>
            <a:off x="490004" y="4570512"/>
            <a:ext cx="3472396" cy="5061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13"/>
          <p:cNvSpPr>
            <a:spLocks noGrp="1"/>
          </p:cNvSpPr>
          <p:nvPr>
            <p:ph sz="quarter" idx="25"/>
          </p:nvPr>
        </p:nvSpPr>
        <p:spPr>
          <a:xfrm>
            <a:off x="506413" y="5256977"/>
            <a:ext cx="3472396" cy="5061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Content Placeholder 11"/>
          <p:cNvSpPr>
            <a:spLocks noGrp="1"/>
          </p:cNvSpPr>
          <p:nvPr>
            <p:ph sz="quarter" idx="26"/>
          </p:nvPr>
        </p:nvSpPr>
        <p:spPr>
          <a:xfrm>
            <a:off x="4336752" y="4520930"/>
            <a:ext cx="3886200" cy="2781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Content Placeholder 13"/>
          <p:cNvSpPr>
            <a:spLocks noGrp="1"/>
          </p:cNvSpPr>
          <p:nvPr>
            <p:ph sz="quarter" idx="27"/>
          </p:nvPr>
        </p:nvSpPr>
        <p:spPr>
          <a:xfrm>
            <a:off x="4326230" y="5065802"/>
            <a:ext cx="3886200" cy="25175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806600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15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447801"/>
            <a:ext cx="35052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3"/>
          <p:cNvSpPr>
            <a:spLocks noGrp="1"/>
          </p:cNvSpPr>
          <p:nvPr>
            <p:ph idx="13"/>
          </p:nvPr>
        </p:nvSpPr>
        <p:spPr>
          <a:xfrm>
            <a:off x="457200" y="2286000"/>
            <a:ext cx="35052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048000"/>
            <a:ext cx="3505200" cy="5705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quarter" idx="16"/>
          </p:nvPr>
        </p:nvSpPr>
        <p:spPr>
          <a:xfrm>
            <a:off x="4343400" y="3081267"/>
            <a:ext cx="3886200" cy="2781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18"/>
          </p:nvPr>
        </p:nvSpPr>
        <p:spPr>
          <a:xfrm>
            <a:off x="4332878" y="3626139"/>
            <a:ext cx="3886200" cy="25175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9"/>
          </p:nvPr>
        </p:nvSpPr>
        <p:spPr>
          <a:xfrm>
            <a:off x="4343400" y="1494526"/>
            <a:ext cx="3886200" cy="303198"/>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20"/>
          </p:nvPr>
        </p:nvSpPr>
        <p:spPr>
          <a:xfrm>
            <a:off x="4353921" y="1979598"/>
            <a:ext cx="3865157" cy="303198"/>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21"/>
          </p:nvPr>
        </p:nvSpPr>
        <p:spPr>
          <a:xfrm>
            <a:off x="4343400" y="2537829"/>
            <a:ext cx="3886200" cy="28985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2"/>
          </p:nvPr>
        </p:nvSpPr>
        <p:spPr>
          <a:xfrm>
            <a:off x="4332878" y="4065083"/>
            <a:ext cx="3886200" cy="2663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1"/>
          <p:cNvSpPr>
            <a:spLocks noGrp="1"/>
          </p:cNvSpPr>
          <p:nvPr>
            <p:ph sz="quarter" idx="23"/>
          </p:nvPr>
        </p:nvSpPr>
        <p:spPr>
          <a:xfrm>
            <a:off x="457200" y="3830925"/>
            <a:ext cx="3472396" cy="5592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3"/>
          <p:cNvSpPr>
            <a:spLocks noGrp="1"/>
          </p:cNvSpPr>
          <p:nvPr>
            <p:ph sz="quarter" idx="24"/>
          </p:nvPr>
        </p:nvSpPr>
        <p:spPr>
          <a:xfrm>
            <a:off x="490004" y="4570512"/>
            <a:ext cx="3472396" cy="5061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13"/>
          <p:cNvSpPr>
            <a:spLocks noGrp="1"/>
          </p:cNvSpPr>
          <p:nvPr>
            <p:ph sz="quarter" idx="25"/>
          </p:nvPr>
        </p:nvSpPr>
        <p:spPr>
          <a:xfrm>
            <a:off x="506413" y="5256977"/>
            <a:ext cx="3472396" cy="5061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Content Placeholder 11"/>
          <p:cNvSpPr>
            <a:spLocks noGrp="1"/>
          </p:cNvSpPr>
          <p:nvPr>
            <p:ph sz="quarter" idx="26"/>
          </p:nvPr>
        </p:nvSpPr>
        <p:spPr>
          <a:xfrm>
            <a:off x="4336752" y="4520930"/>
            <a:ext cx="3886200" cy="2781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Content Placeholder 13"/>
          <p:cNvSpPr>
            <a:spLocks noGrp="1"/>
          </p:cNvSpPr>
          <p:nvPr>
            <p:ph sz="quarter" idx="27"/>
          </p:nvPr>
        </p:nvSpPr>
        <p:spPr>
          <a:xfrm>
            <a:off x="4326230" y="5065802"/>
            <a:ext cx="3886200" cy="25175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Content Placeholder 13"/>
          <p:cNvSpPr>
            <a:spLocks noGrp="1"/>
          </p:cNvSpPr>
          <p:nvPr>
            <p:ph sz="quarter" idx="28"/>
          </p:nvPr>
        </p:nvSpPr>
        <p:spPr>
          <a:xfrm>
            <a:off x="4326230" y="5504746"/>
            <a:ext cx="3886200" cy="2663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792094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20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12/21/2018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5" name="Content Placeholder 2"/>
          <p:cNvSpPr>
            <a:spLocks noGrp="1"/>
          </p:cNvSpPr>
          <p:nvPr>
            <p:ph idx="19"/>
          </p:nvPr>
        </p:nvSpPr>
        <p:spPr>
          <a:xfrm>
            <a:off x="4790255" y="1494526"/>
            <a:ext cx="3886200" cy="26203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20"/>
          </p:nvPr>
        </p:nvSpPr>
        <p:spPr>
          <a:xfrm>
            <a:off x="4790256" y="1861415"/>
            <a:ext cx="3886200" cy="32227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21"/>
          </p:nvPr>
        </p:nvSpPr>
        <p:spPr>
          <a:xfrm>
            <a:off x="4790255" y="2283032"/>
            <a:ext cx="3886199" cy="30809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Content Placeholder 2"/>
          <p:cNvSpPr>
            <a:spLocks noGrp="1"/>
          </p:cNvSpPr>
          <p:nvPr>
            <p:ph idx="26"/>
          </p:nvPr>
        </p:nvSpPr>
        <p:spPr>
          <a:xfrm>
            <a:off x="4790255" y="2705545"/>
            <a:ext cx="3886200" cy="26203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Content Placeholder 2"/>
          <p:cNvSpPr>
            <a:spLocks noGrp="1"/>
          </p:cNvSpPr>
          <p:nvPr>
            <p:ph idx="27"/>
          </p:nvPr>
        </p:nvSpPr>
        <p:spPr>
          <a:xfrm>
            <a:off x="4790256" y="3072434"/>
            <a:ext cx="3886200" cy="32227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Content Placeholder 2"/>
          <p:cNvSpPr>
            <a:spLocks noGrp="1"/>
          </p:cNvSpPr>
          <p:nvPr>
            <p:ph idx="28"/>
          </p:nvPr>
        </p:nvSpPr>
        <p:spPr>
          <a:xfrm>
            <a:off x="4790255" y="3494051"/>
            <a:ext cx="3886199" cy="30809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5" name="Content Placeholder 2"/>
          <p:cNvSpPr>
            <a:spLocks noGrp="1"/>
          </p:cNvSpPr>
          <p:nvPr>
            <p:ph idx="29"/>
          </p:nvPr>
        </p:nvSpPr>
        <p:spPr>
          <a:xfrm>
            <a:off x="4790255" y="3908712"/>
            <a:ext cx="3886200" cy="26203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Content Placeholder 2"/>
          <p:cNvSpPr>
            <a:spLocks noGrp="1"/>
          </p:cNvSpPr>
          <p:nvPr>
            <p:ph idx="30"/>
          </p:nvPr>
        </p:nvSpPr>
        <p:spPr>
          <a:xfrm>
            <a:off x="4790256" y="4275601"/>
            <a:ext cx="3886200" cy="32227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Content Placeholder 2"/>
          <p:cNvSpPr>
            <a:spLocks noGrp="1"/>
          </p:cNvSpPr>
          <p:nvPr>
            <p:ph idx="31"/>
          </p:nvPr>
        </p:nvSpPr>
        <p:spPr>
          <a:xfrm>
            <a:off x="4790255" y="4697218"/>
            <a:ext cx="3886199" cy="30809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Content Placeholder 2"/>
          <p:cNvSpPr>
            <a:spLocks noGrp="1"/>
          </p:cNvSpPr>
          <p:nvPr>
            <p:ph idx="32"/>
          </p:nvPr>
        </p:nvSpPr>
        <p:spPr>
          <a:xfrm>
            <a:off x="4790255" y="5105555"/>
            <a:ext cx="3886200" cy="26203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1" name="Content Placeholder 2"/>
          <p:cNvSpPr>
            <a:spLocks noGrp="1"/>
          </p:cNvSpPr>
          <p:nvPr>
            <p:ph idx="33"/>
          </p:nvPr>
        </p:nvSpPr>
        <p:spPr>
          <a:xfrm>
            <a:off x="457200" y="1494526"/>
            <a:ext cx="3886200" cy="26203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Content Placeholder 2"/>
          <p:cNvSpPr>
            <a:spLocks noGrp="1"/>
          </p:cNvSpPr>
          <p:nvPr>
            <p:ph idx="34"/>
          </p:nvPr>
        </p:nvSpPr>
        <p:spPr>
          <a:xfrm>
            <a:off x="457201" y="1861415"/>
            <a:ext cx="3886200" cy="32227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Content Placeholder 2"/>
          <p:cNvSpPr>
            <a:spLocks noGrp="1"/>
          </p:cNvSpPr>
          <p:nvPr>
            <p:ph idx="35"/>
          </p:nvPr>
        </p:nvSpPr>
        <p:spPr>
          <a:xfrm>
            <a:off x="457200" y="2283032"/>
            <a:ext cx="3886199" cy="30809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Content Placeholder 2"/>
          <p:cNvSpPr>
            <a:spLocks noGrp="1"/>
          </p:cNvSpPr>
          <p:nvPr>
            <p:ph idx="36"/>
          </p:nvPr>
        </p:nvSpPr>
        <p:spPr>
          <a:xfrm>
            <a:off x="457200" y="2705545"/>
            <a:ext cx="3886200" cy="26203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5" name="Content Placeholder 2"/>
          <p:cNvSpPr>
            <a:spLocks noGrp="1"/>
          </p:cNvSpPr>
          <p:nvPr>
            <p:ph idx="37"/>
          </p:nvPr>
        </p:nvSpPr>
        <p:spPr>
          <a:xfrm>
            <a:off x="457201" y="3072434"/>
            <a:ext cx="3886200" cy="32227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6" name="Content Placeholder 2"/>
          <p:cNvSpPr>
            <a:spLocks noGrp="1"/>
          </p:cNvSpPr>
          <p:nvPr>
            <p:ph idx="38"/>
          </p:nvPr>
        </p:nvSpPr>
        <p:spPr>
          <a:xfrm>
            <a:off x="457200" y="3494051"/>
            <a:ext cx="3886199" cy="30809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7" name="Content Placeholder 2"/>
          <p:cNvSpPr>
            <a:spLocks noGrp="1"/>
          </p:cNvSpPr>
          <p:nvPr>
            <p:ph idx="39"/>
          </p:nvPr>
        </p:nvSpPr>
        <p:spPr>
          <a:xfrm>
            <a:off x="457200" y="3908712"/>
            <a:ext cx="3886200" cy="26203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8" name="Content Placeholder 2"/>
          <p:cNvSpPr>
            <a:spLocks noGrp="1"/>
          </p:cNvSpPr>
          <p:nvPr>
            <p:ph idx="40"/>
          </p:nvPr>
        </p:nvSpPr>
        <p:spPr>
          <a:xfrm>
            <a:off x="457201" y="4275601"/>
            <a:ext cx="3886200" cy="32227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9" name="Content Placeholder 2"/>
          <p:cNvSpPr>
            <a:spLocks noGrp="1"/>
          </p:cNvSpPr>
          <p:nvPr>
            <p:ph idx="41"/>
          </p:nvPr>
        </p:nvSpPr>
        <p:spPr>
          <a:xfrm>
            <a:off x="457200" y="4697218"/>
            <a:ext cx="3886199" cy="308097"/>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0" name="Content Placeholder 2"/>
          <p:cNvSpPr>
            <a:spLocks noGrp="1"/>
          </p:cNvSpPr>
          <p:nvPr>
            <p:ph idx="42"/>
          </p:nvPr>
        </p:nvSpPr>
        <p:spPr>
          <a:xfrm>
            <a:off x="457200" y="5105555"/>
            <a:ext cx="3886200" cy="26203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2501617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12/21/2018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9" name="Picture 8"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0" name="TextBox 9"/>
          <p:cNvSpPr txBox="1"/>
          <p:nvPr userDrawn="1"/>
        </p:nvSpPr>
        <p:spPr>
          <a:xfrm>
            <a:off x="1600200" y="6429345"/>
            <a:ext cx="7162800" cy="276999"/>
          </a:xfrm>
          <a:prstGeom prst="rect">
            <a:avLst/>
          </a:prstGeom>
          <a:noFill/>
        </p:spPr>
        <p:txBody>
          <a:bodyPr wrap="square" rtlCol="0">
            <a:spAutoFit/>
          </a:bodyPr>
          <a:lstStyle/>
          <a:p>
            <a:pPr algn="r">
              <a:buClrTx/>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2016, 2013, 2010 Pearson Education, Inc. All Rights Reserved</a:t>
            </a:r>
          </a:p>
        </p:txBody>
      </p:sp>
    </p:spTree>
    <p:extLst>
      <p:ext uri="{BB962C8B-B14F-4D97-AF65-F5344CB8AC3E}">
        <p14:creationId xmlns:p14="http://schemas.microsoft.com/office/powerpoint/2010/main" val="20111596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endParaRPr lang="en-US"/>
          </a:p>
        </p:txBody>
      </p:sp>
      <p:sp>
        <p:nvSpPr>
          <p:cNvPr id="3" name="Date Placeholder 2"/>
          <p:cNvSpPr>
            <a:spLocks noGrp="1"/>
          </p:cNvSpPr>
          <p:nvPr>
            <p:ph type="dt" idx="1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900" b="0" i="0" u="none" strike="noStrike" cap="none" smtClean="0">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84448157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5029200" y="3200400"/>
            <a:ext cx="3657600" cy="292576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
        <p:nvSpPr>
          <p:cNvPr id="9" name="Shape 39"/>
          <p:cNvSpPr txBox="1">
            <a:spLocks noGrp="1"/>
          </p:cNvSpPr>
          <p:nvPr>
            <p:ph type="body" idx="13"/>
          </p:nvPr>
        </p:nvSpPr>
        <p:spPr>
          <a:xfrm>
            <a:off x="474779" y="1500547"/>
            <a:ext cx="8229600" cy="20515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Tree>
    <p:extLst>
      <p:ext uri="{BB962C8B-B14F-4D97-AF65-F5344CB8AC3E}">
        <p14:creationId xmlns:p14="http://schemas.microsoft.com/office/powerpoint/2010/main" val="306885795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endParaRPr lang="en-US"/>
          </a:p>
        </p:txBody>
      </p:sp>
      <p:sp>
        <p:nvSpPr>
          <p:cNvPr id="3" name="Date Placeholder 2"/>
          <p:cNvSpPr>
            <a:spLocks noGrp="1"/>
          </p:cNvSpPr>
          <p:nvPr>
            <p:ph type="dt" idx="1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900" b="0" i="0" u="none" strike="noStrike" cap="none" smtClean="0">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227709573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7"/>
        <p:cNvGrpSpPr/>
        <p:nvPr/>
      </p:nvGrpSpPr>
      <p:grpSpPr>
        <a:xfrm>
          <a:off x="0" y="0"/>
          <a:ext cx="0" cy="0"/>
          <a:chOff x="0" y="0"/>
          <a:chExt cx="0" cy="0"/>
        </a:xfrm>
      </p:grpSpPr>
      <p:sp>
        <p:nvSpPr>
          <p:cNvPr id="18" name="Shape 18"/>
          <p:cNvSpPr/>
          <p:nvPr/>
        </p:nvSpPr>
        <p:spPr>
          <a:xfrm>
            <a:off x="0" y="0"/>
            <a:ext cx="9144000" cy="3886200"/>
          </a:xfrm>
          <a:prstGeom prst="rect">
            <a:avLst/>
          </a:prstGeom>
          <a:solidFill>
            <a:srgbClr val="007FA3"/>
          </a:solidFill>
          <a:ln w="25400" cap="flat" cmpd="sng">
            <a:solidFill>
              <a:srgbClr val="007FA3"/>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19" name="Shape 19"/>
          <p:cNvSpPr txBox="1">
            <a:spLocks noGrp="1"/>
          </p:cNvSpPr>
          <p:nvPr>
            <p:ph type="ctrTitle"/>
          </p:nvPr>
        </p:nvSpPr>
        <p:spPr>
          <a:xfrm>
            <a:off x="685800" y="762000"/>
            <a:ext cx="7772400" cy="2838451"/>
          </a:xfrm>
          <a:prstGeom prst="rect">
            <a:avLst/>
          </a:prstGeom>
          <a:noFill/>
          <a:ln>
            <a:noFill/>
          </a:ln>
        </p:spPr>
        <p:txBody>
          <a:bodyPr lIns="91425" tIns="91425" rIns="91425" bIns="91425" anchor="b" anchorCtr="0"/>
          <a:lstStyle>
            <a:lvl1pPr marL="0" marR="0" lvl="0" indent="0" algn="l" rtl="0">
              <a:lnSpc>
                <a:spcPct val="100000"/>
              </a:lnSpc>
              <a:spcBef>
                <a:spcPts val="0"/>
              </a:spcBef>
              <a:buClr>
                <a:schemeClr val="lt1"/>
              </a:buClr>
              <a:buFont typeface="Times New Roman"/>
              <a:buNone/>
              <a:defRPr sz="3600" b="1" i="0" u="none" strike="noStrike" cap="none">
                <a:solidFill>
                  <a:schemeClr val="lt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0" name="Shape 20"/>
          <p:cNvSpPr txBox="1">
            <a:spLocks noGrp="1"/>
          </p:cNvSpPr>
          <p:nvPr>
            <p:ph type="subTitle" idx="1"/>
          </p:nvPr>
        </p:nvSpPr>
        <p:spPr>
          <a:xfrm>
            <a:off x="674687" y="3962400"/>
            <a:ext cx="7794625"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800" b="0" i="0" u="none" strike="noStrike" cap="none">
                <a:solidFill>
                  <a:schemeClr val="dk1"/>
                </a:solidFill>
                <a:latin typeface="Arial"/>
                <a:ea typeface="Arial"/>
                <a:cs typeface="Arial"/>
                <a:sym typeface="Arial"/>
              </a:defRPr>
            </a:lvl1pPr>
            <a:lvl2pPr marL="457200" marR="0" lvl="1"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2pPr>
            <a:lvl3pPr marL="914400" marR="0" lvl="2" indent="0" algn="ctr"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4pPr>
            <a:lvl5pPr marL="1828800" marR="0" lvl="4"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5pPr>
            <a:lvl6pPr marL="2286000" marR="0" lvl="5"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6pPr>
            <a:lvl7pPr marL="2743200" marR="0" lvl="6"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7pPr>
            <a:lvl8pPr marL="3200400" marR="0" lvl="7"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8pPr>
            <a:lvl9pPr marL="3657600" marR="0" lvl="8"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9pPr>
          </a:lstStyle>
          <a:p>
            <a:endParaRPr dirty="0"/>
          </a:p>
        </p:txBody>
      </p:sp>
      <p:sp>
        <p:nvSpPr>
          <p:cNvPr id="21" name="Shape 21"/>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2" name="Shape 2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3" name="Shape 2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3210025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5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1"/>
          <p:cNvSpPr txBox="1">
            <a:spLocks noGrp="1"/>
          </p:cNvSpPr>
          <p:nvPr>
            <p:ph type="body" idx="1"/>
          </p:nvPr>
        </p:nvSpPr>
        <p:spPr>
          <a:xfrm>
            <a:off x="457200" y="1600201"/>
            <a:ext cx="8229600" cy="533400"/>
          </a:xfrm>
          <a:prstGeom prst="rect">
            <a:avLst/>
          </a:prstGeom>
          <a:noFill/>
          <a:ln>
            <a:noFill/>
          </a:ln>
        </p:spPr>
        <p:txBody>
          <a:bodyPr lIns="91425" tIns="91425" rIns="91425" bIns="91425" anchor="t" anchorCtr="0"/>
          <a:lstStyle>
            <a:lvl1pPr marL="255600" marR="0" lvl="0" indent="-255600" algn="l" rtl="0">
              <a:spcBef>
                <a:spcPts val="1500"/>
              </a:spcBef>
              <a:buClr>
                <a:srgbClr val="007FA3"/>
              </a:buClr>
              <a:buSzPct val="100000"/>
              <a:buFont typeface="Arial" panose="020B0604020202020204" pitchFamily="34" charset="0"/>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a:p>
        </p:txBody>
      </p:sp>
      <p:sp>
        <p:nvSpPr>
          <p:cNvPr id="3" name="Content Placeholder 2"/>
          <p:cNvSpPr>
            <a:spLocks noGrp="1"/>
          </p:cNvSpPr>
          <p:nvPr>
            <p:ph sz="quarter" idx="13"/>
          </p:nvPr>
        </p:nvSpPr>
        <p:spPr>
          <a:xfrm>
            <a:off x="457200" y="2278063"/>
            <a:ext cx="8229600" cy="558800"/>
          </a:xfrm>
        </p:spPr>
        <p:txBody>
          <a:bodyPr/>
          <a:lstStyle>
            <a:lvl1pPr indent="-255600">
              <a:defRPr/>
            </a:lvl1pPr>
            <a:lvl2pPr indent="-283464">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5" name="Content Placeholder 4"/>
          <p:cNvSpPr>
            <a:spLocks noGrp="1"/>
          </p:cNvSpPr>
          <p:nvPr>
            <p:ph sz="quarter" idx="14"/>
          </p:nvPr>
        </p:nvSpPr>
        <p:spPr>
          <a:xfrm>
            <a:off x="457200" y="2954338"/>
            <a:ext cx="8232775" cy="609600"/>
          </a:xfrm>
        </p:spPr>
        <p:txBody>
          <a:bodyPr/>
          <a:lstStyle>
            <a:lvl1pPr indent="-255600">
              <a:defRPr/>
            </a:lvl1pPr>
            <a:lvl2pPr indent="-283464">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7" name="Content Placeholder 6"/>
          <p:cNvSpPr>
            <a:spLocks noGrp="1"/>
          </p:cNvSpPr>
          <p:nvPr>
            <p:ph sz="quarter" idx="15"/>
          </p:nvPr>
        </p:nvSpPr>
        <p:spPr>
          <a:xfrm>
            <a:off x="457200" y="3733800"/>
            <a:ext cx="8229600" cy="550863"/>
          </a:xfrm>
        </p:spPr>
        <p:txBody>
          <a:bodyPr/>
          <a:lstStyle>
            <a:lvl1pPr marL="255588" indent="-255588">
              <a:defRPr/>
            </a:lvl1pPr>
            <a:lvl2pPr indent="-283464">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Content Placeholder 8"/>
          <p:cNvSpPr>
            <a:spLocks noGrp="1"/>
          </p:cNvSpPr>
          <p:nvPr>
            <p:ph sz="quarter" idx="16"/>
          </p:nvPr>
        </p:nvSpPr>
        <p:spPr>
          <a:xfrm>
            <a:off x="457200" y="4427538"/>
            <a:ext cx="8229600" cy="652462"/>
          </a:xfrm>
        </p:spPr>
        <p:txBody>
          <a:bodyPr/>
          <a:lstStyle>
            <a:lvl1pPr marL="255588" indent="-255588">
              <a:defRPr/>
            </a:lvl1pPr>
            <a:lvl2pPr indent="-283464">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11" name="Content Placeholder 10"/>
          <p:cNvSpPr>
            <a:spLocks noGrp="1"/>
          </p:cNvSpPr>
          <p:nvPr>
            <p:ph sz="quarter" idx="17"/>
          </p:nvPr>
        </p:nvSpPr>
        <p:spPr>
          <a:xfrm>
            <a:off x="457200" y="5181600"/>
            <a:ext cx="8229600" cy="500063"/>
          </a:xfrm>
        </p:spPr>
        <p:txBody>
          <a:bodyPr/>
          <a:lstStyle>
            <a:lvl1pPr marL="255588" indent="-255588">
              <a:defRPr/>
            </a:lvl1pPr>
            <a:lvl2pPr indent="-283464">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val="3428980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5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1"/>
          <p:cNvSpPr txBox="1">
            <a:spLocks noGrp="1"/>
          </p:cNvSpPr>
          <p:nvPr>
            <p:ph type="body" idx="1"/>
          </p:nvPr>
        </p:nvSpPr>
        <p:spPr>
          <a:xfrm>
            <a:off x="457200" y="1600201"/>
            <a:ext cx="8229600" cy="533400"/>
          </a:xfrm>
          <a:prstGeom prst="rect">
            <a:avLst/>
          </a:prstGeom>
          <a:noFill/>
          <a:ln>
            <a:noFill/>
          </a:ln>
        </p:spPr>
        <p:txBody>
          <a:bodyPr lIns="91425" tIns="91425" rIns="91425" bIns="91425" anchor="t" anchorCtr="0"/>
          <a:lstStyle>
            <a:lvl1pPr marL="255600" marR="0" lvl="0" indent="-255600" algn="l" rtl="0">
              <a:spcBef>
                <a:spcPts val="1500"/>
              </a:spcBef>
              <a:buClr>
                <a:srgbClr val="007FA3"/>
              </a:buClr>
              <a:buSzPct val="100000"/>
              <a:buFont typeface="Arial" panose="020B0604020202020204" pitchFamily="34" charset="0"/>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a:p>
        </p:txBody>
      </p:sp>
      <p:sp>
        <p:nvSpPr>
          <p:cNvPr id="3" name="Content Placeholder 2"/>
          <p:cNvSpPr>
            <a:spLocks noGrp="1"/>
          </p:cNvSpPr>
          <p:nvPr>
            <p:ph sz="quarter" idx="13"/>
          </p:nvPr>
        </p:nvSpPr>
        <p:spPr>
          <a:xfrm>
            <a:off x="457200" y="2278063"/>
            <a:ext cx="8229600" cy="558800"/>
          </a:xfrm>
        </p:spPr>
        <p:txBody>
          <a:bodyPr/>
          <a:lstStyle>
            <a:lvl1pPr indent="-255600">
              <a:defRPr/>
            </a:lvl1pPr>
            <a:lvl2pPr indent="-283464">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5" name="Content Placeholder 4"/>
          <p:cNvSpPr>
            <a:spLocks noGrp="1"/>
          </p:cNvSpPr>
          <p:nvPr>
            <p:ph sz="quarter" idx="14"/>
          </p:nvPr>
        </p:nvSpPr>
        <p:spPr>
          <a:xfrm>
            <a:off x="457200" y="2954338"/>
            <a:ext cx="8232775" cy="609600"/>
          </a:xfrm>
        </p:spPr>
        <p:txBody>
          <a:bodyPr/>
          <a:lstStyle>
            <a:lvl1pPr indent="-255600">
              <a:defRPr/>
            </a:lvl1pPr>
            <a:lvl2pPr indent="-283464">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7" name="Content Placeholder 6"/>
          <p:cNvSpPr>
            <a:spLocks noGrp="1"/>
          </p:cNvSpPr>
          <p:nvPr>
            <p:ph sz="quarter" idx="15"/>
          </p:nvPr>
        </p:nvSpPr>
        <p:spPr>
          <a:xfrm>
            <a:off x="457200" y="3733800"/>
            <a:ext cx="8229600" cy="550863"/>
          </a:xfrm>
        </p:spPr>
        <p:txBody>
          <a:bodyPr/>
          <a:lstStyle>
            <a:lvl1pPr marL="255588" indent="-255588">
              <a:defRPr/>
            </a:lvl1pPr>
            <a:lvl2pPr indent="-283464">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Content Placeholder 8"/>
          <p:cNvSpPr>
            <a:spLocks noGrp="1"/>
          </p:cNvSpPr>
          <p:nvPr>
            <p:ph sz="quarter" idx="16"/>
          </p:nvPr>
        </p:nvSpPr>
        <p:spPr>
          <a:xfrm>
            <a:off x="457200" y="4427538"/>
            <a:ext cx="8229600" cy="652462"/>
          </a:xfrm>
        </p:spPr>
        <p:txBody>
          <a:bodyPr/>
          <a:lstStyle>
            <a:lvl1pPr marL="255588" indent="-255588">
              <a:defRPr/>
            </a:lvl1pPr>
            <a:lvl2pPr indent="-283464">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11" name="Content Placeholder 10"/>
          <p:cNvSpPr>
            <a:spLocks noGrp="1"/>
          </p:cNvSpPr>
          <p:nvPr>
            <p:ph sz="quarter" idx="17"/>
          </p:nvPr>
        </p:nvSpPr>
        <p:spPr>
          <a:xfrm>
            <a:off x="457200" y="5181600"/>
            <a:ext cx="8229600" cy="500063"/>
          </a:xfrm>
        </p:spPr>
        <p:txBody>
          <a:bodyPr/>
          <a:lstStyle>
            <a:lvl1pPr marL="255588" indent="-255588">
              <a:defRPr/>
            </a:lvl1pPr>
            <a:lvl2pPr indent="-283464">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Content Placeholder 3"/>
          <p:cNvSpPr>
            <a:spLocks noGrp="1"/>
          </p:cNvSpPr>
          <p:nvPr>
            <p:ph sz="quarter" idx="18"/>
          </p:nvPr>
        </p:nvSpPr>
        <p:spPr>
          <a:xfrm>
            <a:off x="457200" y="5811838"/>
            <a:ext cx="8229600" cy="457200"/>
          </a:xfrm>
        </p:spPr>
        <p:txBody>
          <a:bodyPr/>
          <a:lstStyle>
            <a:lvl2pPr indent="-283464">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9"/>
          </p:nvPr>
        </p:nvSpPr>
        <p:spPr>
          <a:xfrm>
            <a:off x="3657601" y="6418263"/>
            <a:ext cx="479834" cy="2984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quarter" idx="20"/>
          </p:nvPr>
        </p:nvSpPr>
        <p:spPr>
          <a:xfrm>
            <a:off x="5503863" y="6418263"/>
            <a:ext cx="453317" cy="29845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13"/>
          <p:cNvSpPr>
            <a:spLocks noGrp="1"/>
          </p:cNvSpPr>
          <p:nvPr>
            <p:ph sz="quarter" idx="21"/>
          </p:nvPr>
        </p:nvSpPr>
        <p:spPr>
          <a:xfrm>
            <a:off x="7200900" y="6418263"/>
            <a:ext cx="576027" cy="29845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22"/>
          </p:nvPr>
        </p:nvSpPr>
        <p:spPr>
          <a:xfrm flipH="1">
            <a:off x="7976101" y="6418263"/>
            <a:ext cx="778599" cy="29845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44794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5029200" y="3200400"/>
            <a:ext cx="3657600" cy="292576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 + Learning Objectives and Conten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txBox="1">
            <a:spLocks noGrp="1"/>
          </p:cNvSpPr>
          <p:nvPr>
            <p:ph type="body" idx="1"/>
          </p:nvPr>
        </p:nvSpPr>
        <p:spPr>
          <a:xfrm>
            <a:off x="457200" y="816429"/>
            <a:ext cx="8229600" cy="402769"/>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64" name="Shape 64"/>
          <p:cNvSpPr txBox="1">
            <a:spLocks noGrp="1"/>
          </p:cNvSpPr>
          <p:nvPr>
            <p:ph type="body" idx="2"/>
          </p:nvPr>
        </p:nvSpPr>
        <p:spPr>
          <a:xfrm>
            <a:off x="457200" y="1600200"/>
            <a:ext cx="8229600" cy="4525963"/>
          </a:xfrm>
          <a:prstGeom prst="rect">
            <a:avLst/>
          </a:prstGeom>
          <a:noFill/>
          <a:ln>
            <a:noFill/>
          </a:ln>
        </p:spPr>
        <p:txBody>
          <a:bodyPr lIns="91425" tIns="91425" rIns="91425" bIns="91425" anchor="t" anchorCtr="0"/>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65" name="Shape 65"/>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685800" y="1447800"/>
            <a:ext cx="7772400" cy="2152651"/>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a:off x="674687" y="3962400"/>
            <a:ext cx="7794626"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457200" marR="0" lvl="1" indent="0" algn="l" rtl="0">
              <a:spcBef>
                <a:spcPts val="600"/>
              </a:spcBef>
              <a:buClr>
                <a:srgbClr val="007FA3"/>
              </a:buClr>
              <a:buFont typeface="Arial"/>
              <a:buNone/>
              <a:defRPr sz="1800" b="0" i="0" u="none" strike="noStrike" cap="none">
                <a:solidFill>
                  <a:srgbClr val="888888"/>
                </a:solidFill>
                <a:latin typeface="Arial"/>
                <a:ea typeface="Arial"/>
                <a:cs typeface="Arial"/>
                <a:sym typeface="Arial"/>
              </a:defRPr>
            </a:lvl2pPr>
            <a:lvl3pPr marL="914400" marR="0" lvl="2" indent="0" algn="l"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4pPr>
            <a:lvl5pPr marL="1828800" marR="0" lvl="4"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5pPr>
            <a:lvl6pPr marL="2286000" marR="0" lvl="5"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6pPr>
            <a:lvl7pPr marL="2743200" marR="0" lvl="6"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7pPr>
            <a:lvl8pPr marL="3200400" marR="0" lvl="7"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8pPr>
            <a:lvl9pPr marL="3657600" marR="0" lvl="8"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9pPr>
          </a:lstStyle>
          <a:p>
            <a:endParaRPr/>
          </a:p>
        </p:txBody>
      </p:sp>
      <p:sp>
        <p:nvSpPr>
          <p:cNvPr id="71" name="Shape 71"/>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Only">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38.xml"/><Relationship Id="rId2" Type="http://schemas.openxmlformats.org/officeDocument/2006/relationships/slideLayout" Target="../slideLayouts/slideLayout37.xml"/><Relationship Id="rId1" Type="http://schemas.openxmlformats.org/officeDocument/2006/relationships/slideLayout" Target="../slideLayouts/slideLayout36.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12" name="Shape 12"/>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pic>
        <p:nvPicPr>
          <p:cNvPr id="15" name="Shape 15" descr="Pearson Logo"/>
          <p:cNvPicPr preferRelativeResize="0"/>
          <p:nvPr/>
        </p:nvPicPr>
        <p:blipFill rotWithShape="1">
          <a:blip r:embed="rId37">
            <a:alphaModFix/>
          </a:blip>
          <a:srcRect/>
          <a:stretch/>
        </p:blipFill>
        <p:spPr>
          <a:xfrm>
            <a:off x="443972" y="6429709"/>
            <a:ext cx="917999" cy="279914"/>
          </a:xfrm>
          <a:prstGeom prst="rect">
            <a:avLst/>
          </a:prstGeom>
          <a:noFill/>
          <a:ln>
            <a:noFill/>
          </a:ln>
        </p:spPr>
      </p:pic>
      <p:sp>
        <p:nvSpPr>
          <p:cNvPr id="9" name="Text Placeholder 5"/>
          <p:cNvSpPr txBox="1">
            <a:spLocks/>
          </p:cNvSpPr>
          <p:nvPr userDrawn="1"/>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endParaRPr lang="en-US" altLang="en-US" sz="1200" dirty="0">
              <a:solidFill>
                <a:schemeClr val="tx1"/>
              </a:solidFill>
              <a:latin typeface="Verdana"/>
              <a:ea typeface="Verdana" panose="020B0604030504040204" pitchFamily="34" charset="0"/>
              <a:cs typeface="Verdana" panose="020B0604030504040204" pitchFamily="34" charset="0"/>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 id="2147483649" r:id="rId3"/>
    <p:sldLayoutId id="2147483668" r:id="rId4"/>
    <p:sldLayoutId id="2147483669" r:id="rId5"/>
    <p:sldLayoutId id="2147483651" r:id="rId6"/>
    <p:sldLayoutId id="2147483654" r:id="rId7"/>
    <p:sldLayoutId id="2147483655" r:id="rId8"/>
    <p:sldLayoutId id="2147483656" r:id="rId9"/>
    <p:sldLayoutId id="2147483667" r:id="rId10"/>
    <p:sldLayoutId id="2147483657" r:id="rId11"/>
    <p:sldLayoutId id="2147483670" r:id="rId12"/>
    <p:sldLayoutId id="2147483671" r:id="rId13"/>
    <p:sldLayoutId id="2147483672" r:id="rId14"/>
    <p:sldLayoutId id="2147483673" r:id="rId15"/>
    <p:sldLayoutId id="2147483674" r:id="rId16"/>
    <p:sldLayoutId id="2147483675" r:id="rId17"/>
    <p:sldLayoutId id="2147483676" r:id="rId18"/>
    <p:sldLayoutId id="2147483677" r:id="rId19"/>
    <p:sldLayoutId id="2147483678" r:id="rId20"/>
    <p:sldLayoutId id="2147483679" r:id="rId21"/>
    <p:sldLayoutId id="2147483680" r:id="rId22"/>
    <p:sldLayoutId id="2147483681" r:id="rId23"/>
    <p:sldLayoutId id="2147483682" r:id="rId24"/>
    <p:sldLayoutId id="2147483683" r:id="rId25"/>
    <p:sldLayoutId id="2147483684" r:id="rId26"/>
    <p:sldLayoutId id="2147483685" r:id="rId27"/>
    <p:sldLayoutId id="2147483686" r:id="rId28"/>
    <p:sldLayoutId id="2147483687" r:id="rId29"/>
    <p:sldLayoutId id="2147483688" r:id="rId30"/>
    <p:sldLayoutId id="2147483689" r:id="rId31"/>
    <p:sldLayoutId id="2147483690" r:id="rId32"/>
    <p:sldLayoutId id="2147483691" r:id="rId33"/>
    <p:sldLayoutId id="2147483692" r:id="rId34"/>
    <p:sldLayoutId id="2147483694" r:id="rId3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12" name="Shape 12"/>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pic>
        <p:nvPicPr>
          <p:cNvPr id="15" name="Shape 15" descr="Pearson Logo"/>
          <p:cNvPicPr preferRelativeResize="0"/>
          <p:nvPr/>
        </p:nvPicPr>
        <p:blipFill rotWithShape="1">
          <a:blip r:embed="rId5">
            <a:alphaModFix/>
          </a:blip>
          <a:srcRect/>
          <a:stretch/>
        </p:blipFill>
        <p:spPr>
          <a:xfrm>
            <a:off x="443972" y="6429709"/>
            <a:ext cx="917999" cy="279914"/>
          </a:xfrm>
          <a:prstGeom prst="rect">
            <a:avLst/>
          </a:prstGeom>
          <a:noFill/>
          <a:ln>
            <a:noFill/>
          </a:ln>
        </p:spPr>
      </p:pic>
    </p:spTree>
    <p:extLst>
      <p:ext uri="{BB962C8B-B14F-4D97-AF65-F5344CB8AC3E}">
        <p14:creationId xmlns:p14="http://schemas.microsoft.com/office/powerpoint/2010/main" val="200283969"/>
      </p:ext>
    </p:extLst>
  </p:cSld>
  <p:clrMap bg1="lt1" tx1="dk1" bg2="dk2" tx2="lt2" accent1="accent1" accent2="accent2" accent3="accent3" accent4="accent4" accent5="accent5" accent6="accent6" hlink="hlink" folHlink="folHlink"/>
  <p:sldLayoutIdLst>
    <p:sldLayoutId id="2147483664" r:id="rId1"/>
    <p:sldLayoutId id="2147483693" r:id="rId2"/>
    <p:sldLayoutId id="2147483695"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L="255588" marR="0" lvl="0" indent="-25603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3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1" y="762000"/>
            <a:ext cx="4196750" cy="3013879"/>
          </a:xfrm>
        </p:spPr>
        <p:txBody>
          <a:bodyPr anchor="ctr"/>
          <a:lstStyle/>
          <a:p>
            <a:r>
              <a:rPr lang="en-US" sz="2800" dirty="0">
                <a:latin typeface="+mn-lt"/>
              </a:rPr>
              <a:t>Elementary and Middle School Mathematics Teaching Developmentally</a:t>
            </a:r>
            <a:br>
              <a:rPr lang="en-US" sz="3400" dirty="0">
                <a:latin typeface="+mn-lt"/>
              </a:rPr>
            </a:br>
            <a:r>
              <a:rPr lang="en-IN" sz="2400" dirty="0">
                <a:latin typeface="+mn-lt"/>
              </a:rPr>
              <a:t>10</a:t>
            </a:r>
            <a:r>
              <a:rPr lang="en-IN" sz="2400" baseline="30000" dirty="0">
                <a:latin typeface="+mn-lt"/>
              </a:rPr>
              <a:t>th</a:t>
            </a:r>
            <a:r>
              <a:rPr lang="en-IN" sz="2400" dirty="0">
                <a:latin typeface="+mn-lt"/>
              </a:rPr>
              <a:t> Edition</a:t>
            </a:r>
            <a:endParaRPr lang="en-US" sz="2400" dirty="0">
              <a:latin typeface="+mn-lt"/>
            </a:endParaRPr>
          </a:p>
        </p:txBody>
      </p:sp>
      <p:sp>
        <p:nvSpPr>
          <p:cNvPr id="3" name="Text Placeholder 2"/>
          <p:cNvSpPr>
            <a:spLocks noGrp="1"/>
          </p:cNvSpPr>
          <p:nvPr>
            <p:ph type="subTitle" idx="1"/>
          </p:nvPr>
        </p:nvSpPr>
        <p:spPr>
          <a:xfrm>
            <a:off x="674686" y="3962400"/>
            <a:ext cx="4311382" cy="1208116"/>
          </a:xfrm>
        </p:spPr>
        <p:txBody>
          <a:bodyPr anchor="ctr"/>
          <a:lstStyle/>
          <a:p>
            <a:r>
              <a:rPr lang="en-US" sz="2800" b="1" dirty="0">
                <a:solidFill>
                  <a:srgbClr val="007FA3"/>
                </a:solidFill>
                <a:latin typeface="+mn-lt"/>
              </a:rPr>
              <a:t>Chapter 6</a:t>
            </a:r>
          </a:p>
          <a:p>
            <a:r>
              <a:rPr lang="en-US" sz="2400" b="1" dirty="0">
                <a:solidFill>
                  <a:srgbClr val="007FA3"/>
                </a:solidFill>
                <a:latin typeface="+mn-lt"/>
              </a:rPr>
              <a:t>Teaching Mathematics Equitably to All Students</a:t>
            </a:r>
            <a:endParaRPr lang="en-IN" sz="2400" b="1" dirty="0">
              <a:solidFill>
                <a:srgbClr val="007FA3"/>
              </a:solidFill>
              <a:latin typeface="+mn-lt"/>
            </a:endParaRPr>
          </a:p>
        </p:txBody>
      </p:sp>
      <p:pic>
        <p:nvPicPr>
          <p:cNvPr id="7" name="Picture 6" descr="Front Cover: Elementary and Middle School Mathematics Teaching Developmentally Tenth Edition by Van De Walle, Karp and Bay-William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9440" y="1772188"/>
            <a:ext cx="3568184" cy="4224634"/>
          </a:xfrm>
          <a:prstGeom prst="rect">
            <a:avLst/>
          </a:prstGeom>
          <a:ln w="9525">
            <a:solidFill>
              <a:schemeClr val="tx1"/>
            </a:solidFill>
          </a:ln>
        </p:spPr>
      </p:pic>
      <p:sp>
        <p:nvSpPr>
          <p:cNvPr id="9" name="Text Placeholder 5"/>
          <p:cNvSpPr txBox="1">
            <a:spLocks/>
          </p:cNvSpPr>
          <p:nvPr/>
        </p:nvSpPr>
        <p:spPr>
          <a:xfrm>
            <a:off x="2670048" y="6449931"/>
            <a:ext cx="6089854" cy="231285"/>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1639105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Teaching and Assessing Students with Learning Disabilities </a:t>
            </a:r>
            <a:r>
              <a:rPr lang="en-US" sz="2000" b="0" dirty="0"/>
              <a:t>(2 of 3)</a:t>
            </a:r>
            <a:endParaRPr lang="en-US" dirty="0"/>
          </a:p>
        </p:txBody>
      </p:sp>
      <p:sp>
        <p:nvSpPr>
          <p:cNvPr id="7" name="Text Placeholder 6"/>
          <p:cNvSpPr>
            <a:spLocks noGrp="1"/>
          </p:cNvSpPr>
          <p:nvPr>
            <p:ph type="body" idx="1"/>
          </p:nvPr>
        </p:nvSpPr>
        <p:spPr>
          <a:xfrm>
            <a:off x="457200" y="1600201"/>
            <a:ext cx="8453438" cy="4373880"/>
          </a:xfrm>
        </p:spPr>
        <p:txBody>
          <a:bodyPr/>
          <a:lstStyle/>
          <a:p>
            <a:pPr marL="0" indent="0">
              <a:buNone/>
            </a:pPr>
            <a:r>
              <a:rPr lang="en-US" sz="2400" b="1" dirty="0">
                <a:latin typeface="+mn-lt"/>
              </a:rPr>
              <a:t>Provide clarity</a:t>
            </a:r>
          </a:p>
          <a:p>
            <a:r>
              <a:rPr lang="en-US" sz="2400" dirty="0">
                <a:latin typeface="+mn-lt"/>
              </a:rPr>
              <a:t>Repeat the timeframe - Repeat reminders of time left.</a:t>
            </a:r>
          </a:p>
          <a:p>
            <a:r>
              <a:rPr lang="en-US" sz="2400" dirty="0">
                <a:latin typeface="+mn-lt"/>
              </a:rPr>
              <a:t>Ask students to share their thinking - Think-</a:t>
            </a:r>
            <a:r>
              <a:rPr lang="en-US" sz="2400" dirty="0" err="1">
                <a:latin typeface="+mn-lt"/>
              </a:rPr>
              <a:t>alouds</a:t>
            </a:r>
            <a:r>
              <a:rPr lang="en-US" sz="2400" dirty="0">
                <a:latin typeface="+mn-lt"/>
              </a:rPr>
              <a:t> or think-pair-share.</a:t>
            </a:r>
          </a:p>
          <a:p>
            <a:r>
              <a:rPr lang="en-US" sz="2400" dirty="0">
                <a:latin typeface="+mn-lt"/>
              </a:rPr>
              <a:t>Emphasize connections - Provide visual representations.</a:t>
            </a:r>
          </a:p>
          <a:p>
            <a:r>
              <a:rPr lang="en-US" sz="2400" dirty="0">
                <a:latin typeface="+mn-lt"/>
              </a:rPr>
              <a:t>Adapt delivery mode - Use materials, images and examples.</a:t>
            </a:r>
          </a:p>
          <a:p>
            <a:r>
              <a:rPr lang="en-US" sz="2400" dirty="0">
                <a:latin typeface="+mn-lt"/>
              </a:rPr>
              <a:t>Support organization of written work - Tools and templates</a:t>
            </a:r>
          </a:p>
          <a:p>
            <a:r>
              <a:rPr lang="en-US" sz="2400" dirty="0">
                <a:latin typeface="+mn-lt"/>
              </a:rPr>
              <a:t>Provide examples and nonexamples.</a:t>
            </a:r>
          </a:p>
        </p:txBody>
      </p:sp>
    </p:spTree>
    <p:extLst>
      <p:ext uri="{BB962C8B-B14F-4D97-AF65-F5344CB8AC3E}">
        <p14:creationId xmlns:p14="http://schemas.microsoft.com/office/powerpoint/2010/main" val="177394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Teaching and Assessing Students with Learning Disabilities </a:t>
            </a:r>
            <a:r>
              <a:rPr lang="en-US" sz="2000" b="0" dirty="0"/>
              <a:t>(3 of 3)</a:t>
            </a:r>
            <a:endParaRPr lang="en-US" dirty="0"/>
          </a:p>
        </p:txBody>
      </p:sp>
      <p:sp>
        <p:nvSpPr>
          <p:cNvPr id="5" name="Text Placeholder 4"/>
          <p:cNvSpPr>
            <a:spLocks noGrp="1"/>
          </p:cNvSpPr>
          <p:nvPr>
            <p:ph type="body" idx="1"/>
          </p:nvPr>
        </p:nvSpPr>
        <p:spPr>
          <a:xfrm>
            <a:off x="457200" y="1600200"/>
            <a:ext cx="8229600" cy="2362200"/>
          </a:xfrm>
        </p:spPr>
        <p:txBody>
          <a:bodyPr/>
          <a:lstStyle/>
          <a:p>
            <a:pPr marL="0" indent="0">
              <a:buNone/>
              <a:defRPr/>
            </a:pPr>
            <a:r>
              <a:rPr lang="en-US" sz="2200" b="1" dirty="0">
                <a:latin typeface="+mn-lt"/>
                <a:cs typeface="Verdana"/>
              </a:rPr>
              <a:t>Consider alternative assessments</a:t>
            </a:r>
          </a:p>
          <a:p>
            <a:pPr>
              <a:defRPr/>
            </a:pPr>
            <a:r>
              <a:rPr lang="en-US" sz="2200" dirty="0">
                <a:latin typeface="+mn-lt"/>
                <a:cs typeface="Verdana"/>
              </a:rPr>
              <a:t>Propose alternative products - Verbal response scribed by someone else or electronically.</a:t>
            </a:r>
          </a:p>
          <a:p>
            <a:pPr>
              <a:defRPr/>
            </a:pPr>
            <a:r>
              <a:rPr lang="en-US" sz="2200" dirty="0">
                <a:latin typeface="+mn-lt"/>
                <a:cs typeface="Verdana"/>
              </a:rPr>
              <a:t>Encourage self-monitoring and self-assessment.</a:t>
            </a:r>
          </a:p>
          <a:p>
            <a:pPr>
              <a:defRPr/>
            </a:pPr>
            <a:r>
              <a:rPr lang="en-US" sz="2200" dirty="0">
                <a:latin typeface="+mn-lt"/>
                <a:cs typeface="Verdana"/>
              </a:rPr>
              <a:t>Consider feedback charts - Monitoring their growth.</a:t>
            </a:r>
          </a:p>
        </p:txBody>
      </p:sp>
      <p:sp>
        <p:nvSpPr>
          <p:cNvPr id="6" name="Text Placeholder 5"/>
          <p:cNvSpPr>
            <a:spLocks noGrp="1"/>
          </p:cNvSpPr>
          <p:nvPr>
            <p:ph type="body" idx="2"/>
          </p:nvPr>
        </p:nvSpPr>
        <p:spPr>
          <a:xfrm>
            <a:off x="441960" y="4130041"/>
            <a:ext cx="8229600" cy="2026920"/>
          </a:xfrm>
        </p:spPr>
        <p:txBody>
          <a:bodyPr/>
          <a:lstStyle/>
          <a:p>
            <a:pPr marL="0" indent="0">
              <a:buNone/>
              <a:defRPr/>
            </a:pPr>
            <a:r>
              <a:rPr lang="en-US" sz="2200" b="1" dirty="0">
                <a:latin typeface="+mn-lt"/>
                <a:cs typeface="Verdana"/>
              </a:rPr>
              <a:t>Emphasize practice and summary</a:t>
            </a:r>
          </a:p>
          <a:p>
            <a:pPr>
              <a:defRPr/>
            </a:pPr>
            <a:r>
              <a:rPr lang="en-US" sz="2200" dirty="0">
                <a:latin typeface="+mn-lt"/>
                <a:cs typeface="Verdana"/>
              </a:rPr>
              <a:t>Consolidate ideas - Study guides for review.</a:t>
            </a:r>
          </a:p>
          <a:p>
            <a:pPr>
              <a:defRPr/>
            </a:pPr>
            <a:r>
              <a:rPr lang="en-US" sz="2200" dirty="0">
                <a:latin typeface="+mn-lt"/>
                <a:cs typeface="Verdana"/>
              </a:rPr>
              <a:t>Provide extra practice - Carefully selected problems to use with manipulatives.</a:t>
            </a:r>
          </a:p>
        </p:txBody>
      </p:sp>
    </p:spTree>
    <p:extLst>
      <p:ext uri="{BB962C8B-B14F-4D97-AF65-F5344CB8AC3E}">
        <p14:creationId xmlns:p14="http://schemas.microsoft.com/office/powerpoint/2010/main" val="3887106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latin typeface="Times New Roman" panose="02020603050405020304" pitchFamily="18" charset="0"/>
              </a:rPr>
              <a:t>Culturally and Linguistically Diverse Students</a:t>
            </a:r>
            <a:endParaRPr lang="en-US" dirty="0"/>
          </a:p>
        </p:txBody>
      </p:sp>
      <p:sp>
        <p:nvSpPr>
          <p:cNvPr id="5" name="Text Placeholder 4"/>
          <p:cNvSpPr>
            <a:spLocks noGrp="1"/>
          </p:cNvSpPr>
          <p:nvPr>
            <p:ph type="body" idx="1"/>
          </p:nvPr>
        </p:nvSpPr>
        <p:spPr>
          <a:xfrm>
            <a:off x="457200" y="1508761"/>
            <a:ext cx="5181600" cy="1554479"/>
          </a:xfrm>
        </p:spPr>
        <p:txBody>
          <a:bodyPr/>
          <a:lstStyle/>
          <a:p>
            <a:r>
              <a:rPr lang="en-US" sz="2000" dirty="0">
                <a:latin typeface="+mn-lt"/>
                <a:cs typeface="ＭＳ Ｐゴシック" charset="0"/>
              </a:rPr>
              <a:t>Focus on students’ strengths, their “funds of knowledge”.</a:t>
            </a:r>
          </a:p>
          <a:p>
            <a:r>
              <a:rPr lang="en-US" sz="2000" dirty="0">
                <a:latin typeface="+mn-lt"/>
                <a:cs typeface="ＭＳ Ｐゴシック" charset="0"/>
              </a:rPr>
              <a:t>How we do mathematics is culturally determined.</a:t>
            </a:r>
          </a:p>
        </p:txBody>
      </p:sp>
      <p:sp>
        <p:nvSpPr>
          <p:cNvPr id="6" name="Text Placeholder 5"/>
          <p:cNvSpPr>
            <a:spLocks noGrp="1"/>
          </p:cNvSpPr>
          <p:nvPr>
            <p:ph type="body" idx="2"/>
          </p:nvPr>
        </p:nvSpPr>
        <p:spPr>
          <a:xfrm>
            <a:off x="457200" y="3215640"/>
            <a:ext cx="5181600" cy="2849880"/>
          </a:xfrm>
        </p:spPr>
        <p:txBody>
          <a:bodyPr/>
          <a:lstStyle/>
          <a:p>
            <a:pPr marL="0" indent="0">
              <a:buNone/>
            </a:pPr>
            <a:r>
              <a:rPr lang="en-US" sz="2000" dirty="0">
                <a:latin typeface="+mn-lt"/>
                <a:cs typeface="ＭＳ Ｐゴシック" charset="0"/>
              </a:rPr>
              <a:t>Think about these questions-</a:t>
            </a:r>
          </a:p>
          <a:p>
            <a:r>
              <a:rPr lang="en-US" sz="2000" dirty="0">
                <a:latin typeface="+mn-lt"/>
                <a:cs typeface="ＭＳ Ｐゴシック" charset="0"/>
              </a:rPr>
              <a:t>Will you require students to show steps, disregarding the way they learned?</a:t>
            </a:r>
          </a:p>
          <a:p>
            <a:r>
              <a:rPr lang="en-US" sz="2000" dirty="0">
                <a:latin typeface="+mn-lt"/>
                <a:cs typeface="ＭＳ Ｐゴシック" charset="0"/>
              </a:rPr>
              <a:t>Will you ask students to elaborate on how they did it?</a:t>
            </a:r>
          </a:p>
          <a:p>
            <a:r>
              <a:rPr lang="en-US" sz="2000" dirty="0">
                <a:latin typeface="+mn-lt"/>
                <a:cs typeface="ＭＳ Ｐゴシック" charset="0"/>
              </a:rPr>
              <a:t>Will you have students show other students their way?</a:t>
            </a:r>
          </a:p>
        </p:txBody>
      </p:sp>
      <p:pic>
        <p:nvPicPr>
          <p:cNvPr id="7" name="Picture 3" descr="Two student written methods of solving for 1485 divided by 3. Student 1. In long division, 1485 is the dividend and 3 is divisor. 495 is the quotient, above the dividend. Below the dividend is minus 12, underline 28, minus 27, underline, minus 15, underline 0. Student 2. In long division, 1484 is the dividend, 3 is the divisor, and 495 is the quotient. Below the dividend is 28, 15, 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24291" y="2130795"/>
            <a:ext cx="2862509" cy="32060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800566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Culturally Responsive Instruction</a:t>
            </a:r>
          </a:p>
        </p:txBody>
      </p:sp>
      <p:sp>
        <p:nvSpPr>
          <p:cNvPr id="5" name="Text Placeholder 4"/>
          <p:cNvSpPr>
            <a:spLocks noGrp="1"/>
          </p:cNvSpPr>
          <p:nvPr>
            <p:ph idx="1"/>
          </p:nvPr>
        </p:nvSpPr>
        <p:spPr>
          <a:xfrm>
            <a:off x="457200" y="1600200"/>
            <a:ext cx="4038600" cy="1173480"/>
          </a:xfrm>
        </p:spPr>
        <p:txBody>
          <a:bodyPr/>
          <a:lstStyle/>
          <a:p>
            <a:pPr marL="255600" indent="-255600"/>
            <a:r>
              <a:rPr lang="en-US" sz="2000" dirty="0">
                <a:latin typeface="+mn-lt"/>
              </a:rPr>
              <a:t>Stay focused on standards-based mathematics.</a:t>
            </a:r>
          </a:p>
          <a:p>
            <a:pPr marL="255600" indent="-255600"/>
            <a:r>
              <a:rPr lang="en-US" sz="2000" dirty="0">
                <a:latin typeface="+mn-lt"/>
              </a:rPr>
              <a:t>Make content relevant.</a:t>
            </a:r>
          </a:p>
        </p:txBody>
      </p:sp>
      <p:sp>
        <p:nvSpPr>
          <p:cNvPr id="7" name="Content Placeholder 6"/>
          <p:cNvSpPr>
            <a:spLocks noGrp="1"/>
          </p:cNvSpPr>
          <p:nvPr>
            <p:ph idx="13"/>
          </p:nvPr>
        </p:nvSpPr>
        <p:spPr>
          <a:xfrm>
            <a:off x="473720" y="3015059"/>
            <a:ext cx="3625840" cy="2571353"/>
          </a:xfrm>
        </p:spPr>
        <p:txBody>
          <a:bodyPr/>
          <a:lstStyle/>
          <a:p>
            <a:pPr marL="432000" indent="-432000">
              <a:buFont typeface="+mj-lt"/>
              <a:buAutoNum type="arabicPeriod"/>
            </a:pPr>
            <a:r>
              <a:rPr lang="en-US" sz="2000" dirty="0">
                <a:latin typeface="+mn-lt"/>
              </a:rPr>
              <a:t>Is mathematics presented meaningfully, and is it connected to other content?</a:t>
            </a:r>
          </a:p>
          <a:p>
            <a:pPr marL="432000" indent="-432000">
              <a:buFont typeface="+mj-lt"/>
              <a:buAutoNum type="arabicPeriod"/>
            </a:pPr>
            <a:r>
              <a:rPr lang="en-US" sz="2000" dirty="0">
                <a:latin typeface="+mn-lt"/>
              </a:rPr>
              <a:t>Is mathematics presented so that it connects to authentic situations in their lives?</a:t>
            </a:r>
          </a:p>
        </p:txBody>
      </p:sp>
      <p:sp>
        <p:nvSpPr>
          <p:cNvPr id="8" name="Content Placeholder 7"/>
          <p:cNvSpPr>
            <a:spLocks noGrp="1"/>
          </p:cNvSpPr>
          <p:nvPr>
            <p:ph idx="14"/>
          </p:nvPr>
        </p:nvSpPr>
        <p:spPr>
          <a:xfrm>
            <a:off x="4739640" y="1564800"/>
            <a:ext cx="3947160" cy="736440"/>
          </a:xfrm>
        </p:spPr>
        <p:txBody>
          <a:bodyPr/>
          <a:lstStyle/>
          <a:p>
            <a:pPr indent="-255600"/>
            <a:r>
              <a:rPr lang="en-US" sz="2000" dirty="0">
                <a:latin typeface="+mn-lt"/>
              </a:rPr>
              <a:t>Attend to students’ mathematical identities by:</a:t>
            </a:r>
          </a:p>
        </p:txBody>
      </p:sp>
      <p:sp>
        <p:nvSpPr>
          <p:cNvPr id="9" name="Content Placeholder 8"/>
          <p:cNvSpPr>
            <a:spLocks noGrp="1"/>
          </p:cNvSpPr>
          <p:nvPr>
            <p:ph idx="15"/>
          </p:nvPr>
        </p:nvSpPr>
        <p:spPr>
          <a:xfrm>
            <a:off x="4789170" y="2553389"/>
            <a:ext cx="3947160" cy="3152086"/>
          </a:xfrm>
        </p:spPr>
        <p:txBody>
          <a:bodyPr/>
          <a:lstStyle/>
          <a:p>
            <a:pPr marL="432000" indent="-432000">
              <a:buFont typeface="+mj-lt"/>
              <a:buAutoNum type="arabicPeriod"/>
            </a:pPr>
            <a:r>
              <a:rPr lang="en-US" sz="2000" dirty="0">
                <a:latin typeface="+mn-lt"/>
              </a:rPr>
              <a:t>Assigning competence</a:t>
            </a:r>
          </a:p>
          <a:p>
            <a:pPr marL="432000" indent="-432000">
              <a:buFont typeface="+mj-lt"/>
              <a:buAutoNum type="arabicPeriod"/>
            </a:pPr>
            <a:r>
              <a:rPr lang="en-US" sz="2000" dirty="0">
                <a:latin typeface="+mn-lt"/>
              </a:rPr>
              <a:t>Sharing personal stories puts a face on mathematical contributions</a:t>
            </a:r>
          </a:p>
          <a:p>
            <a:pPr marL="432000" indent="-432000">
              <a:buFont typeface="+mj-lt"/>
              <a:buAutoNum type="arabicPeriod"/>
            </a:pPr>
            <a:r>
              <a:rPr lang="en-US" sz="2000" dirty="0">
                <a:latin typeface="+mn-lt"/>
              </a:rPr>
              <a:t>Ensure shared power and value students’ ideas and thinking</a:t>
            </a:r>
          </a:p>
        </p:txBody>
      </p:sp>
    </p:spTree>
    <p:extLst>
      <p:ext uri="{BB962C8B-B14F-4D97-AF65-F5344CB8AC3E}">
        <p14:creationId xmlns:p14="http://schemas.microsoft.com/office/powerpoint/2010/main" val="995651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Teaching Strategies That Support Culturally and Linguistically Diverse Students </a:t>
            </a:r>
            <a:r>
              <a:rPr lang="en-US" sz="2000" b="0" dirty="0"/>
              <a:t>(1 of 2)</a:t>
            </a:r>
          </a:p>
        </p:txBody>
      </p:sp>
      <p:sp>
        <p:nvSpPr>
          <p:cNvPr id="3" name="Text Placeholder 2"/>
          <p:cNvSpPr>
            <a:spLocks noGrp="1"/>
          </p:cNvSpPr>
          <p:nvPr>
            <p:ph type="body" idx="1"/>
          </p:nvPr>
        </p:nvSpPr>
        <p:spPr>
          <a:xfrm>
            <a:off x="457200" y="1600200"/>
            <a:ext cx="8143875" cy="3108960"/>
          </a:xfrm>
        </p:spPr>
        <p:txBody>
          <a:bodyPr/>
          <a:lstStyle/>
          <a:p>
            <a:pPr marL="0" indent="0">
              <a:buNone/>
            </a:pPr>
            <a:r>
              <a:rPr lang="en-US" sz="2200" dirty="0">
                <a:latin typeface="+mn-lt"/>
                <a:cs typeface="Verdana"/>
              </a:rPr>
              <a:t>Focus on Academic Vocabulary</a:t>
            </a:r>
          </a:p>
          <a:p>
            <a:r>
              <a:rPr lang="en-US" sz="2200" dirty="0">
                <a:latin typeface="+mn-lt"/>
                <a:cs typeface="Verdana"/>
              </a:rPr>
              <a:t>Encourage students to work together and discuss problems in their native language.</a:t>
            </a:r>
          </a:p>
          <a:p>
            <a:r>
              <a:rPr lang="en-US" sz="2200" dirty="0">
                <a:latin typeface="+mn-lt"/>
                <a:cs typeface="Verdana"/>
              </a:rPr>
              <a:t>Utilize dual objectives in language and mathematics.</a:t>
            </a:r>
          </a:p>
          <a:p>
            <a:r>
              <a:rPr lang="en-US" sz="2200" dirty="0">
                <a:latin typeface="+mn-lt"/>
                <a:cs typeface="Verdana"/>
              </a:rPr>
              <a:t>Intentional vocabulary instruction must be part of instruction. </a:t>
            </a:r>
            <a:r>
              <a:rPr lang="en-US" sz="2200" b="1" dirty="0">
                <a:latin typeface="+mn-lt"/>
                <a:cs typeface="Verdana"/>
              </a:rPr>
              <a:t>E</a:t>
            </a:r>
            <a:r>
              <a:rPr lang="en-US" sz="100" b="1" dirty="0">
                <a:latin typeface="+mn-lt"/>
                <a:cs typeface="Verdana"/>
              </a:rPr>
              <a:t> </a:t>
            </a:r>
            <a:r>
              <a:rPr lang="en-US" sz="2200" b="1" dirty="0">
                <a:latin typeface="+mn-lt"/>
                <a:cs typeface="Verdana"/>
              </a:rPr>
              <a:t>L</a:t>
            </a:r>
            <a:r>
              <a:rPr lang="en-US" sz="100" b="1" dirty="0">
                <a:latin typeface="+mn-lt"/>
                <a:cs typeface="Verdana"/>
              </a:rPr>
              <a:t> </a:t>
            </a:r>
            <a:r>
              <a:rPr lang="en-US" sz="2200" b="1" dirty="0">
                <a:latin typeface="+mn-lt"/>
                <a:cs typeface="Verdana"/>
              </a:rPr>
              <a:t>L</a:t>
            </a:r>
            <a:r>
              <a:rPr lang="en-US" sz="100" b="1" dirty="0">
                <a:latin typeface="+mn-lt"/>
                <a:cs typeface="Verdana"/>
              </a:rPr>
              <a:t> </a:t>
            </a:r>
            <a:r>
              <a:rPr lang="en-US" sz="2200" b="1" dirty="0">
                <a:latin typeface="+mn-lt"/>
                <a:cs typeface="Verdana"/>
              </a:rPr>
              <a:t>s</a:t>
            </a:r>
            <a:r>
              <a:rPr lang="en-US" sz="2200" i="1" dirty="0">
                <a:latin typeface="+mn-lt"/>
                <a:cs typeface="Verdana"/>
              </a:rPr>
              <a:t> </a:t>
            </a:r>
            <a:r>
              <a:rPr lang="en-US" sz="2200" b="1" dirty="0">
                <a:latin typeface="+mn-lt"/>
                <a:cs typeface="Verdana"/>
              </a:rPr>
              <a:t>do not use mathematical vocabulary in their everyday lives.</a:t>
            </a:r>
          </a:p>
        </p:txBody>
      </p:sp>
      <p:sp>
        <p:nvSpPr>
          <p:cNvPr id="4" name="Text Placeholder 3"/>
          <p:cNvSpPr>
            <a:spLocks noGrp="1"/>
          </p:cNvSpPr>
          <p:nvPr>
            <p:ph type="body" idx="2"/>
          </p:nvPr>
        </p:nvSpPr>
        <p:spPr>
          <a:xfrm>
            <a:off x="563880" y="4922521"/>
            <a:ext cx="7741920" cy="838199"/>
          </a:xfrm>
        </p:spPr>
        <p:txBody>
          <a:bodyPr/>
          <a:lstStyle/>
          <a:p>
            <a:pPr marL="0" indent="0">
              <a:buNone/>
            </a:pPr>
            <a:r>
              <a:rPr lang="en-US" sz="2200" dirty="0">
                <a:latin typeface="+mn-lt"/>
                <a:cs typeface="Verdana"/>
              </a:rPr>
              <a:t>i.e. Personal math dictionaries – Link concepts, terms with drawings or clip art.</a:t>
            </a:r>
            <a:endParaRPr lang="en-US" sz="2200" dirty="0">
              <a:latin typeface="+mn-lt"/>
            </a:endParaRPr>
          </a:p>
        </p:txBody>
      </p:sp>
    </p:spTree>
    <p:extLst>
      <p:ext uri="{BB962C8B-B14F-4D97-AF65-F5344CB8AC3E}">
        <p14:creationId xmlns:p14="http://schemas.microsoft.com/office/powerpoint/2010/main" val="4181793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Teaching Strategies That Support Culturally and Linguistically Diverse Students </a:t>
            </a:r>
            <a:r>
              <a:rPr lang="en-US" sz="2000" b="0" dirty="0"/>
              <a:t>(2 of 2)</a:t>
            </a:r>
            <a:endParaRPr lang="en-US" dirty="0"/>
          </a:p>
        </p:txBody>
      </p:sp>
      <p:sp>
        <p:nvSpPr>
          <p:cNvPr id="3" name="Text Placeholder 2"/>
          <p:cNvSpPr>
            <a:spLocks noGrp="1"/>
          </p:cNvSpPr>
          <p:nvPr>
            <p:ph type="body" idx="1"/>
          </p:nvPr>
        </p:nvSpPr>
        <p:spPr>
          <a:xfrm>
            <a:off x="457200" y="1600201"/>
            <a:ext cx="8229600" cy="4206240"/>
          </a:xfrm>
        </p:spPr>
        <p:txBody>
          <a:bodyPr/>
          <a:lstStyle/>
          <a:p>
            <a:pPr marL="0" indent="0">
              <a:buNone/>
            </a:pPr>
            <a:r>
              <a:rPr lang="en-US" sz="2400" dirty="0">
                <a:latin typeface="+mn-lt"/>
                <a:cs typeface="Verdana"/>
              </a:rPr>
              <a:t>Focus on Student Participation during Instruction:</a:t>
            </a:r>
          </a:p>
          <a:p>
            <a:r>
              <a:rPr lang="en-US" sz="2400" dirty="0">
                <a:latin typeface="+mn-lt"/>
                <a:cs typeface="Verdana"/>
              </a:rPr>
              <a:t>Building background knowledge involves considering native language and culture as well as content.</a:t>
            </a:r>
          </a:p>
          <a:p>
            <a:r>
              <a:rPr lang="en-US" sz="2400" dirty="0">
                <a:latin typeface="+mn-lt"/>
                <a:cs typeface="Verdana"/>
              </a:rPr>
              <a:t>Comprehensible input means that the message the teacher is communicating is understandable.</a:t>
            </a:r>
          </a:p>
          <a:p>
            <a:r>
              <a:rPr lang="en-US" sz="2400" dirty="0">
                <a:latin typeface="+mn-lt"/>
                <a:cs typeface="Verdana"/>
              </a:rPr>
              <a:t>Engage students in discourse that reflects language needs, i.e., revoicing with gestures and visuals.</a:t>
            </a:r>
            <a:endParaRPr lang="en-US" sz="2400" i="1" dirty="0">
              <a:latin typeface="+mn-lt"/>
              <a:cs typeface="Verdana"/>
            </a:endParaRPr>
          </a:p>
          <a:p>
            <a:r>
              <a:rPr lang="en-US" sz="2400" dirty="0">
                <a:latin typeface="+mn-lt"/>
                <a:cs typeface="Verdana"/>
              </a:rPr>
              <a:t>Plan cooperative/interdependent groups to support language development.</a:t>
            </a:r>
          </a:p>
        </p:txBody>
      </p:sp>
    </p:spTree>
    <p:extLst>
      <p:ext uri="{BB962C8B-B14F-4D97-AF65-F5344CB8AC3E}">
        <p14:creationId xmlns:p14="http://schemas.microsoft.com/office/powerpoint/2010/main" val="1165076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Strategies for Mathematically Gifted Students</a:t>
            </a:r>
          </a:p>
        </p:txBody>
      </p:sp>
      <p:sp>
        <p:nvSpPr>
          <p:cNvPr id="5" name="Content Placeholder 4"/>
          <p:cNvSpPr>
            <a:spLocks noGrp="1"/>
          </p:cNvSpPr>
          <p:nvPr>
            <p:ph idx="1"/>
          </p:nvPr>
        </p:nvSpPr>
        <p:spPr>
          <a:xfrm>
            <a:off x="457200" y="1600199"/>
            <a:ext cx="3596640" cy="1931115"/>
          </a:xfrm>
        </p:spPr>
        <p:txBody>
          <a:bodyPr/>
          <a:lstStyle/>
          <a:p>
            <a:pPr marL="0" indent="0" eaLnBrk="1" hangingPunct="1">
              <a:buNone/>
            </a:pPr>
            <a:r>
              <a:rPr lang="en-US" sz="2200" b="1" dirty="0">
                <a:latin typeface="+mn-lt"/>
                <a:cs typeface="Verdana"/>
              </a:rPr>
              <a:t>Acceleration and Pacing</a:t>
            </a:r>
          </a:p>
          <a:p>
            <a:pPr marL="255600" indent="-255600"/>
            <a:r>
              <a:rPr lang="en-US" sz="2200" dirty="0">
                <a:latin typeface="+mn-lt"/>
                <a:cs typeface="Verdana"/>
              </a:rPr>
              <a:t>Curriculum compacting</a:t>
            </a:r>
          </a:p>
          <a:p>
            <a:pPr marL="255600" indent="-255600"/>
            <a:r>
              <a:rPr lang="en-US" sz="2200" dirty="0">
                <a:latin typeface="+mn-lt"/>
                <a:cs typeface="Verdana"/>
              </a:rPr>
              <a:t>Students’ increase their own pace of learning</a:t>
            </a:r>
          </a:p>
        </p:txBody>
      </p:sp>
      <p:sp>
        <p:nvSpPr>
          <p:cNvPr id="6" name="Content Placeholder 5"/>
          <p:cNvSpPr>
            <a:spLocks noGrp="1"/>
          </p:cNvSpPr>
          <p:nvPr>
            <p:ph idx="13"/>
          </p:nvPr>
        </p:nvSpPr>
        <p:spPr>
          <a:xfrm>
            <a:off x="457200" y="3702765"/>
            <a:ext cx="3596640" cy="2204640"/>
          </a:xfrm>
        </p:spPr>
        <p:txBody>
          <a:bodyPr/>
          <a:lstStyle/>
          <a:p>
            <a:pPr marL="0" indent="0" eaLnBrk="1" hangingPunct="1">
              <a:buNone/>
            </a:pPr>
            <a:r>
              <a:rPr lang="en-US" sz="2200" b="1" dirty="0">
                <a:latin typeface="+mn-lt"/>
                <a:cs typeface="Verdana"/>
              </a:rPr>
              <a:t>Depth</a:t>
            </a:r>
          </a:p>
          <a:p>
            <a:pPr marL="255600" indent="-255600"/>
            <a:r>
              <a:rPr lang="en-US" sz="2200" dirty="0">
                <a:latin typeface="+mn-lt"/>
                <a:cs typeface="Verdana"/>
              </a:rPr>
              <a:t>Go beyond topic of study</a:t>
            </a:r>
          </a:p>
          <a:p>
            <a:pPr marL="255600" indent="-255600"/>
            <a:r>
              <a:rPr lang="en-US" sz="2200" dirty="0">
                <a:latin typeface="+mn-lt"/>
                <a:cs typeface="Verdana"/>
              </a:rPr>
              <a:t>Extension of original mathematics</a:t>
            </a:r>
          </a:p>
        </p:txBody>
      </p:sp>
      <p:sp>
        <p:nvSpPr>
          <p:cNvPr id="7" name="Content Placeholder 6"/>
          <p:cNvSpPr>
            <a:spLocks noGrp="1"/>
          </p:cNvSpPr>
          <p:nvPr>
            <p:ph idx="14"/>
          </p:nvPr>
        </p:nvSpPr>
        <p:spPr>
          <a:xfrm>
            <a:off x="4454842" y="1600199"/>
            <a:ext cx="4480560" cy="2164377"/>
          </a:xfrm>
        </p:spPr>
        <p:txBody>
          <a:bodyPr/>
          <a:lstStyle/>
          <a:p>
            <a:pPr marL="0" indent="0" eaLnBrk="1" hangingPunct="1">
              <a:buFont typeface="ZapfDingbats" charset="0"/>
              <a:buNone/>
            </a:pPr>
            <a:r>
              <a:rPr lang="en-US" sz="2200" b="1" dirty="0">
                <a:latin typeface="+mn-lt"/>
                <a:cs typeface="ＭＳ Ｐゴシック" charset="0"/>
              </a:rPr>
              <a:t>Complexity</a:t>
            </a:r>
          </a:p>
          <a:p>
            <a:pPr marL="255600" indent="-255600">
              <a:buFont typeface="Arial" panose="020B0604020202020204" pitchFamily="34" charset="0"/>
              <a:buChar char="•"/>
            </a:pPr>
            <a:r>
              <a:rPr lang="en-US" sz="2200" dirty="0">
                <a:latin typeface="+mn-lt"/>
                <a:cs typeface="ＭＳ Ｐゴシック" charset="0"/>
              </a:rPr>
              <a:t>Pursuing greater rigor of content</a:t>
            </a:r>
          </a:p>
          <a:p>
            <a:pPr marL="255600" indent="-255600">
              <a:buFont typeface="Arial" panose="020B0604020202020204" pitchFamily="34" charset="0"/>
              <a:buChar char="•"/>
            </a:pPr>
            <a:r>
              <a:rPr lang="en-US" sz="2200" dirty="0">
                <a:latin typeface="+mn-lt"/>
                <a:cs typeface="ＭＳ Ｐゴシック" charset="0"/>
              </a:rPr>
              <a:t>Integrate core content for explorations or research projects</a:t>
            </a:r>
          </a:p>
        </p:txBody>
      </p:sp>
      <p:sp>
        <p:nvSpPr>
          <p:cNvPr id="8" name="Content Placeholder 7"/>
          <p:cNvSpPr>
            <a:spLocks noGrp="1"/>
          </p:cNvSpPr>
          <p:nvPr>
            <p:ph idx="15"/>
          </p:nvPr>
        </p:nvSpPr>
        <p:spPr>
          <a:xfrm>
            <a:off x="4402455" y="3821437"/>
            <a:ext cx="4465320" cy="2464817"/>
          </a:xfrm>
        </p:spPr>
        <p:txBody>
          <a:bodyPr/>
          <a:lstStyle/>
          <a:p>
            <a:pPr marL="0" indent="0" eaLnBrk="1" hangingPunct="1">
              <a:buNone/>
            </a:pPr>
            <a:r>
              <a:rPr lang="en-US" sz="2200" b="1" dirty="0">
                <a:latin typeface="+mn-lt"/>
                <a:cs typeface="ＭＳ Ｐゴシック" charset="0"/>
              </a:rPr>
              <a:t>Creativity</a:t>
            </a:r>
          </a:p>
          <a:p>
            <a:pPr marL="255600" indent="-255600">
              <a:buFont typeface="Arial" panose="020B0604020202020204" pitchFamily="34" charset="0"/>
              <a:buChar char="•"/>
            </a:pPr>
            <a:r>
              <a:rPr lang="en-US" sz="2200" dirty="0">
                <a:latin typeface="+mn-lt"/>
                <a:cs typeface="ＭＳ Ｐゴシック" charset="0"/>
              </a:rPr>
              <a:t>Open ended problems and investigation to use divergent thinking</a:t>
            </a:r>
          </a:p>
          <a:p>
            <a:pPr marL="255600" indent="-255600">
              <a:buFont typeface="Arial" panose="020B0604020202020204" pitchFamily="34" charset="0"/>
              <a:buChar char="•"/>
            </a:pPr>
            <a:r>
              <a:rPr lang="en-US" sz="2200" dirty="0">
                <a:latin typeface="+mn-lt"/>
                <a:cs typeface="ＭＳ Ｐゴシック" charset="0"/>
              </a:rPr>
              <a:t>Options for culminating experiences</a:t>
            </a:r>
          </a:p>
        </p:txBody>
      </p:sp>
    </p:spTree>
    <p:extLst>
      <p:ext uri="{BB962C8B-B14F-4D97-AF65-F5344CB8AC3E}">
        <p14:creationId xmlns:p14="http://schemas.microsoft.com/office/powerpoint/2010/main" val="516709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Reducing Resistance and Building Resilience</a:t>
            </a:r>
          </a:p>
        </p:txBody>
      </p:sp>
      <p:sp>
        <p:nvSpPr>
          <p:cNvPr id="3" name="Text Placeholder 2"/>
          <p:cNvSpPr>
            <a:spLocks noGrp="1"/>
          </p:cNvSpPr>
          <p:nvPr>
            <p:ph type="body" idx="1"/>
          </p:nvPr>
        </p:nvSpPr>
        <p:spPr/>
        <p:txBody>
          <a:bodyPr/>
          <a:lstStyle/>
          <a:p>
            <a:pPr marL="432000" indent="-432000">
              <a:buFont typeface="Verdana" charset="0"/>
              <a:buAutoNum type="arabicPeriod"/>
            </a:pPr>
            <a:r>
              <a:rPr lang="en-US" sz="2400" dirty="0">
                <a:latin typeface="+mn-lt"/>
                <a:cs typeface="Verdana"/>
              </a:rPr>
              <a:t>Give students choices that capitalize on their unique strengths.</a:t>
            </a:r>
          </a:p>
          <a:p>
            <a:pPr marL="432000" indent="-432000">
              <a:buFont typeface="Verdana" charset="0"/>
              <a:buAutoNum type="arabicPeriod"/>
            </a:pPr>
            <a:r>
              <a:rPr lang="en-US" sz="2400" dirty="0">
                <a:latin typeface="+mn-lt"/>
                <a:cs typeface="Verdana"/>
              </a:rPr>
              <a:t>Nurture traits of resilience.</a:t>
            </a:r>
          </a:p>
          <a:p>
            <a:pPr marL="432000" indent="-432000">
              <a:buFont typeface="Verdana" charset="0"/>
              <a:buAutoNum type="arabicPeriod"/>
            </a:pPr>
            <a:r>
              <a:rPr lang="en-US" sz="2400" dirty="0">
                <a:latin typeface="+mn-lt"/>
                <a:cs typeface="Verdana"/>
              </a:rPr>
              <a:t>Make mathematics irresistible.</a:t>
            </a:r>
          </a:p>
          <a:p>
            <a:pPr marL="432000" indent="-432000">
              <a:buFont typeface="Verdana" charset="0"/>
              <a:buAutoNum type="arabicPeriod"/>
            </a:pPr>
            <a:r>
              <a:rPr lang="en-US" sz="2400" dirty="0">
                <a:latin typeface="+mn-lt"/>
                <a:cs typeface="Verdana"/>
              </a:rPr>
              <a:t>Give students leadership in their own learning.</a:t>
            </a:r>
          </a:p>
        </p:txBody>
      </p:sp>
    </p:spTree>
    <p:extLst>
      <p:ext uri="{BB962C8B-B14F-4D97-AF65-F5344CB8AC3E}">
        <p14:creationId xmlns:p14="http://schemas.microsoft.com/office/powerpoint/2010/main" val="3629886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latin typeface="Times New Roman" panose="02020603050405020304" pitchFamily="18" charset="0"/>
              </a:rPr>
              <a:t>Learner Outcomes</a:t>
            </a:r>
            <a:endParaRPr lang="en-US" dirty="0">
              <a:solidFill>
                <a:schemeClr val="tx2"/>
              </a:solidFill>
            </a:endParaRPr>
          </a:p>
        </p:txBody>
      </p:sp>
      <p:sp>
        <p:nvSpPr>
          <p:cNvPr id="3" name="Content Placeholder 2"/>
          <p:cNvSpPr>
            <a:spLocks noGrp="1"/>
          </p:cNvSpPr>
          <p:nvPr>
            <p:ph idx="1"/>
          </p:nvPr>
        </p:nvSpPr>
        <p:spPr>
          <a:xfrm>
            <a:off x="457200" y="1600201"/>
            <a:ext cx="8229600" cy="4312920"/>
          </a:xfrm>
        </p:spPr>
        <p:txBody>
          <a:bodyPr/>
          <a:lstStyle/>
          <a:p>
            <a:pPr marL="0" indent="0">
              <a:buNone/>
            </a:pPr>
            <a:r>
              <a:rPr lang="en-US" sz="2000" b="1" dirty="0">
                <a:solidFill>
                  <a:srgbClr val="007FA3"/>
                </a:solidFill>
                <a:latin typeface="+mn-lt"/>
                <a:cs typeface="Verdana"/>
              </a:rPr>
              <a:t>6.1</a:t>
            </a:r>
            <a:r>
              <a:rPr lang="en-US" sz="2000" b="1" dirty="0">
                <a:latin typeface="+mn-lt"/>
                <a:cs typeface="Verdana"/>
              </a:rPr>
              <a:t> </a:t>
            </a:r>
            <a:r>
              <a:rPr lang="en-US" sz="2000" dirty="0">
                <a:latin typeface="+mn-lt"/>
                <a:cs typeface="Verdana"/>
              </a:rPr>
              <a:t>Differentiate between a modification and an accommodation.</a:t>
            </a:r>
            <a:endParaRPr lang="en-US" sz="2000" b="1" dirty="0">
              <a:latin typeface="+mn-lt"/>
              <a:cs typeface="Verdana"/>
            </a:endParaRPr>
          </a:p>
          <a:p>
            <a:pPr marL="0" indent="0">
              <a:buNone/>
            </a:pPr>
            <a:r>
              <a:rPr lang="en-US" sz="2000" b="1" dirty="0">
                <a:solidFill>
                  <a:srgbClr val="007FA3"/>
                </a:solidFill>
                <a:latin typeface="+mn-lt"/>
                <a:cs typeface="Verdana"/>
              </a:rPr>
              <a:t>6.2 </a:t>
            </a:r>
            <a:r>
              <a:rPr lang="en-US" sz="2000" dirty="0">
                <a:latin typeface="+mn-lt"/>
                <a:cs typeface="Verdana"/>
              </a:rPr>
              <a:t>Describe the components of a multitiered system of support for struggling students and identify successful components of interventions for students with disabilities.</a:t>
            </a:r>
          </a:p>
          <a:p>
            <a:pPr marL="0" indent="0">
              <a:buNone/>
            </a:pPr>
            <a:r>
              <a:rPr lang="en-US" sz="2000" b="1" dirty="0">
                <a:solidFill>
                  <a:srgbClr val="007FA3"/>
                </a:solidFill>
                <a:latin typeface="+mn-lt"/>
                <a:cs typeface="Verdana"/>
              </a:rPr>
              <a:t>6.3 </a:t>
            </a:r>
            <a:r>
              <a:rPr lang="en-US" sz="2000" dirty="0">
                <a:latin typeface="+mn-lt"/>
                <a:cs typeface="Verdana"/>
              </a:rPr>
              <a:t>Explain characteristics of culturally responsive instruction, including how to focus on developing academic vocabulary during mathematics instruction.</a:t>
            </a:r>
          </a:p>
          <a:p>
            <a:pPr marL="0" indent="0">
              <a:buNone/>
            </a:pPr>
            <a:r>
              <a:rPr lang="en-US" sz="2000" b="1" dirty="0">
                <a:solidFill>
                  <a:srgbClr val="007FA3"/>
                </a:solidFill>
                <a:latin typeface="+mn-lt"/>
                <a:cs typeface="Verdana"/>
              </a:rPr>
              <a:t>6.4</a:t>
            </a:r>
            <a:r>
              <a:rPr lang="en-US" sz="2000" b="1" dirty="0">
                <a:latin typeface="+mn-lt"/>
                <a:cs typeface="Verdana"/>
              </a:rPr>
              <a:t> </a:t>
            </a:r>
            <a:r>
              <a:rPr lang="en-US" sz="2000" dirty="0">
                <a:latin typeface="+mn-lt"/>
                <a:cs typeface="Verdana"/>
              </a:rPr>
              <a:t>Apply knowledge of working with students who are gifted and talented mathematically.</a:t>
            </a:r>
          </a:p>
          <a:p>
            <a:pPr marL="0" indent="0">
              <a:buNone/>
            </a:pPr>
            <a:r>
              <a:rPr lang="en-US" sz="2000" b="1" dirty="0">
                <a:solidFill>
                  <a:srgbClr val="007FA3"/>
                </a:solidFill>
                <a:latin typeface="+mn-lt"/>
                <a:cs typeface="Verdana"/>
              </a:rPr>
              <a:t>6.5</a:t>
            </a:r>
            <a:r>
              <a:rPr lang="en-US" sz="2000" b="1" dirty="0">
                <a:latin typeface="+mn-lt"/>
                <a:cs typeface="Verdana"/>
              </a:rPr>
              <a:t> </a:t>
            </a:r>
            <a:r>
              <a:rPr lang="en-US" sz="2000" dirty="0">
                <a:latin typeface="+mn-lt"/>
                <a:cs typeface="Verdana"/>
              </a:rPr>
              <a:t>Illustrate approaches that are used to develop students’ resilience and reduce resistance in learning mathematics.</a:t>
            </a:r>
          </a:p>
        </p:txBody>
      </p:sp>
    </p:spTree>
    <p:extLst>
      <p:ext uri="{BB962C8B-B14F-4D97-AF65-F5344CB8AC3E}">
        <p14:creationId xmlns:p14="http://schemas.microsoft.com/office/powerpoint/2010/main" val="2235206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
            </a:r>
            <a:r>
              <a:rPr lang="en-US" sz="100" dirty="0"/>
              <a:t> </a:t>
            </a:r>
            <a:r>
              <a:rPr lang="en-US" dirty="0"/>
              <a:t>C</a:t>
            </a:r>
            <a:r>
              <a:rPr lang="en-US" sz="100" dirty="0"/>
              <a:t> </a:t>
            </a:r>
            <a:r>
              <a:rPr lang="en-US" dirty="0"/>
              <a:t>T</a:t>
            </a:r>
            <a:r>
              <a:rPr lang="en-US" sz="100" dirty="0"/>
              <a:t> </a:t>
            </a:r>
            <a:r>
              <a:rPr lang="en-US" dirty="0"/>
              <a:t>M Access and Equity in Mathematics Education</a:t>
            </a:r>
          </a:p>
        </p:txBody>
      </p:sp>
      <p:sp>
        <p:nvSpPr>
          <p:cNvPr id="3" name="Text Placeholder 2"/>
          <p:cNvSpPr>
            <a:spLocks noGrp="1"/>
          </p:cNvSpPr>
          <p:nvPr>
            <p:ph type="body" idx="1"/>
          </p:nvPr>
        </p:nvSpPr>
        <p:spPr>
          <a:xfrm>
            <a:off x="457200" y="1414462"/>
            <a:ext cx="8229600" cy="4525963"/>
          </a:xfrm>
        </p:spPr>
        <p:txBody>
          <a:bodyPr/>
          <a:lstStyle/>
          <a:p>
            <a:pPr marL="0" indent="0">
              <a:buNone/>
            </a:pPr>
            <a:r>
              <a:rPr lang="en-US" sz="2200" dirty="0">
                <a:latin typeface="+mn-lt"/>
                <a:cs typeface="Verdana"/>
              </a:rPr>
              <a:t>Achievement </a:t>
            </a:r>
            <a:r>
              <a:rPr lang="en-US" sz="2200" b="1" dirty="0">
                <a:latin typeface="+mn-lt"/>
                <a:cs typeface="Verdana"/>
              </a:rPr>
              <a:t>gaps</a:t>
            </a:r>
            <a:r>
              <a:rPr lang="en-US" sz="2200" dirty="0">
                <a:latin typeface="+mn-lt"/>
                <a:cs typeface="Verdana"/>
              </a:rPr>
              <a:t> are actually instructional </a:t>
            </a:r>
            <a:r>
              <a:rPr lang="en-US" sz="2200" b="1" dirty="0">
                <a:latin typeface="+mn-lt"/>
                <a:cs typeface="Verdana"/>
              </a:rPr>
              <a:t>gaps</a:t>
            </a:r>
            <a:r>
              <a:rPr lang="en-US" sz="2200" dirty="0">
                <a:latin typeface="+mn-lt"/>
                <a:cs typeface="Verdana"/>
              </a:rPr>
              <a:t> of expectation </a:t>
            </a:r>
            <a:r>
              <a:rPr lang="en-US" sz="2200" b="1" dirty="0">
                <a:latin typeface="+mn-lt"/>
                <a:cs typeface="Verdana"/>
              </a:rPr>
              <a:t>gaps</a:t>
            </a:r>
            <a:r>
              <a:rPr lang="en-US" sz="2200" i="1" dirty="0">
                <a:latin typeface="+mn-lt"/>
                <a:cs typeface="Verdana"/>
              </a:rPr>
              <a:t>.</a:t>
            </a:r>
          </a:p>
          <a:p>
            <a:pPr marL="0" indent="0">
              <a:buNone/>
            </a:pPr>
            <a:r>
              <a:rPr lang="en-US" sz="2200" dirty="0">
                <a:latin typeface="+mn-lt"/>
                <a:cs typeface="Verdana"/>
              </a:rPr>
              <a:t>Some teachers operate under the belief that some students cannot do mathematics.</a:t>
            </a:r>
          </a:p>
          <a:p>
            <a:pPr marL="0" indent="0">
              <a:buNone/>
            </a:pPr>
            <a:r>
              <a:rPr lang="en-US" sz="2200" b="1" dirty="0">
                <a:latin typeface="+mn-lt"/>
                <a:cs typeface="Verdana"/>
              </a:rPr>
              <a:t>Have you heard these statements?</a:t>
            </a:r>
          </a:p>
          <a:p>
            <a:pPr marL="0" indent="0">
              <a:buNone/>
            </a:pPr>
            <a:r>
              <a:rPr lang="en-US" sz="2200" b="1" dirty="0">
                <a:latin typeface="+mn-lt"/>
                <a:cs typeface="Verdana"/>
              </a:rPr>
              <a:t>My class can’t do group work they are too unruly.</a:t>
            </a:r>
          </a:p>
          <a:p>
            <a:pPr marL="0" indent="0">
              <a:buNone/>
            </a:pPr>
            <a:r>
              <a:rPr lang="en-US" sz="2200" b="1" dirty="0">
                <a:latin typeface="+mn-lt"/>
                <a:cs typeface="Verdana"/>
              </a:rPr>
              <a:t>This class can’t solve word problems because they don</a:t>
            </a:r>
            <a:r>
              <a:rPr lang="uk-UA" sz="2200" b="1" dirty="0">
                <a:latin typeface="+mn-lt"/>
                <a:cs typeface="Verdana"/>
              </a:rPr>
              <a:t>’</a:t>
            </a:r>
            <a:r>
              <a:rPr lang="en-US" sz="2200" b="1" dirty="0">
                <a:latin typeface="+mn-lt"/>
                <a:cs typeface="Verdana"/>
              </a:rPr>
              <a:t>t have the reading skills.</a:t>
            </a:r>
          </a:p>
          <a:p>
            <a:pPr marL="0" indent="0">
              <a:buNone/>
            </a:pPr>
            <a:r>
              <a:rPr lang="en-US" sz="2200" b="1" dirty="0">
                <a:latin typeface="+mn-lt"/>
                <a:cs typeface="Verdana"/>
              </a:rPr>
              <a:t>How do we design instruction in ADVANCE of finding weak student performance?</a:t>
            </a:r>
          </a:p>
        </p:txBody>
      </p:sp>
    </p:spTree>
    <p:extLst>
      <p:ext uri="{BB962C8B-B14F-4D97-AF65-F5344CB8AC3E}">
        <p14:creationId xmlns:p14="http://schemas.microsoft.com/office/powerpoint/2010/main" val="3837388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Mathematics for All Students</a:t>
            </a:r>
          </a:p>
        </p:txBody>
      </p:sp>
      <p:sp>
        <p:nvSpPr>
          <p:cNvPr id="3" name="Text Placeholder 2"/>
          <p:cNvSpPr>
            <a:spLocks noGrp="1"/>
          </p:cNvSpPr>
          <p:nvPr>
            <p:ph type="body" idx="1"/>
          </p:nvPr>
        </p:nvSpPr>
        <p:spPr>
          <a:xfrm>
            <a:off x="500063" y="1470659"/>
            <a:ext cx="8229600" cy="4268153"/>
          </a:xfrm>
        </p:spPr>
        <p:txBody>
          <a:bodyPr/>
          <a:lstStyle/>
          <a:p>
            <a:pPr marL="0" indent="0" eaLnBrk="1" hangingPunct="1">
              <a:buNone/>
            </a:pPr>
            <a:r>
              <a:rPr lang="en-US" sz="2400" dirty="0">
                <a:latin typeface="+mn-lt"/>
                <a:cs typeface="ＭＳ Ｐゴシック" charset="0"/>
              </a:rPr>
              <a:t>Addressing the needs of </a:t>
            </a:r>
            <a:r>
              <a:rPr lang="en-US" sz="2400" b="1" dirty="0">
                <a:latin typeface="+mn-lt"/>
                <a:cs typeface="ＭＳ Ｐゴシック" charset="0"/>
              </a:rPr>
              <a:t>All</a:t>
            </a:r>
            <a:r>
              <a:rPr lang="en-US" sz="2400" i="1" dirty="0">
                <a:latin typeface="+mn-lt"/>
                <a:cs typeface="ＭＳ Ｐゴシック" charset="0"/>
              </a:rPr>
              <a:t> </a:t>
            </a:r>
            <a:r>
              <a:rPr lang="en-US" sz="2400" dirty="0">
                <a:latin typeface="+mn-lt"/>
                <a:cs typeface="ＭＳ Ｐゴシック" charset="0"/>
              </a:rPr>
              <a:t>means:</a:t>
            </a:r>
          </a:p>
          <a:p>
            <a:r>
              <a:rPr lang="en-US" sz="2400" dirty="0">
                <a:latin typeface="+mn-lt"/>
                <a:cs typeface="ＭＳ Ｐゴシック" charset="0"/>
              </a:rPr>
              <a:t>Students who are identified as struggling or have a disability</a:t>
            </a:r>
          </a:p>
          <a:p>
            <a:r>
              <a:rPr lang="en-US" sz="2400" dirty="0">
                <a:latin typeface="+mn-lt"/>
                <a:cs typeface="ＭＳ Ｐゴシック" charset="0"/>
              </a:rPr>
              <a:t>Students from different backgrounds</a:t>
            </a:r>
          </a:p>
          <a:p>
            <a:r>
              <a:rPr lang="en-US" sz="2400" dirty="0">
                <a:latin typeface="+mn-lt"/>
                <a:cs typeface="ＭＳ Ｐゴシック" charset="0"/>
              </a:rPr>
              <a:t>Students who are English language learners (E</a:t>
            </a:r>
            <a:r>
              <a:rPr lang="en-US" sz="100" dirty="0">
                <a:latin typeface="+mn-lt"/>
                <a:cs typeface="ＭＳ Ｐゴシック" charset="0"/>
              </a:rPr>
              <a:t> </a:t>
            </a:r>
            <a:r>
              <a:rPr lang="en-US" sz="2400" dirty="0">
                <a:latin typeface="+mn-lt"/>
                <a:cs typeface="ＭＳ Ｐゴシック" charset="0"/>
              </a:rPr>
              <a:t>L</a:t>
            </a:r>
            <a:r>
              <a:rPr lang="en-US" sz="100" dirty="0">
                <a:latin typeface="+mn-lt"/>
                <a:cs typeface="ＭＳ Ｐゴシック" charset="0"/>
              </a:rPr>
              <a:t> </a:t>
            </a:r>
            <a:r>
              <a:rPr lang="en-US" sz="2400" dirty="0">
                <a:latin typeface="+mn-lt"/>
                <a:cs typeface="ＭＳ Ｐゴシック" charset="0"/>
              </a:rPr>
              <a:t>L</a:t>
            </a:r>
            <a:r>
              <a:rPr lang="en-US" sz="100" dirty="0">
                <a:latin typeface="+mn-lt"/>
                <a:cs typeface="ＭＳ Ｐゴシック" charset="0"/>
              </a:rPr>
              <a:t> </a:t>
            </a:r>
            <a:r>
              <a:rPr lang="en-US" sz="2400" dirty="0">
                <a:latin typeface="+mn-lt"/>
                <a:cs typeface="ＭＳ Ｐゴシック" charset="0"/>
              </a:rPr>
              <a:t>s)</a:t>
            </a:r>
          </a:p>
          <a:p>
            <a:r>
              <a:rPr lang="en-US" sz="2400" dirty="0">
                <a:latin typeface="+mn-lt"/>
                <a:cs typeface="ＭＳ Ｐゴシック" charset="0"/>
              </a:rPr>
              <a:t>Students who are mathematically gifted</a:t>
            </a:r>
          </a:p>
          <a:p>
            <a:r>
              <a:rPr lang="en-US" sz="2400" dirty="0">
                <a:latin typeface="+mn-lt"/>
                <a:cs typeface="ＭＳ Ｐゴシック" charset="0"/>
              </a:rPr>
              <a:t>Students who are unmotivated or need to build resilience</a:t>
            </a:r>
          </a:p>
        </p:txBody>
      </p:sp>
    </p:spTree>
    <p:extLst>
      <p:ext uri="{BB962C8B-B14F-4D97-AF65-F5344CB8AC3E}">
        <p14:creationId xmlns:p14="http://schemas.microsoft.com/office/powerpoint/2010/main" val="3225328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Paths for Making a Task Accessible to All Students</a:t>
            </a:r>
          </a:p>
        </p:txBody>
      </p:sp>
      <p:sp>
        <p:nvSpPr>
          <p:cNvPr id="4" name="Text Placeholder 3"/>
          <p:cNvSpPr>
            <a:spLocks noGrp="1"/>
          </p:cNvSpPr>
          <p:nvPr>
            <p:ph type="body" idx="1"/>
          </p:nvPr>
        </p:nvSpPr>
        <p:spPr>
          <a:xfrm>
            <a:off x="457200" y="1775460"/>
            <a:ext cx="4310064" cy="3169920"/>
          </a:xfrm>
        </p:spPr>
        <p:txBody>
          <a:bodyPr/>
          <a:lstStyle/>
          <a:p>
            <a:pPr marL="0" indent="0">
              <a:buNone/>
            </a:pPr>
            <a:r>
              <a:rPr lang="en-US" sz="2400" dirty="0">
                <a:latin typeface="+mn-lt"/>
              </a:rPr>
              <a:t>Accommodation - Response to the needs of the environment or learner, i.e.,</a:t>
            </a:r>
          </a:p>
          <a:p>
            <a:r>
              <a:rPr lang="en-US" sz="2400" dirty="0">
                <a:latin typeface="+mn-lt"/>
              </a:rPr>
              <a:t>Write directions in larger font.</a:t>
            </a:r>
          </a:p>
          <a:p>
            <a:r>
              <a:rPr lang="en-US" sz="2400" dirty="0">
                <a:latin typeface="+mn-lt"/>
              </a:rPr>
              <a:t>Say and print the directions.</a:t>
            </a:r>
          </a:p>
        </p:txBody>
      </p:sp>
      <p:sp>
        <p:nvSpPr>
          <p:cNvPr id="5" name="Text Placeholder 4"/>
          <p:cNvSpPr>
            <a:spLocks noGrp="1"/>
          </p:cNvSpPr>
          <p:nvPr>
            <p:ph type="body" idx="2"/>
          </p:nvPr>
        </p:nvSpPr>
        <p:spPr>
          <a:xfrm>
            <a:off x="4934902" y="1775460"/>
            <a:ext cx="4209098" cy="3550920"/>
          </a:xfrm>
        </p:spPr>
        <p:txBody>
          <a:bodyPr/>
          <a:lstStyle/>
          <a:p>
            <a:pPr marL="0" indent="0">
              <a:buNone/>
            </a:pPr>
            <a:r>
              <a:rPr lang="en-US" sz="2400" dirty="0">
                <a:latin typeface="+mn-lt"/>
              </a:rPr>
              <a:t>Modification - Changes the task to make it more accessible to the student, i.e.,</a:t>
            </a:r>
          </a:p>
          <a:p>
            <a:r>
              <a:rPr lang="en-US" sz="2400" dirty="0">
                <a:latin typeface="+mn-lt"/>
              </a:rPr>
              <a:t>Break task into smaller components.</a:t>
            </a:r>
          </a:p>
          <a:p>
            <a:r>
              <a:rPr lang="en-US" sz="2400" dirty="0">
                <a:latin typeface="+mn-lt"/>
              </a:rPr>
              <a:t>Scaffold to the original task.</a:t>
            </a:r>
          </a:p>
        </p:txBody>
      </p:sp>
    </p:spTree>
    <p:extLst>
      <p:ext uri="{BB962C8B-B14F-4D97-AF65-F5344CB8AC3E}">
        <p14:creationId xmlns:p14="http://schemas.microsoft.com/office/powerpoint/2010/main" val="23504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53"/>
            <a:ext cx="8229600" cy="1097279"/>
          </a:xfrm>
        </p:spPr>
        <p:txBody>
          <a:bodyPr/>
          <a:lstStyle/>
          <a:p>
            <a:r>
              <a:rPr lang="en-US" dirty="0">
                <a:latin typeface="Times New Roman" panose="02020603050405020304" pitchFamily="18" charset="0"/>
              </a:rPr>
              <a:t>Response to Intervention (R</a:t>
            </a:r>
            <a:r>
              <a:rPr lang="en-US" sz="100" dirty="0">
                <a:latin typeface="Times New Roman" panose="02020603050405020304" pitchFamily="18" charset="0"/>
              </a:rPr>
              <a:t> </a:t>
            </a:r>
            <a:r>
              <a:rPr lang="en-US" dirty="0">
                <a:latin typeface="Times New Roman" panose="02020603050405020304" pitchFamily="18" charset="0"/>
              </a:rPr>
              <a:t>T</a:t>
            </a:r>
            <a:r>
              <a:rPr lang="en-US" sz="100" dirty="0">
                <a:latin typeface="Times New Roman" panose="02020603050405020304" pitchFamily="18" charset="0"/>
              </a:rPr>
              <a:t> </a:t>
            </a:r>
            <a:r>
              <a:rPr lang="en-US" dirty="0">
                <a:latin typeface="Times New Roman" panose="02020603050405020304" pitchFamily="18" charset="0"/>
              </a:rPr>
              <a:t>I)</a:t>
            </a:r>
            <a:endParaRPr lang="en-US" dirty="0"/>
          </a:p>
        </p:txBody>
      </p:sp>
      <p:sp>
        <p:nvSpPr>
          <p:cNvPr id="3" name="Text Placeholder 2"/>
          <p:cNvSpPr>
            <a:spLocks noGrp="1"/>
          </p:cNvSpPr>
          <p:nvPr>
            <p:ph idx="1"/>
          </p:nvPr>
        </p:nvSpPr>
        <p:spPr>
          <a:xfrm>
            <a:off x="457200" y="1600200"/>
            <a:ext cx="3343275" cy="4343400"/>
          </a:xfrm>
        </p:spPr>
        <p:txBody>
          <a:bodyPr/>
          <a:lstStyle/>
          <a:p>
            <a:pPr marL="0" indent="0">
              <a:buNone/>
            </a:pPr>
            <a:r>
              <a:rPr lang="en-US" sz="2400" dirty="0">
                <a:latin typeface="+mn-lt"/>
                <a:cs typeface="Times New Roman" panose="02020603050405020304" pitchFamily="18" charset="0"/>
              </a:rPr>
              <a:t>Each tier represents a level of intervention with corresponding monitoring of results.</a:t>
            </a:r>
          </a:p>
          <a:p>
            <a:pPr marL="0" indent="0">
              <a:buNone/>
            </a:pPr>
            <a:r>
              <a:rPr lang="en-US" sz="2400" b="1" dirty="0">
                <a:latin typeface="+mn-lt"/>
                <a:cs typeface="Times New Roman" panose="02020603050405020304" pitchFamily="18" charset="0"/>
              </a:rPr>
              <a:t>How would progress-monitoring inform you of the level of student needs?</a:t>
            </a:r>
          </a:p>
        </p:txBody>
      </p:sp>
      <p:pic>
        <p:nvPicPr>
          <p:cNvPr id="5" name="Picture 23" descr="A diagram of the 3 tier systems of support. Tier 1, all students, is 80 to 90%. Tier 2, small groups, is 5 to 10%. Tier 3, individual students, is 1 to 5%. Common features across tiers are as follows. Research based practices. Prevention begins with practices based on students’ best chances for success. Data driven. All decisions are based on clear objectives and formative data collection. Instructional. Prevention and intervention involve effective instruction, prompts, cues, practice, and environmental arrangements. Context specific. All strategies and measures selected to fit individual schools, classrooms, or student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0177" y="1224559"/>
            <a:ext cx="3712848" cy="4994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Content Placeholder 3"/>
          <p:cNvSpPr>
            <a:spLocks noGrp="1"/>
          </p:cNvSpPr>
          <p:nvPr>
            <p:ph idx="13"/>
          </p:nvPr>
        </p:nvSpPr>
        <p:spPr>
          <a:xfrm>
            <a:off x="852488" y="5112388"/>
            <a:ext cx="4288155" cy="1143000"/>
          </a:xfrm>
        </p:spPr>
        <p:txBody>
          <a:bodyPr/>
          <a:lstStyle/>
          <a:p>
            <a:pPr marL="0" indent="0">
              <a:buNone/>
            </a:pPr>
            <a:r>
              <a:rPr lang="en-US" b="1" dirty="0">
                <a:solidFill>
                  <a:srgbClr val="000000"/>
                </a:solidFill>
                <a:latin typeface="+mn-lt"/>
              </a:rPr>
              <a:t>Source: </a:t>
            </a:r>
            <a:r>
              <a:rPr lang="en-US" dirty="0">
                <a:solidFill>
                  <a:srgbClr val="000000"/>
                </a:solidFill>
                <a:latin typeface="+mn-lt"/>
              </a:rPr>
              <a:t>Scott, T., and Lane, H. (2001). </a:t>
            </a:r>
            <a:r>
              <a:rPr lang="en-US" b="1" dirty="0">
                <a:solidFill>
                  <a:srgbClr val="000000"/>
                </a:solidFill>
                <a:latin typeface="+mn-lt"/>
              </a:rPr>
              <a:t>Multi-Tiered Interventions in Academic and Social Contexts</a:t>
            </a:r>
            <a:r>
              <a:rPr lang="en-US" i="1" dirty="0">
                <a:solidFill>
                  <a:srgbClr val="000000"/>
                </a:solidFill>
                <a:latin typeface="+mn-lt"/>
              </a:rPr>
              <a:t>.</a:t>
            </a:r>
            <a:r>
              <a:rPr lang="en-US" dirty="0">
                <a:solidFill>
                  <a:srgbClr val="000000"/>
                </a:solidFill>
                <a:latin typeface="+mn-lt"/>
              </a:rPr>
              <a:t> Unpublished manuscript, University of Florida, Gainesville.</a:t>
            </a:r>
            <a:endParaRPr lang="en-US" i="1" dirty="0">
              <a:solidFill>
                <a:srgbClr val="000000"/>
              </a:solidFill>
              <a:latin typeface="+mn-lt"/>
            </a:endParaRPr>
          </a:p>
        </p:txBody>
      </p:sp>
    </p:spTree>
    <p:extLst>
      <p:ext uri="{BB962C8B-B14F-4D97-AF65-F5344CB8AC3E}">
        <p14:creationId xmlns:p14="http://schemas.microsoft.com/office/powerpoint/2010/main" val="911590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Proven Strategies for Tier 2 &amp; 3 Students </a:t>
            </a:r>
            <a:r>
              <a:rPr lang="en-US" sz="2000" b="0" dirty="0"/>
              <a:t>(1 of 2)</a:t>
            </a:r>
          </a:p>
        </p:txBody>
      </p:sp>
      <p:sp>
        <p:nvSpPr>
          <p:cNvPr id="4" name="Content Placeholder 3"/>
          <p:cNvSpPr>
            <a:spLocks noGrp="1"/>
          </p:cNvSpPr>
          <p:nvPr>
            <p:ph idx="1"/>
          </p:nvPr>
        </p:nvSpPr>
        <p:spPr>
          <a:xfrm>
            <a:off x="457200" y="1600199"/>
            <a:ext cx="8229600" cy="2545081"/>
          </a:xfrm>
        </p:spPr>
        <p:txBody>
          <a:bodyPr/>
          <a:lstStyle/>
          <a:p>
            <a:pPr marL="0" indent="0" eaLnBrk="1" hangingPunct="1">
              <a:buNone/>
            </a:pPr>
            <a:r>
              <a:rPr lang="en-US" sz="2000" b="1" dirty="0">
                <a:latin typeface="+mn-lt"/>
                <a:ea typeface="Verdana" panose="020B0604030504040204" pitchFamily="34" charset="0"/>
                <a:cs typeface="Verdana" panose="020B0604030504040204" pitchFamily="34" charset="0"/>
              </a:rPr>
              <a:t>Explicit strategy instruction</a:t>
            </a:r>
          </a:p>
          <a:p>
            <a:pPr marL="255600" indent="-255600"/>
            <a:r>
              <a:rPr lang="en-US" sz="2000" dirty="0">
                <a:latin typeface="+mn-lt"/>
                <a:ea typeface="Verdana" panose="020B0604030504040204" pitchFamily="34" charset="0"/>
                <a:cs typeface="Verdana" panose="020B0604030504040204" pitchFamily="34" charset="0"/>
              </a:rPr>
              <a:t>Assess student to know what to target</a:t>
            </a:r>
          </a:p>
          <a:p>
            <a:pPr marL="255600" indent="-255600"/>
            <a:r>
              <a:rPr lang="en-US" sz="2000" dirty="0">
                <a:latin typeface="+mn-lt"/>
                <a:ea typeface="Verdana" panose="020B0604030504040204" pitchFamily="34" charset="0"/>
                <a:cs typeface="Verdana" panose="020B0604030504040204" pitchFamily="34" charset="0"/>
              </a:rPr>
              <a:t>Model the strategy and self instructive prompts for student to use through the model</a:t>
            </a:r>
          </a:p>
          <a:p>
            <a:pPr marL="255600" indent="-255600"/>
            <a:r>
              <a:rPr lang="en-US" sz="2000" dirty="0">
                <a:latin typeface="+mn-lt"/>
                <a:ea typeface="Verdana" panose="020B0604030504040204" pitchFamily="34" charset="0"/>
                <a:cs typeface="Verdana" panose="020B0604030504040204" pitchFamily="34" charset="0"/>
              </a:rPr>
              <a:t>Teacher-led explanations highlight critical connection building and meaning making.</a:t>
            </a:r>
          </a:p>
        </p:txBody>
      </p:sp>
      <p:sp>
        <p:nvSpPr>
          <p:cNvPr id="5" name="Content Placeholder 4"/>
          <p:cNvSpPr>
            <a:spLocks noGrp="1"/>
          </p:cNvSpPr>
          <p:nvPr>
            <p:ph idx="13"/>
          </p:nvPr>
        </p:nvSpPr>
        <p:spPr>
          <a:xfrm>
            <a:off x="457200" y="4145280"/>
            <a:ext cx="8229600" cy="2026919"/>
          </a:xfrm>
        </p:spPr>
        <p:txBody>
          <a:bodyPr/>
          <a:lstStyle/>
          <a:p>
            <a:pPr marL="0" indent="0" eaLnBrk="1" hangingPunct="1">
              <a:buNone/>
            </a:pPr>
            <a:r>
              <a:rPr lang="en-US" sz="2000" b="1" dirty="0">
                <a:latin typeface="+mn-lt"/>
                <a:cs typeface="ＭＳ Ｐゴシック" charset="0"/>
              </a:rPr>
              <a:t>Concrete, Semi-Concrete, Abstract (C</a:t>
            </a:r>
            <a:r>
              <a:rPr lang="en-US" sz="100" b="1" dirty="0">
                <a:latin typeface="+mn-lt"/>
                <a:cs typeface="ＭＳ Ｐゴシック" charset="0"/>
              </a:rPr>
              <a:t> </a:t>
            </a:r>
            <a:r>
              <a:rPr lang="en-US" sz="2000" b="1" dirty="0">
                <a:latin typeface="+mn-lt"/>
                <a:cs typeface="ＭＳ Ｐゴシック" charset="0"/>
              </a:rPr>
              <a:t>S</a:t>
            </a:r>
            <a:r>
              <a:rPr lang="en-US" sz="100" b="1" dirty="0">
                <a:latin typeface="+mn-lt"/>
                <a:cs typeface="ＭＳ Ｐゴシック" charset="0"/>
              </a:rPr>
              <a:t> </a:t>
            </a:r>
            <a:r>
              <a:rPr lang="en-US" sz="2000" b="1" dirty="0">
                <a:latin typeface="+mn-lt"/>
                <a:cs typeface="ＭＳ Ｐゴシック" charset="0"/>
              </a:rPr>
              <a:t>A) Sequence</a:t>
            </a:r>
          </a:p>
          <a:p>
            <a:pPr marL="255600" indent="-255600"/>
            <a:r>
              <a:rPr lang="en-US" sz="2000" dirty="0">
                <a:latin typeface="+mn-lt"/>
                <a:ea typeface="ＭＳ Ｐゴシック" charset="0"/>
                <a:cs typeface="ＭＳ Ｐゴシック" charset="0"/>
              </a:rPr>
              <a:t>Concrete representations - Working with manipulatives</a:t>
            </a:r>
          </a:p>
          <a:p>
            <a:pPr marL="255600" indent="-255600"/>
            <a:r>
              <a:rPr lang="en-US" sz="2000" dirty="0">
                <a:latin typeface="+mn-lt"/>
                <a:ea typeface="ＭＳ Ｐゴシック" charset="0"/>
                <a:cs typeface="ＭＳ Ｐゴシック" charset="0"/>
              </a:rPr>
              <a:t>Semi-concrete - Drawings or pictures</a:t>
            </a:r>
          </a:p>
          <a:p>
            <a:pPr marL="255600" indent="-255600"/>
            <a:r>
              <a:rPr lang="en-US" sz="2000" dirty="0">
                <a:latin typeface="+mn-lt"/>
                <a:ea typeface="ＭＳ Ｐゴシック" charset="0"/>
                <a:cs typeface="ＭＳ Ｐゴシック" charset="0"/>
              </a:rPr>
              <a:t>Abstract - Using numbers and symbols</a:t>
            </a:r>
          </a:p>
        </p:txBody>
      </p:sp>
    </p:spTree>
    <p:extLst>
      <p:ext uri="{BB962C8B-B14F-4D97-AF65-F5344CB8AC3E}">
        <p14:creationId xmlns:p14="http://schemas.microsoft.com/office/powerpoint/2010/main" val="2359329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Proven Strategies for Tier 2 &amp; 3 Students </a:t>
            </a:r>
            <a:r>
              <a:rPr lang="en-US" sz="2000" b="0" dirty="0"/>
              <a:t>(2 of 2)</a:t>
            </a:r>
            <a:endParaRPr lang="en-US" dirty="0"/>
          </a:p>
        </p:txBody>
      </p:sp>
      <p:sp>
        <p:nvSpPr>
          <p:cNvPr id="4" name="Text Placeholder 3"/>
          <p:cNvSpPr>
            <a:spLocks noGrp="1"/>
          </p:cNvSpPr>
          <p:nvPr>
            <p:ph type="body" idx="1"/>
          </p:nvPr>
        </p:nvSpPr>
        <p:spPr/>
        <p:txBody>
          <a:bodyPr/>
          <a:lstStyle/>
          <a:p>
            <a:pPr marL="0" indent="0">
              <a:buNone/>
              <a:defRPr/>
            </a:pPr>
            <a:r>
              <a:rPr lang="en-US" sz="2200" b="1" dirty="0">
                <a:latin typeface="+mn-lt"/>
                <a:ea typeface="Verdana" panose="020B0604030504040204" pitchFamily="34" charset="0"/>
                <a:cs typeface="Verdana" panose="020B0604030504040204" pitchFamily="34" charset="0"/>
              </a:rPr>
              <a:t>Peer-Assisted Learning</a:t>
            </a:r>
          </a:p>
          <a:p>
            <a:pPr>
              <a:defRPr/>
            </a:pPr>
            <a:r>
              <a:rPr lang="en-US" sz="2200" dirty="0">
                <a:latin typeface="+mn-lt"/>
                <a:ea typeface="Verdana" panose="020B0604030504040204" pitchFamily="34" charset="0"/>
                <a:cs typeface="Verdana" panose="020B0604030504040204" pitchFamily="34" charset="0"/>
              </a:rPr>
              <a:t>Students learn best when placed in the role of apprentice working with peer or “expert” (ZPD)</a:t>
            </a:r>
          </a:p>
          <a:p>
            <a:pPr>
              <a:defRPr/>
            </a:pPr>
            <a:r>
              <a:rPr lang="en-US" sz="2200" dirty="0">
                <a:latin typeface="+mn-lt"/>
                <a:ea typeface="Verdana" panose="020B0604030504040204" pitchFamily="34" charset="0"/>
                <a:cs typeface="Verdana" panose="020B0604030504040204" pitchFamily="34" charset="0"/>
              </a:rPr>
              <a:t>Uses “as-needed” versus explicit strategy model</a:t>
            </a:r>
          </a:p>
        </p:txBody>
      </p:sp>
      <p:sp>
        <p:nvSpPr>
          <p:cNvPr id="5" name="Text Placeholder 4"/>
          <p:cNvSpPr>
            <a:spLocks noGrp="1"/>
          </p:cNvSpPr>
          <p:nvPr>
            <p:ph type="body" idx="2"/>
          </p:nvPr>
        </p:nvSpPr>
        <p:spPr>
          <a:xfrm>
            <a:off x="457200" y="3870960"/>
            <a:ext cx="8229600" cy="2163763"/>
          </a:xfrm>
        </p:spPr>
        <p:txBody>
          <a:bodyPr/>
          <a:lstStyle/>
          <a:p>
            <a:pPr marL="0" indent="0" eaLnBrk="1" hangingPunct="1">
              <a:buNone/>
              <a:defRPr/>
            </a:pPr>
            <a:r>
              <a:rPr lang="en-US" sz="2200" b="1" dirty="0">
                <a:latin typeface="+mn-lt"/>
                <a:cs typeface="Verdana"/>
              </a:rPr>
              <a:t>Think-Alouds</a:t>
            </a:r>
          </a:p>
          <a:p>
            <a:pPr>
              <a:defRPr/>
            </a:pPr>
            <a:r>
              <a:rPr lang="en-US" sz="2200" dirty="0">
                <a:latin typeface="+mn-lt"/>
                <a:ea typeface="ＭＳ Ｐゴシック" charset="0"/>
                <a:cs typeface="Verdana"/>
              </a:rPr>
              <a:t>Teacher verbalizes the thinking process steps from student starting point</a:t>
            </a:r>
          </a:p>
          <a:p>
            <a:pPr>
              <a:defRPr/>
            </a:pPr>
            <a:r>
              <a:rPr lang="en-US" sz="2200" dirty="0">
                <a:latin typeface="+mn-lt"/>
                <a:ea typeface="ＭＳ Ｐゴシック" charset="0"/>
                <a:cs typeface="Verdana"/>
              </a:rPr>
              <a:t>Teacher identifies the reasoning by asking questions as they move through the process</a:t>
            </a:r>
          </a:p>
        </p:txBody>
      </p:sp>
    </p:spTree>
    <p:extLst>
      <p:ext uri="{BB962C8B-B14F-4D97-AF65-F5344CB8AC3E}">
        <p14:creationId xmlns:p14="http://schemas.microsoft.com/office/powerpoint/2010/main" val="3255739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Teaching and Assessing Students with Learning Disabilities </a:t>
            </a:r>
            <a:r>
              <a:rPr lang="en-US" sz="2000" b="0" dirty="0"/>
              <a:t>(1 of 3)</a:t>
            </a:r>
          </a:p>
        </p:txBody>
      </p:sp>
      <p:sp>
        <p:nvSpPr>
          <p:cNvPr id="4" name="Text Placeholder 3"/>
          <p:cNvSpPr>
            <a:spLocks noGrp="1"/>
          </p:cNvSpPr>
          <p:nvPr>
            <p:ph type="body" idx="1"/>
          </p:nvPr>
        </p:nvSpPr>
        <p:spPr>
          <a:xfrm>
            <a:off x="457200" y="1366837"/>
            <a:ext cx="8229600" cy="2301240"/>
          </a:xfrm>
        </p:spPr>
        <p:txBody>
          <a:bodyPr/>
          <a:lstStyle/>
          <a:p>
            <a:pPr marL="0" indent="0">
              <a:buNone/>
              <a:defRPr/>
            </a:pPr>
            <a:r>
              <a:rPr lang="en-US" sz="2200" b="1" dirty="0">
                <a:latin typeface="+mn-lt"/>
                <a:cs typeface="Verdana"/>
              </a:rPr>
              <a:t>Structure the environment</a:t>
            </a:r>
          </a:p>
          <a:p>
            <a:pPr>
              <a:defRPr/>
            </a:pPr>
            <a:r>
              <a:rPr lang="en-US" sz="2200" dirty="0">
                <a:latin typeface="+mn-lt"/>
                <a:cs typeface="Verdana"/>
              </a:rPr>
              <a:t>Centralize attention - Face student and remove competing stimuli</a:t>
            </a:r>
          </a:p>
          <a:p>
            <a:pPr>
              <a:defRPr/>
            </a:pPr>
            <a:r>
              <a:rPr lang="en-US" sz="2200" dirty="0">
                <a:latin typeface="+mn-lt"/>
                <a:cs typeface="Verdana"/>
              </a:rPr>
              <a:t>Avoid confusion - Word directions carefully and specifically</a:t>
            </a:r>
          </a:p>
          <a:p>
            <a:pPr>
              <a:defRPr/>
            </a:pPr>
            <a:r>
              <a:rPr lang="en-US" sz="2200" dirty="0">
                <a:latin typeface="+mn-lt"/>
                <a:cs typeface="Verdana"/>
              </a:rPr>
              <a:t>Create smooth transitions - Limit off-task time</a:t>
            </a:r>
          </a:p>
        </p:txBody>
      </p:sp>
      <p:sp>
        <p:nvSpPr>
          <p:cNvPr id="5" name="Text Placeholder 4"/>
          <p:cNvSpPr>
            <a:spLocks noGrp="1"/>
          </p:cNvSpPr>
          <p:nvPr>
            <p:ph type="body" idx="2"/>
          </p:nvPr>
        </p:nvSpPr>
        <p:spPr>
          <a:xfrm>
            <a:off x="441960" y="3933820"/>
            <a:ext cx="8229600" cy="2163763"/>
          </a:xfrm>
        </p:spPr>
        <p:txBody>
          <a:bodyPr/>
          <a:lstStyle/>
          <a:p>
            <a:pPr marL="0" indent="0">
              <a:buNone/>
              <a:defRPr/>
            </a:pPr>
            <a:r>
              <a:rPr lang="en-US" sz="2200" b="1" dirty="0">
                <a:latin typeface="+mn-lt"/>
                <a:cs typeface="Verdana"/>
              </a:rPr>
              <a:t>Identify and Remove Potential Barriers</a:t>
            </a:r>
          </a:p>
          <a:p>
            <a:pPr>
              <a:defRPr/>
            </a:pPr>
            <a:r>
              <a:rPr lang="en-US" sz="2200" dirty="0">
                <a:latin typeface="+mn-lt"/>
                <a:cs typeface="Verdana"/>
              </a:rPr>
              <a:t>Help students remember - Memory aids (Mnemonic devices, songs, etc.)</a:t>
            </a:r>
          </a:p>
          <a:p>
            <a:pPr>
              <a:defRPr/>
            </a:pPr>
            <a:r>
              <a:rPr lang="en-US" sz="2200" dirty="0">
                <a:latin typeface="+mn-lt"/>
                <a:cs typeface="Verdana"/>
              </a:rPr>
              <a:t>Provide vocabulary and concept support</a:t>
            </a:r>
          </a:p>
          <a:p>
            <a:pPr>
              <a:defRPr/>
            </a:pPr>
            <a:r>
              <a:rPr lang="en-US" sz="2200" dirty="0">
                <a:latin typeface="+mn-lt"/>
                <a:cs typeface="Verdana"/>
              </a:rPr>
              <a:t>Vary task size</a:t>
            </a:r>
          </a:p>
        </p:txBody>
      </p:sp>
    </p:spTree>
    <p:extLst>
      <p:ext uri="{BB962C8B-B14F-4D97-AF65-F5344CB8AC3E}">
        <p14:creationId xmlns:p14="http://schemas.microsoft.com/office/powerpoint/2010/main" val="211438069"/>
      </p:ext>
    </p:extLst>
  </p:cSld>
  <p:clrMapOvr>
    <a:masterClrMapping/>
  </p:clrMapOvr>
</p:sld>
</file>

<file path=ppt/theme/theme1.xml><?xml version="1.0" encoding="utf-8"?>
<a:theme xmlns:a="http://schemas.openxmlformats.org/drawingml/2006/main" name="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8452</TotalTime>
  <Words>1144</Words>
  <Application>Microsoft Office PowerPoint</Application>
  <PresentationFormat>On-screen Show (4:3)</PresentationFormat>
  <Paragraphs>127</Paragraphs>
  <Slides>17</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17</vt:i4>
      </vt:variant>
    </vt:vector>
  </HeadingPairs>
  <TitlesOfParts>
    <vt:vector size="25" baseType="lpstr">
      <vt:lpstr>ＭＳ Ｐゴシック</vt:lpstr>
      <vt:lpstr>Arial</vt:lpstr>
      <vt:lpstr>Noto Sans Symbols</vt:lpstr>
      <vt:lpstr>Times New Roman</vt:lpstr>
      <vt:lpstr>Verdana</vt:lpstr>
      <vt:lpstr>ZapfDingbats</vt:lpstr>
      <vt:lpstr>508 Lecture</vt:lpstr>
      <vt:lpstr>1_508 Lecture</vt:lpstr>
      <vt:lpstr>Elementary and Middle School Mathematics Teaching Developmentally 10th Edition</vt:lpstr>
      <vt:lpstr>Learner Outcomes</vt:lpstr>
      <vt:lpstr>N C T M Access and Equity in Mathematics Education</vt:lpstr>
      <vt:lpstr>Mathematics for All Students</vt:lpstr>
      <vt:lpstr>Two Paths for Making a Task Accessible to All Students</vt:lpstr>
      <vt:lpstr>Response to Intervention (R T I)</vt:lpstr>
      <vt:lpstr>Research Proven Strategies for Tier 2 &amp; 3 Students (1 of 2)</vt:lpstr>
      <vt:lpstr>Research Proven Strategies for Tier 2 &amp; 3 Students (2 of 2)</vt:lpstr>
      <vt:lpstr>Teaching and Assessing Students with Learning Disabilities (1 of 3)</vt:lpstr>
      <vt:lpstr>Teaching and Assessing Students with Learning Disabilities (2 of 3)</vt:lpstr>
      <vt:lpstr>Teaching and Assessing Students with Learning Disabilities (3 of 3)</vt:lpstr>
      <vt:lpstr>Culturally and Linguistically Diverse Students</vt:lpstr>
      <vt:lpstr>Culturally Responsive Instruction</vt:lpstr>
      <vt:lpstr>Teaching Strategies That Support Culturally and Linguistically Diverse Students (1 of 2)</vt:lpstr>
      <vt:lpstr>Teaching Strategies That Support Culturally and Linguistically Diverse Students (2 of 2)</vt:lpstr>
      <vt:lpstr>Strategies for Mathematically Gifted Students</vt:lpstr>
      <vt:lpstr>Reducing Resistance and Building Resilience</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Elementary and Middle School Mathematics Teaching Developmentally, 10e</dc:title>
  <dc:subject>TED</dc:subject>
  <dc:creator>Van De Walle/Karp/Bay-Williams</dc:creator>
  <cp:keywords>Elementary and Middle School Mathematics Teaching Developmentally</cp:keywords>
  <cp:lastModifiedBy>Geoff F Clement</cp:lastModifiedBy>
  <cp:revision>833</cp:revision>
  <dcterms:modified xsi:type="dcterms:W3CDTF">2018-12-21T14:33:35Z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682739</vt:lpwstr>
  </property>
  <property fmtid="{D5CDD505-2E9C-101B-9397-08002B2CF9AE}" pid="3" name="Offisync_ServerID">
    <vt:lpwstr>7e960520-0e88-4f05-9fa0-24079b61e486</vt:lpwstr>
  </property>
  <property fmtid="{D5CDD505-2E9C-101B-9397-08002B2CF9AE}" pid="4" name="Offisync_UpdateToken">
    <vt:lpwstr>2</vt:lpwstr>
  </property>
  <property fmtid="{D5CDD505-2E9C-101B-9397-08002B2CF9AE}" pid="5" name="Jive_VersionGuid">
    <vt:lpwstr>2e874262-9747-49d3-bf1e-677aeb587663</vt:lpwstr>
  </property>
  <property fmtid="{D5CDD505-2E9C-101B-9397-08002B2CF9AE}" pid="6" name="Offisync_ProviderInitializationData">
    <vt:lpwstr>https://neo.pearson.com</vt:lpwstr>
  </property>
  <property fmtid="{D5CDD505-2E9C-101B-9397-08002B2CF9AE}" pid="7" name="Jive_LatestUserAccountName">
    <vt:lpwstr>joel</vt:lpwstr>
  </property>
</Properties>
</file>