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2"/>
  </p:notesMasterIdLst>
  <p:handoutMasterIdLst>
    <p:handoutMasterId r:id="rId23"/>
  </p:handoutMasterIdLst>
  <p:sldIdLst>
    <p:sldId id="325" r:id="rId3"/>
    <p:sldId id="306" r:id="rId4"/>
    <p:sldId id="307" r:id="rId5"/>
    <p:sldId id="308" r:id="rId6"/>
    <p:sldId id="309" r:id="rId7"/>
    <p:sldId id="310" r:id="rId8"/>
    <p:sldId id="311" r:id="rId9"/>
    <p:sldId id="324" r:id="rId10"/>
    <p:sldId id="313" r:id="rId11"/>
    <p:sldId id="314" r:id="rId12"/>
    <p:sldId id="315" r:id="rId13"/>
    <p:sldId id="316" r:id="rId14"/>
    <p:sldId id="317" r:id="rId15"/>
    <p:sldId id="318" r:id="rId16"/>
    <p:sldId id="319" r:id="rId17"/>
    <p:sldId id="320" r:id="rId18"/>
    <p:sldId id="321" r:id="rId19"/>
    <p:sldId id="322" r:id="rId20"/>
    <p:sldId id="323"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4" autoAdjust="0"/>
    <p:restoredTop sz="96395" autoAdjust="0"/>
  </p:normalViewPr>
  <p:slideViewPr>
    <p:cSldViewPr snapToGrid="0" snapToObjects="1">
      <p:cViewPr varScale="1">
        <p:scale>
          <a:sx n="80" d="100"/>
          <a:sy n="80" d="100"/>
        </p:scale>
        <p:origin x="1190" y="4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6700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3428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400"/>
            <a:ext cx="4311382" cy="1208116"/>
          </a:xfrm>
        </p:spPr>
        <p:txBody>
          <a:bodyPr anchor="ctr"/>
          <a:lstStyle/>
          <a:p>
            <a:r>
              <a:rPr lang="en-US" sz="2800" b="1" dirty="0">
                <a:solidFill>
                  <a:srgbClr val="007FA3"/>
                </a:solidFill>
                <a:latin typeface="+mn-lt"/>
              </a:rPr>
              <a:t>Chapter 5</a:t>
            </a:r>
          </a:p>
          <a:p>
            <a:r>
              <a:rPr lang="en-US" sz="2400" b="1" dirty="0">
                <a:solidFill>
                  <a:srgbClr val="007FA3"/>
                </a:solidFill>
                <a:latin typeface="+mn-lt"/>
              </a:rPr>
              <a:t>Creating Assessments for Learning</a:t>
            </a:r>
            <a:endParaRPr lang="en-IN" sz="2800" b="1" dirty="0">
              <a:solidFill>
                <a:srgbClr val="007FA3"/>
              </a:solidFill>
              <a:latin typeface="+mn-lt"/>
            </a:endParaRP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958573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73"/>
            <a:ext cx="8229600" cy="1097279"/>
          </a:xfrm>
        </p:spPr>
        <p:txBody>
          <a:bodyPr/>
          <a:lstStyle/>
          <a:p>
            <a:r>
              <a:rPr lang="en-US" sz="3200" dirty="0">
                <a:latin typeface="Times New Roman" panose="02020603050405020304" pitchFamily="18" charset="0"/>
              </a:rPr>
              <a:t>Tasks</a:t>
            </a:r>
            <a:endParaRPr lang="en-US" dirty="0"/>
          </a:p>
        </p:txBody>
      </p:sp>
      <p:sp>
        <p:nvSpPr>
          <p:cNvPr id="3" name="Text Placeholder 2"/>
          <p:cNvSpPr>
            <a:spLocks noGrp="1"/>
          </p:cNvSpPr>
          <p:nvPr>
            <p:ph type="body" idx="1"/>
          </p:nvPr>
        </p:nvSpPr>
        <p:spPr>
          <a:xfrm>
            <a:off x="457200" y="1176337"/>
            <a:ext cx="8229600" cy="5114926"/>
          </a:xfrm>
        </p:spPr>
        <p:txBody>
          <a:bodyPr/>
          <a:lstStyle/>
          <a:p>
            <a:pPr marL="0" indent="0">
              <a:buNone/>
            </a:pPr>
            <a:r>
              <a:rPr lang="en-US" sz="1800" dirty="0">
                <a:latin typeface="+mn-lt"/>
                <a:cs typeface="Verdana"/>
              </a:rPr>
              <a:t>Any product, including problem-based tasks, writing and student self-assessment</a:t>
            </a:r>
          </a:p>
          <a:p>
            <a:pPr marL="0" indent="0">
              <a:buNone/>
            </a:pPr>
            <a:r>
              <a:rPr lang="en-US" sz="1800" dirty="0">
                <a:latin typeface="+mn-lt"/>
                <a:cs typeface="Verdana"/>
              </a:rPr>
              <a:t>Problem-based tasks critical components</a:t>
            </a:r>
          </a:p>
          <a:p>
            <a:pPr marL="254250">
              <a:spcBef>
                <a:spcPts val="1000"/>
              </a:spcBef>
            </a:pPr>
            <a:r>
              <a:rPr lang="en-US" sz="1800" dirty="0">
                <a:latin typeface="+mn-lt"/>
                <a:cs typeface="Verdana"/>
              </a:rPr>
              <a:t>Focus on important mathematics concept or skill.</a:t>
            </a:r>
          </a:p>
          <a:p>
            <a:pPr marL="254250">
              <a:spcBef>
                <a:spcPts val="1000"/>
              </a:spcBef>
            </a:pPr>
            <a:r>
              <a:rPr lang="en-US" sz="1800" dirty="0">
                <a:latin typeface="+mn-lt"/>
                <a:cs typeface="Verdana"/>
              </a:rPr>
              <a:t>Stimulate connection of students prior knowledge to new knowledge.</a:t>
            </a:r>
          </a:p>
          <a:p>
            <a:pPr marL="254250">
              <a:spcBef>
                <a:spcPts val="1000"/>
              </a:spcBef>
            </a:pPr>
            <a:r>
              <a:rPr lang="en-US" sz="1800" dirty="0">
                <a:latin typeface="+mn-lt"/>
                <a:cs typeface="Verdana"/>
              </a:rPr>
              <a:t>Allow multiple solution methods and variety of tools.</a:t>
            </a:r>
          </a:p>
          <a:p>
            <a:pPr marL="254250">
              <a:spcBef>
                <a:spcPts val="1000"/>
              </a:spcBef>
            </a:pPr>
            <a:r>
              <a:rPr lang="en-US" sz="1800" dirty="0">
                <a:latin typeface="+mn-lt"/>
                <a:cs typeface="Verdana"/>
              </a:rPr>
              <a:t>Include opportunities for students to correct themselves along the way.</a:t>
            </a:r>
          </a:p>
          <a:p>
            <a:pPr marL="254250">
              <a:spcBef>
                <a:spcPts val="1000"/>
              </a:spcBef>
            </a:pPr>
            <a:r>
              <a:rPr lang="en-US" sz="1800" dirty="0">
                <a:latin typeface="+mn-lt"/>
                <a:cs typeface="Verdana"/>
              </a:rPr>
              <a:t>Create occasions for students to confront misconceptions.</a:t>
            </a:r>
          </a:p>
          <a:p>
            <a:pPr marL="254250">
              <a:spcBef>
                <a:spcPts val="1000"/>
              </a:spcBef>
            </a:pPr>
            <a:r>
              <a:rPr lang="en-US" sz="1800" dirty="0">
                <a:latin typeface="+mn-lt"/>
                <a:cs typeface="Verdana"/>
              </a:rPr>
              <a:t>Encourage students to use reasoning and explain their thinking.</a:t>
            </a:r>
          </a:p>
          <a:p>
            <a:pPr marL="254250">
              <a:spcBef>
                <a:spcPts val="1000"/>
              </a:spcBef>
            </a:pPr>
            <a:r>
              <a:rPr lang="en-US" sz="1800" dirty="0">
                <a:latin typeface="+mn-lt"/>
                <a:cs typeface="Verdana"/>
              </a:rPr>
              <a:t>Create opportunities to observe student use of mathematical processes and practices.</a:t>
            </a:r>
          </a:p>
          <a:p>
            <a:pPr marL="254250">
              <a:spcBef>
                <a:spcPts val="1000"/>
              </a:spcBef>
            </a:pPr>
            <a:r>
              <a:rPr lang="en-US" sz="1800" dirty="0">
                <a:latin typeface="+mn-lt"/>
                <a:cs typeface="Verdana"/>
              </a:rPr>
              <a:t>Generate data for instructional decision making.</a:t>
            </a:r>
          </a:p>
        </p:txBody>
      </p:sp>
    </p:spTree>
    <p:extLst>
      <p:ext uri="{BB962C8B-B14F-4D97-AF65-F5344CB8AC3E}">
        <p14:creationId xmlns:p14="http://schemas.microsoft.com/office/powerpoint/2010/main" val="159215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448"/>
            <a:ext cx="8229600" cy="1097279"/>
          </a:xfrm>
        </p:spPr>
        <p:txBody>
          <a:bodyPr/>
          <a:lstStyle/>
          <a:p>
            <a:r>
              <a:rPr lang="en-US" dirty="0">
                <a:latin typeface="Times New Roman" panose="02020603050405020304" pitchFamily="18" charset="0"/>
              </a:rPr>
              <a:t>Translation Template</a:t>
            </a:r>
            <a:endParaRPr lang="en-US" dirty="0"/>
          </a:p>
        </p:txBody>
      </p:sp>
      <p:pic>
        <p:nvPicPr>
          <p:cNvPr id="3" name="Picture 2" descr="A task template with 4 boxes. The boxes are, equation and written symbols, world problem and real world situation, manipulatives and illustration, and explain your thinking. In equation and written symbols, an equation states 36 + 49 = blank. The remaining boxes are b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813" y="934743"/>
            <a:ext cx="5083646" cy="5437481"/>
          </a:xfrm>
          <a:prstGeom prst="rect">
            <a:avLst/>
          </a:prstGeom>
        </p:spPr>
      </p:pic>
    </p:spTree>
    <p:extLst>
      <p:ext uri="{BB962C8B-B14F-4D97-AF65-F5344CB8AC3E}">
        <p14:creationId xmlns:p14="http://schemas.microsoft.com/office/powerpoint/2010/main" val="7694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Rubrics and Their Uses</a:t>
            </a:r>
          </a:p>
        </p:txBody>
      </p:sp>
      <p:sp>
        <p:nvSpPr>
          <p:cNvPr id="3" name="Text Placeholder 2"/>
          <p:cNvSpPr>
            <a:spLocks noGrp="1"/>
          </p:cNvSpPr>
          <p:nvPr>
            <p:ph type="body" idx="1"/>
          </p:nvPr>
        </p:nvSpPr>
        <p:spPr/>
        <p:txBody>
          <a:bodyPr/>
          <a:lstStyle/>
          <a:p>
            <a:pPr marL="0" indent="0">
              <a:buNone/>
            </a:pPr>
            <a:r>
              <a:rPr lang="en-US" sz="2400" dirty="0">
                <a:latin typeface="+mn-lt"/>
                <a:cs typeface="Verdana"/>
              </a:rPr>
              <a:t>Analyzing problem-based learning through formative and summative assessment provide large amounts of information.</a:t>
            </a:r>
          </a:p>
          <a:p>
            <a:pPr marL="0" indent="0">
              <a:buNone/>
            </a:pPr>
            <a:r>
              <a:rPr lang="en-US" sz="2400" dirty="0">
                <a:latin typeface="+mn-lt"/>
                <a:cs typeface="Verdana"/>
              </a:rPr>
              <a:t>A </a:t>
            </a:r>
            <a:r>
              <a:rPr lang="en-US" sz="2400" b="1" dirty="0">
                <a:latin typeface="+mn-lt"/>
                <a:cs typeface="Verdana"/>
              </a:rPr>
              <a:t>rubric</a:t>
            </a:r>
            <a:r>
              <a:rPr lang="en-US" sz="2400" dirty="0">
                <a:latin typeface="+mn-lt"/>
                <a:cs typeface="Verdana"/>
              </a:rPr>
              <a:t> is a scale based on predetermined criteria serves two important functions:</a:t>
            </a:r>
          </a:p>
          <a:p>
            <a:r>
              <a:rPr lang="en-US" sz="2400" dirty="0">
                <a:latin typeface="+mn-lt"/>
                <a:cs typeface="Verdana"/>
              </a:rPr>
              <a:t>Permits students to see what is central to excellent performance</a:t>
            </a:r>
          </a:p>
          <a:p>
            <a:r>
              <a:rPr lang="en-US" sz="2400" dirty="0">
                <a:latin typeface="+mn-lt"/>
                <a:cs typeface="Verdana"/>
              </a:rPr>
              <a:t>Provides scoring guidelines for teacher that supports equitable analysis of students’ work</a:t>
            </a:r>
          </a:p>
        </p:txBody>
      </p:sp>
    </p:spTree>
    <p:extLst>
      <p:ext uri="{BB962C8B-B14F-4D97-AF65-F5344CB8AC3E}">
        <p14:creationId xmlns:p14="http://schemas.microsoft.com/office/powerpoint/2010/main" val="131828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Generic Rubrics Identify Broad Categories of Performance</a:t>
            </a:r>
          </a:p>
        </p:txBody>
      </p:sp>
      <p:pic>
        <p:nvPicPr>
          <p:cNvPr id="4" name="Picture 3" descr="A flow chart of the 4 point rubric. The title, scoring with a 4 point rubric, flows to 2 categories, then each category flows to 2 options of the 4 point scale. From left to right, the first 2 categories are as follows. Got it. Evidence shows that the student essentially has the target concept or idea. Not there yet. Student shows evidence of major misunderstanding, incorrect concept or procedure, or failure to engage the task. From the first category, got it, 2 of the 4 point options are as follows. 4. Excellent, full accomplishment. Strategy and execution meet the content, processes, and qualitative demands of the task. Communication is judged by the effectiveness, not length. May have minor errors. 3. Proficient, substantial accomplishment. Could work to full accomplishment with minimal feedback. Errors are minor, so teacher is confident that understanding is adequate to accomplish the objective. From the second category, not there yet, 2 of the 4 point options are as follows. 2. Marginal, partial accomplishment. Part of the task is accomplished, but there is lack of evidence of understanding or evidence of not understanding. Direct input or further teaching is required. 1. Unsatisfactory, little accomplishment. The task is attempted and some mathematical effort is made. There may be fragments of accomplishment but little or no success."/>
          <p:cNvPicPr>
            <a:picLocks noChangeAspect="1"/>
          </p:cNvPicPr>
          <p:nvPr/>
        </p:nvPicPr>
        <p:blipFill>
          <a:blip r:embed="rId2"/>
          <a:stretch>
            <a:fillRect/>
          </a:stretch>
        </p:blipFill>
        <p:spPr>
          <a:xfrm>
            <a:off x="503701" y="1599282"/>
            <a:ext cx="8136598" cy="4516686"/>
          </a:xfrm>
          <a:prstGeom prst="rect">
            <a:avLst/>
          </a:prstGeom>
        </p:spPr>
      </p:pic>
    </p:spTree>
    <p:extLst>
      <p:ext uri="{BB962C8B-B14F-4D97-AF65-F5344CB8AC3E}">
        <p14:creationId xmlns:p14="http://schemas.microsoft.com/office/powerpoint/2010/main" val="59255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Tips for Effective Use of Rubrics</a:t>
            </a:r>
          </a:p>
        </p:txBody>
      </p:sp>
      <p:sp>
        <p:nvSpPr>
          <p:cNvPr id="3" name="Text Placeholder 2"/>
          <p:cNvSpPr>
            <a:spLocks noGrp="1"/>
          </p:cNvSpPr>
          <p:nvPr>
            <p:ph type="body" idx="1"/>
          </p:nvPr>
        </p:nvSpPr>
        <p:spPr>
          <a:xfrm>
            <a:off x="457200" y="1600200"/>
            <a:ext cx="8362950" cy="4525963"/>
          </a:xfrm>
        </p:spPr>
        <p:txBody>
          <a:bodyPr/>
          <a:lstStyle/>
          <a:p>
            <a:pPr marL="432000" indent="-432000">
              <a:buFont typeface="+mj-lt"/>
              <a:buAutoNum type="arabicPeriod"/>
            </a:pPr>
            <a:r>
              <a:rPr lang="en-US" sz="2400" dirty="0">
                <a:latin typeface="+mn-lt"/>
                <a:cs typeface="Verdana"/>
              </a:rPr>
              <a:t>Self-check by writing out indicators for proficient or on target before using the task - Be aware of indicators. If they are drill or practice, a task-specific rubric is not right.</a:t>
            </a:r>
          </a:p>
          <a:p>
            <a:pPr marL="432000" indent="-432000">
              <a:buFont typeface="+mj-lt"/>
              <a:buAutoNum type="arabicPeriod"/>
            </a:pPr>
            <a:r>
              <a:rPr lang="en-US" sz="2400" dirty="0">
                <a:latin typeface="+mn-lt"/>
                <a:cs typeface="Verdana"/>
              </a:rPr>
              <a:t>Post your rubric, and make it a habit to discuss students’ performance in terms of the rubric.</a:t>
            </a:r>
          </a:p>
          <a:p>
            <a:pPr marL="432000" indent="-432000">
              <a:buFont typeface="+mj-lt"/>
              <a:buAutoNum type="arabicPeriod"/>
            </a:pPr>
            <a:r>
              <a:rPr lang="en-US" sz="2400" dirty="0">
                <a:latin typeface="+mn-lt"/>
                <a:cs typeface="Verdana"/>
              </a:rPr>
              <a:t>Unexpected methods and solutions do happen - Don’t limit students demonstrating their understanding only as you thought they would.</a:t>
            </a:r>
            <a:endParaRPr lang="en-US" altLang="ja-JP" sz="2400" dirty="0">
              <a:latin typeface="+mn-lt"/>
              <a:cs typeface="Verdana"/>
            </a:endParaRPr>
          </a:p>
          <a:p>
            <a:pPr marL="432000" indent="-432000">
              <a:buFont typeface="+mj-lt"/>
              <a:buAutoNum type="arabicPeriod"/>
            </a:pPr>
            <a:r>
              <a:rPr lang="en-US" sz="2400" dirty="0">
                <a:latin typeface="+mn-lt"/>
                <a:cs typeface="Verdana"/>
              </a:rPr>
              <a:t>Sharing indicators ahead of time clearly conveys what is valued and expected.</a:t>
            </a:r>
          </a:p>
        </p:txBody>
      </p:sp>
    </p:spTree>
    <p:extLst>
      <p:ext uri="{BB962C8B-B14F-4D97-AF65-F5344CB8AC3E}">
        <p14:creationId xmlns:p14="http://schemas.microsoft.com/office/powerpoint/2010/main" val="502841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of an Observation Rubric</a:t>
            </a:r>
          </a:p>
        </p:txBody>
      </p:sp>
      <p:sp>
        <p:nvSpPr>
          <p:cNvPr id="3" name="Text Placeholder 2"/>
          <p:cNvSpPr>
            <a:spLocks noGrp="1"/>
          </p:cNvSpPr>
          <p:nvPr>
            <p:ph type="body" idx="1"/>
          </p:nvPr>
        </p:nvSpPr>
        <p:spPr>
          <a:xfrm>
            <a:off x="457200" y="1600201"/>
            <a:ext cx="4229100" cy="1600200"/>
          </a:xfrm>
        </p:spPr>
        <p:txBody>
          <a:bodyPr/>
          <a:lstStyle/>
          <a:p>
            <a:pPr marL="0" indent="0">
              <a:buNone/>
            </a:pPr>
            <a:r>
              <a:rPr lang="en-US" sz="2400" dirty="0">
                <a:latin typeface="+mn-lt"/>
                <a:cs typeface="Verdana"/>
              </a:rPr>
              <a:t>Determining performance indicators is always a subjective process. Here is an example.</a:t>
            </a:r>
          </a:p>
        </p:txBody>
      </p:sp>
      <p:pic>
        <p:nvPicPr>
          <p:cNvPr id="4" name="Picture 3" descr="An observation rubric of the topic, making whole given fraction part. There are 3 rows and 2 columns. From left to right, the columns are 1 of 3 types of assessments, and names. The 3 types of assessments are as follows. Above and beyond. Clear understanding. Communicates concepts in multiple representations. Shows evidence of using idea without prompting. On target. Understands or is developing well. Uses designated models. Not there yet. Some confusion or misunderstanding. Only models idea with help. Row 1. Assessment. Above and beyond, Fraction whole made from parts in rods and sets. Explains easily. Names, Sally, Latania, Greg, and Zal. Row 2. Assessment. On target, Can make whole in either rod or set format left parenthesis note right parenthesis. Hesitant. Needs prompt to identify unit fraction. Names, Lavant, rod. Julie, rod. George, set. Maria, set. Tanisha, rod.Lee, set. J B, rod.and John H, rod. Row 3. Assessment. Not there yet, needs help to do activity. No confidence. Names, John S. and Ma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579" y="1354003"/>
            <a:ext cx="3323884" cy="4867321"/>
          </a:xfrm>
          <a:prstGeom prst="rect">
            <a:avLst/>
          </a:prstGeom>
        </p:spPr>
      </p:pic>
    </p:spTree>
    <p:extLst>
      <p:ext uri="{BB962C8B-B14F-4D97-AF65-F5344CB8AC3E}">
        <p14:creationId xmlns:p14="http://schemas.microsoft.com/office/powerpoint/2010/main" val="149237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Self-Assessment</a:t>
            </a:r>
          </a:p>
        </p:txBody>
      </p:sp>
      <p:sp>
        <p:nvSpPr>
          <p:cNvPr id="3" name="Text Placeholder 2"/>
          <p:cNvSpPr>
            <a:spLocks noGrp="1"/>
          </p:cNvSpPr>
          <p:nvPr>
            <p:ph type="body" idx="1"/>
          </p:nvPr>
        </p:nvSpPr>
        <p:spPr>
          <a:xfrm>
            <a:off x="457200" y="1600200"/>
            <a:ext cx="8229600" cy="1571463"/>
          </a:xfrm>
        </p:spPr>
        <p:txBody>
          <a:bodyPr/>
          <a:lstStyle/>
          <a:p>
            <a:r>
              <a:rPr lang="en-US" sz="2200" dirty="0">
                <a:latin typeface="+mn-lt"/>
                <a:cs typeface="Verdana"/>
              </a:rPr>
              <a:t>Represent a measure of the student’s learning or disposition</a:t>
            </a:r>
          </a:p>
          <a:p>
            <a:r>
              <a:rPr lang="en-US" sz="2200" dirty="0">
                <a:latin typeface="+mn-lt"/>
                <a:cs typeface="Verdana"/>
              </a:rPr>
              <a:t>Record of how they perceive their strengths and weaknesses</a:t>
            </a:r>
          </a:p>
          <a:p>
            <a:r>
              <a:rPr lang="en-US" sz="2200" dirty="0">
                <a:latin typeface="+mn-lt"/>
                <a:cs typeface="Verdana"/>
              </a:rPr>
              <a:t>Assessment of their own progress</a:t>
            </a:r>
          </a:p>
        </p:txBody>
      </p:sp>
      <p:sp>
        <p:nvSpPr>
          <p:cNvPr id="4" name="Text Placeholder 3"/>
          <p:cNvSpPr>
            <a:spLocks noGrp="1"/>
          </p:cNvSpPr>
          <p:nvPr>
            <p:ph type="body" idx="2"/>
          </p:nvPr>
        </p:nvSpPr>
        <p:spPr>
          <a:xfrm>
            <a:off x="457200" y="3171663"/>
            <a:ext cx="8229600" cy="2697486"/>
          </a:xfrm>
        </p:spPr>
        <p:txBody>
          <a:bodyPr/>
          <a:lstStyle/>
          <a:p>
            <a:pPr marL="101600" indent="0">
              <a:buNone/>
            </a:pPr>
            <a:r>
              <a:rPr lang="en-US" sz="2200" dirty="0">
                <a:latin typeface="+mn-lt"/>
                <a:cs typeface="Verdana"/>
              </a:rPr>
              <a:t>Methods to gather this data: exit slips on paper or web application</a:t>
            </a:r>
          </a:p>
          <a:p>
            <a:pPr marL="101600" indent="0">
              <a:buNone/>
            </a:pPr>
            <a:r>
              <a:rPr lang="en-US" sz="2200" dirty="0">
                <a:latin typeface="+mn-lt"/>
                <a:cs typeface="Verdana"/>
              </a:rPr>
              <a:t>Open-ended prompts</a:t>
            </a:r>
          </a:p>
          <a:p>
            <a:r>
              <a:rPr lang="en-US" sz="2200" dirty="0">
                <a:latin typeface="+mn-lt"/>
                <a:cs typeface="Verdana"/>
              </a:rPr>
              <a:t>Write two of the important things you learned in class today</a:t>
            </a:r>
          </a:p>
          <a:p>
            <a:r>
              <a:rPr lang="en-US" sz="2200" dirty="0">
                <a:latin typeface="+mn-lt"/>
                <a:cs typeface="Verdana"/>
              </a:rPr>
              <a:t>Which problems did you find the most challenging? Or the easiest?</a:t>
            </a:r>
          </a:p>
        </p:txBody>
      </p:sp>
    </p:spTree>
    <p:extLst>
      <p:ext uri="{BB962C8B-B14F-4D97-AF65-F5344CB8AC3E}">
        <p14:creationId xmlns:p14="http://schemas.microsoft.com/office/powerpoint/2010/main" val="3644537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Expanding the Usefulness of Tests</a:t>
            </a:r>
          </a:p>
        </p:txBody>
      </p:sp>
      <p:sp>
        <p:nvSpPr>
          <p:cNvPr id="4" name="Text Placeholder 3"/>
          <p:cNvSpPr>
            <a:spLocks noGrp="1"/>
          </p:cNvSpPr>
          <p:nvPr>
            <p:ph type="body" idx="1"/>
          </p:nvPr>
        </p:nvSpPr>
        <p:spPr>
          <a:xfrm>
            <a:off x="457199" y="1600200"/>
            <a:ext cx="3943351" cy="4525963"/>
          </a:xfrm>
        </p:spPr>
        <p:txBody>
          <a:bodyPr/>
          <a:lstStyle/>
          <a:p>
            <a:r>
              <a:rPr lang="en-US" sz="2400" dirty="0">
                <a:latin typeface="+mn-lt"/>
                <a:cs typeface="Verdana"/>
              </a:rPr>
              <a:t>Tests need to go beyond requiring students to demonstrate only procedural knowledge.</a:t>
            </a:r>
          </a:p>
          <a:p>
            <a:r>
              <a:rPr lang="en-US" sz="2400" dirty="0">
                <a:latin typeface="+mn-lt"/>
                <a:cs typeface="Verdana"/>
              </a:rPr>
              <a:t>Tests need to be designed so they match the goals of the instruction.</a:t>
            </a:r>
          </a:p>
        </p:txBody>
      </p:sp>
      <p:sp>
        <p:nvSpPr>
          <p:cNvPr id="5" name="Text Placeholder 4"/>
          <p:cNvSpPr>
            <a:spLocks noGrp="1"/>
          </p:cNvSpPr>
          <p:nvPr>
            <p:ph type="body" idx="2"/>
          </p:nvPr>
        </p:nvSpPr>
        <p:spPr>
          <a:xfrm>
            <a:off x="4467225" y="1600200"/>
            <a:ext cx="4219574" cy="4525963"/>
          </a:xfrm>
        </p:spPr>
        <p:txBody>
          <a:bodyPr/>
          <a:lstStyle/>
          <a:p>
            <a:pPr marL="0" indent="0">
              <a:buNone/>
            </a:pPr>
            <a:r>
              <a:rPr lang="en-US" sz="2400" dirty="0">
                <a:latin typeface="+mn-lt"/>
                <a:cs typeface="Verdana"/>
              </a:rPr>
              <a:t>Test considerations:</a:t>
            </a:r>
          </a:p>
          <a:p>
            <a:r>
              <a:rPr lang="en-US" sz="2400" dirty="0">
                <a:latin typeface="+mn-lt"/>
                <a:cs typeface="Verdana"/>
              </a:rPr>
              <a:t>Permit technology when appropriate.</a:t>
            </a:r>
          </a:p>
          <a:p>
            <a:r>
              <a:rPr lang="en-US" sz="2400" dirty="0">
                <a:latin typeface="+mn-lt"/>
                <a:cs typeface="Verdana"/>
              </a:rPr>
              <a:t>Permit students to use manipulatives and drawings.</a:t>
            </a:r>
          </a:p>
          <a:p>
            <a:r>
              <a:rPr lang="en-US" sz="2400" dirty="0">
                <a:latin typeface="+mn-lt"/>
                <a:cs typeface="Verdana"/>
              </a:rPr>
              <a:t>Include opportunities for explanation.</a:t>
            </a:r>
          </a:p>
          <a:p>
            <a:r>
              <a:rPr lang="en-US" sz="2400" dirty="0">
                <a:latin typeface="+mn-lt"/>
                <a:cs typeface="Verdana"/>
              </a:rPr>
              <a:t>Use open-ended questions.</a:t>
            </a:r>
          </a:p>
        </p:txBody>
      </p:sp>
    </p:spTree>
    <p:extLst>
      <p:ext uri="{BB962C8B-B14F-4D97-AF65-F5344CB8AC3E}">
        <p14:creationId xmlns:p14="http://schemas.microsoft.com/office/powerpoint/2010/main" val="4043777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Performance of High Stakes Tests</a:t>
            </a:r>
          </a:p>
        </p:txBody>
      </p:sp>
      <p:sp>
        <p:nvSpPr>
          <p:cNvPr id="3" name="Text Placeholder 2"/>
          <p:cNvSpPr>
            <a:spLocks noGrp="1"/>
          </p:cNvSpPr>
          <p:nvPr>
            <p:ph type="body" idx="1"/>
          </p:nvPr>
        </p:nvSpPr>
        <p:spPr/>
        <p:txBody>
          <a:bodyPr/>
          <a:lstStyle/>
          <a:p>
            <a:r>
              <a:rPr lang="en-US" sz="2400" dirty="0">
                <a:latin typeface="+mn-lt"/>
                <a:cs typeface="Verdana"/>
              </a:rPr>
              <a:t>External tests need to be a part of your assessment plan.</a:t>
            </a:r>
          </a:p>
          <a:p>
            <a:r>
              <a:rPr lang="en-US" sz="2400" dirty="0">
                <a:latin typeface="+mn-lt"/>
                <a:cs typeface="Verdana"/>
              </a:rPr>
              <a:t>Teach the big ideas in the mathematics curriculum that are aligned to state and local standards.</a:t>
            </a:r>
          </a:p>
          <a:p>
            <a:r>
              <a:rPr lang="en-US" sz="2400" dirty="0">
                <a:latin typeface="+mn-lt"/>
                <a:cs typeface="Verdana"/>
              </a:rPr>
              <a:t>Identify the broad conceptual foundations in the standards and select problem-based tasks that foster this understanding.</a:t>
            </a:r>
          </a:p>
        </p:txBody>
      </p:sp>
    </p:spTree>
    <p:extLst>
      <p:ext uri="{BB962C8B-B14F-4D97-AF65-F5344CB8AC3E}">
        <p14:creationId xmlns:p14="http://schemas.microsoft.com/office/powerpoint/2010/main" val="344975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Grades and Shaping Instruction</a:t>
            </a:r>
          </a:p>
        </p:txBody>
      </p:sp>
      <p:sp>
        <p:nvSpPr>
          <p:cNvPr id="3" name="Text Placeholder 2"/>
          <p:cNvSpPr>
            <a:spLocks noGrp="1"/>
          </p:cNvSpPr>
          <p:nvPr>
            <p:ph type="body" idx="1"/>
          </p:nvPr>
        </p:nvSpPr>
        <p:spPr>
          <a:xfrm>
            <a:off x="457200" y="1600200"/>
            <a:ext cx="8229600" cy="3419475"/>
          </a:xfrm>
        </p:spPr>
        <p:txBody>
          <a:bodyPr/>
          <a:lstStyle/>
          <a:p>
            <a:pPr marL="0" indent="0">
              <a:buNone/>
              <a:defRPr/>
            </a:pPr>
            <a:r>
              <a:rPr lang="en-US" sz="2200" dirty="0">
                <a:latin typeface="+mn-lt"/>
                <a:cs typeface="Verdana"/>
              </a:rPr>
              <a:t>A grade:</a:t>
            </a:r>
          </a:p>
          <a:p>
            <a:pPr>
              <a:defRPr/>
            </a:pPr>
            <a:r>
              <a:rPr lang="en-US" sz="2200" dirty="0">
                <a:latin typeface="+mn-lt"/>
                <a:cs typeface="Verdana"/>
              </a:rPr>
              <a:t>is a statistic to communicate to others the achievement level,</a:t>
            </a:r>
          </a:p>
          <a:p>
            <a:pPr>
              <a:defRPr/>
            </a:pPr>
            <a:r>
              <a:rPr lang="en-US" sz="2200" dirty="0">
                <a:latin typeface="+mn-lt"/>
                <a:cs typeface="Verdana"/>
              </a:rPr>
              <a:t>Accuracy and validity is dependent on information used to generate the grade, the professional judgment of the teacher, and alignment of assessment with goals and objectives of the instruction.</a:t>
            </a:r>
          </a:p>
          <a:p>
            <a:pPr>
              <a:defRPr/>
            </a:pPr>
            <a:r>
              <a:rPr lang="en-US" sz="2200" dirty="0">
                <a:latin typeface="+mn-lt"/>
                <a:cs typeface="Verdana"/>
              </a:rPr>
              <a:t>should be used with other information about a student</a:t>
            </a:r>
            <a:r>
              <a:rPr lang="en-US" altLang="ja-JP" sz="2200" dirty="0">
                <a:latin typeface="+mn-lt"/>
                <a:cs typeface="Verdana"/>
              </a:rPr>
              <a:t>’</a:t>
            </a:r>
            <a:r>
              <a:rPr lang="en-US" sz="2200" dirty="0">
                <a:latin typeface="+mn-lt"/>
                <a:cs typeface="Verdana"/>
              </a:rPr>
              <a:t>s work (problem solving processes, attitudes and beliefs).</a:t>
            </a:r>
          </a:p>
        </p:txBody>
      </p:sp>
      <p:sp>
        <p:nvSpPr>
          <p:cNvPr id="4" name="Text Placeholder 3"/>
          <p:cNvSpPr>
            <a:spLocks noGrp="1"/>
          </p:cNvSpPr>
          <p:nvPr>
            <p:ph type="body" idx="2"/>
          </p:nvPr>
        </p:nvSpPr>
        <p:spPr>
          <a:xfrm>
            <a:off x="457200" y="5067300"/>
            <a:ext cx="8229600" cy="820738"/>
          </a:xfrm>
        </p:spPr>
        <p:txBody>
          <a:bodyPr/>
          <a:lstStyle/>
          <a:p>
            <a:pPr marL="0" indent="0">
              <a:buNone/>
            </a:pPr>
            <a:r>
              <a:rPr lang="en-US" sz="2200" b="1" dirty="0">
                <a:latin typeface="+mn-lt"/>
                <a:cs typeface="Verdana"/>
              </a:rPr>
              <a:t>What gets graded by teachers is what gets valued by students?</a:t>
            </a:r>
          </a:p>
        </p:txBody>
      </p:sp>
    </p:spTree>
    <p:extLst>
      <p:ext uri="{BB962C8B-B14F-4D97-AF65-F5344CB8AC3E}">
        <p14:creationId xmlns:p14="http://schemas.microsoft.com/office/powerpoint/2010/main" val="17671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solidFill>
                <a:latin typeface="Times New Roman" panose="02020603050405020304" pitchFamily="18" charset="0"/>
              </a:rPr>
              <a:t>Learner Outcomes</a:t>
            </a:r>
            <a:endParaRPr lang="en-US">
              <a:solidFill>
                <a:schemeClr val="tx2"/>
              </a:solidFill>
            </a:endParaRPr>
          </a:p>
        </p:txBody>
      </p:sp>
      <p:sp>
        <p:nvSpPr>
          <p:cNvPr id="4" name="Content Placeholder 3"/>
          <p:cNvSpPr>
            <a:spLocks noGrp="1"/>
          </p:cNvSpPr>
          <p:nvPr>
            <p:ph idx="1"/>
          </p:nvPr>
        </p:nvSpPr>
        <p:spPr/>
        <p:txBody>
          <a:bodyPr/>
          <a:lstStyle/>
          <a:p>
            <a:pPr marL="0" indent="0">
              <a:buNone/>
            </a:pPr>
            <a:r>
              <a:rPr lang="en-US" sz="2200" b="1" dirty="0">
                <a:solidFill>
                  <a:srgbClr val="007FA3"/>
                </a:solidFill>
                <a:latin typeface="+mn-lt"/>
              </a:rPr>
              <a:t>5.1</a:t>
            </a:r>
            <a:r>
              <a:rPr lang="en-US" sz="2200" b="1" dirty="0">
                <a:latin typeface="+mn-lt"/>
              </a:rPr>
              <a:t> </a:t>
            </a:r>
            <a:r>
              <a:rPr lang="en-US" sz="2200" dirty="0">
                <a:latin typeface="+mn-lt"/>
                <a:cs typeface="Verdana"/>
              </a:rPr>
              <a:t>Differentiate between formative and summative assessment.</a:t>
            </a:r>
          </a:p>
          <a:p>
            <a:pPr marL="0" indent="0">
              <a:buNone/>
            </a:pPr>
            <a:r>
              <a:rPr lang="en-US" sz="2200" b="1" dirty="0">
                <a:solidFill>
                  <a:srgbClr val="007FA3"/>
                </a:solidFill>
                <a:latin typeface="+mn-lt"/>
              </a:rPr>
              <a:t>5.2</a:t>
            </a:r>
            <a:r>
              <a:rPr lang="en-US" sz="2200" b="1" dirty="0">
                <a:latin typeface="+mn-lt"/>
              </a:rPr>
              <a:t> </a:t>
            </a:r>
            <a:r>
              <a:rPr lang="en-US" sz="2200" dirty="0">
                <a:latin typeface="+mn-lt"/>
                <a:cs typeface="Verdana"/>
              </a:rPr>
              <a:t>Describe four important methods for assessing students’ mathematics understanding.</a:t>
            </a:r>
          </a:p>
          <a:p>
            <a:pPr marL="0" indent="0">
              <a:buNone/>
            </a:pPr>
            <a:r>
              <a:rPr lang="en-US" sz="2200" b="1" dirty="0">
                <a:solidFill>
                  <a:srgbClr val="007FA3"/>
                </a:solidFill>
                <a:latin typeface="+mn-lt"/>
              </a:rPr>
              <a:t>5.3</a:t>
            </a:r>
            <a:r>
              <a:rPr lang="en-US" sz="2200" b="1" dirty="0">
                <a:latin typeface="+mn-lt"/>
              </a:rPr>
              <a:t> </a:t>
            </a:r>
            <a:r>
              <a:rPr lang="en-US" sz="2200" dirty="0">
                <a:latin typeface="+mn-lt"/>
                <a:cs typeface="Verdana"/>
              </a:rPr>
              <a:t>Analyze types of rubrics and their uses.</a:t>
            </a:r>
          </a:p>
          <a:p>
            <a:pPr marL="0" indent="0">
              <a:buNone/>
            </a:pPr>
            <a:r>
              <a:rPr lang="en-US" sz="2200" b="1" dirty="0">
                <a:solidFill>
                  <a:srgbClr val="007FA3"/>
                </a:solidFill>
                <a:latin typeface="+mn-lt"/>
              </a:rPr>
              <a:t>5.4</a:t>
            </a:r>
            <a:r>
              <a:rPr lang="en-US" sz="2200" b="1" dirty="0">
                <a:latin typeface="+mn-lt"/>
              </a:rPr>
              <a:t> </a:t>
            </a:r>
            <a:r>
              <a:rPr lang="en-US" sz="2200" dirty="0">
                <a:latin typeface="+mn-lt"/>
                <a:cs typeface="Verdana"/>
              </a:rPr>
              <a:t>Explain the value of having students self-assess.</a:t>
            </a:r>
          </a:p>
          <a:p>
            <a:pPr marL="0" indent="0">
              <a:buNone/>
            </a:pPr>
            <a:r>
              <a:rPr lang="en-US" sz="2200" b="1" dirty="0">
                <a:solidFill>
                  <a:srgbClr val="007FA3"/>
                </a:solidFill>
                <a:latin typeface="+mn-lt"/>
              </a:rPr>
              <a:t>5.5</a:t>
            </a:r>
            <a:r>
              <a:rPr lang="en-US" sz="2200" b="1" dirty="0">
                <a:latin typeface="+mn-lt"/>
              </a:rPr>
              <a:t> </a:t>
            </a:r>
            <a:r>
              <a:rPr lang="en-US" sz="2200" dirty="0">
                <a:latin typeface="+mn-lt"/>
                <a:cs typeface="Verdana"/>
              </a:rPr>
              <a:t>Identify ways that tests can be used in the classroom to enhance learning.</a:t>
            </a:r>
          </a:p>
          <a:p>
            <a:pPr marL="0" indent="0">
              <a:buNone/>
            </a:pPr>
            <a:r>
              <a:rPr lang="en-US" sz="2200" b="1" dirty="0">
                <a:solidFill>
                  <a:srgbClr val="007FA3"/>
                </a:solidFill>
                <a:latin typeface="+mn-lt"/>
              </a:rPr>
              <a:t>5.6</a:t>
            </a:r>
            <a:r>
              <a:rPr lang="en-US" sz="2200" b="1" dirty="0">
                <a:latin typeface="+mn-lt"/>
              </a:rPr>
              <a:t> </a:t>
            </a:r>
            <a:r>
              <a:rPr lang="en-US" sz="2200" dirty="0">
                <a:latin typeface="+mn-lt"/>
                <a:cs typeface="Verdana"/>
              </a:rPr>
              <a:t>Explore ways to show evidence of and communicate about student learning that result in grades and more targeted instructional decisions</a:t>
            </a:r>
            <a:endParaRPr lang="en-US" sz="2200" dirty="0">
              <a:latin typeface="+mn-lt"/>
            </a:endParaRPr>
          </a:p>
        </p:txBody>
      </p:sp>
    </p:spTree>
    <p:extLst>
      <p:ext uri="{BB962C8B-B14F-4D97-AF65-F5344CB8AC3E}">
        <p14:creationId xmlns:p14="http://schemas.microsoft.com/office/powerpoint/2010/main" val="322532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Assessment into Instruction</a:t>
            </a:r>
          </a:p>
        </p:txBody>
      </p:sp>
      <p:sp>
        <p:nvSpPr>
          <p:cNvPr id="4" name="Text Placeholder 3"/>
          <p:cNvSpPr>
            <a:spLocks noGrp="1"/>
          </p:cNvSpPr>
          <p:nvPr>
            <p:ph type="body" idx="1"/>
          </p:nvPr>
        </p:nvSpPr>
        <p:spPr>
          <a:xfrm>
            <a:off x="457200" y="1600200"/>
            <a:ext cx="8229600" cy="2495550"/>
          </a:xfrm>
        </p:spPr>
        <p:txBody>
          <a:bodyPr/>
          <a:lstStyle/>
          <a:p>
            <a:pPr marL="0" indent="0" eaLnBrk="1" hangingPunct="1">
              <a:buNone/>
              <a:defRPr/>
            </a:pPr>
            <a:r>
              <a:rPr lang="en-US" sz="2400" dirty="0">
                <a:latin typeface="+mn-lt"/>
                <a:cs typeface="Verdana"/>
              </a:rPr>
              <a:t>“How do I access?”</a:t>
            </a:r>
            <a:endParaRPr lang="en-US" sz="2400" i="1" dirty="0">
              <a:latin typeface="+mn-lt"/>
              <a:cs typeface="Verdana"/>
            </a:endParaRPr>
          </a:p>
          <a:p>
            <a:pPr marL="432000" indent="-432000" eaLnBrk="1" hangingPunct="1">
              <a:buFont typeface="+mj-lt"/>
              <a:buAutoNum type="arabicPeriod"/>
              <a:defRPr/>
            </a:pPr>
            <a:r>
              <a:rPr lang="en-US" sz="2400" dirty="0">
                <a:latin typeface="+mn-lt"/>
                <a:cs typeface="Verdana"/>
              </a:rPr>
              <a:t>Assessment should enhance student’s learning.</a:t>
            </a:r>
          </a:p>
          <a:p>
            <a:pPr marL="432000" indent="-432000" eaLnBrk="1" hangingPunct="1">
              <a:buFont typeface="+mj-lt"/>
              <a:buAutoNum type="arabicPeriod"/>
              <a:defRPr/>
            </a:pPr>
            <a:r>
              <a:rPr lang="en-US" sz="2400" dirty="0">
                <a:latin typeface="+mn-lt"/>
                <a:cs typeface="Verdana"/>
              </a:rPr>
              <a:t>Assessment is a valuable tool for making instructional decisions.</a:t>
            </a:r>
          </a:p>
          <a:p>
            <a:pPr marL="432000" indent="-432000" eaLnBrk="1" hangingPunct="1">
              <a:buFont typeface="+mj-lt"/>
              <a:buAutoNum type="arabicPeriod"/>
              <a:defRPr/>
            </a:pPr>
            <a:r>
              <a:rPr lang="en-US" sz="2400" dirty="0">
                <a:latin typeface="+mn-lt"/>
                <a:cs typeface="Verdana"/>
              </a:rPr>
              <a:t>Feedback should help learners progress.</a:t>
            </a:r>
            <a:endParaRPr lang="en-US" sz="2400" dirty="0">
              <a:latin typeface="+mn-lt"/>
            </a:endParaRPr>
          </a:p>
        </p:txBody>
      </p:sp>
      <p:sp>
        <p:nvSpPr>
          <p:cNvPr id="5" name="Text Placeholder 4"/>
          <p:cNvSpPr>
            <a:spLocks noGrp="1"/>
          </p:cNvSpPr>
          <p:nvPr>
            <p:ph type="body" idx="2"/>
          </p:nvPr>
        </p:nvSpPr>
        <p:spPr>
          <a:xfrm>
            <a:off x="457200" y="4224337"/>
            <a:ext cx="8367713" cy="1771650"/>
          </a:xfrm>
        </p:spPr>
        <p:txBody>
          <a:bodyPr/>
          <a:lstStyle/>
          <a:p>
            <a:pPr marL="0" indent="0">
              <a:buSzTx/>
              <a:buNone/>
              <a:defRPr/>
            </a:pPr>
            <a:r>
              <a:rPr lang="en-US" sz="2400" dirty="0">
                <a:latin typeface="+mn-lt"/>
                <a:cs typeface="Verdana"/>
              </a:rPr>
              <a:t>These ideas align with assessment </a:t>
            </a:r>
            <a:r>
              <a:rPr lang="en-US" sz="2400" b="1" dirty="0">
                <a:latin typeface="+mn-lt"/>
                <a:cs typeface="Verdana"/>
              </a:rPr>
              <a:t>of</a:t>
            </a:r>
            <a:r>
              <a:rPr lang="en-US" sz="2400" dirty="0">
                <a:latin typeface="+mn-lt"/>
                <a:cs typeface="Verdana"/>
              </a:rPr>
              <a:t> learning - students evaluated on what they know at a given moment.</a:t>
            </a:r>
          </a:p>
          <a:p>
            <a:pPr marL="0" indent="0">
              <a:buSzTx/>
              <a:buNone/>
              <a:defRPr/>
            </a:pPr>
            <a:r>
              <a:rPr lang="en-US" sz="2400" dirty="0">
                <a:latin typeface="+mn-lt"/>
                <a:cs typeface="Verdana"/>
              </a:rPr>
              <a:t>These ideas aligns with assessment </a:t>
            </a:r>
            <a:r>
              <a:rPr lang="en-US" sz="2400" b="1" dirty="0">
                <a:latin typeface="+mn-lt"/>
                <a:cs typeface="Verdana"/>
              </a:rPr>
              <a:t>for</a:t>
            </a:r>
            <a:r>
              <a:rPr lang="en-US" sz="2400" dirty="0">
                <a:latin typeface="+mn-lt"/>
                <a:cs typeface="Verdana"/>
              </a:rPr>
              <a:t> learning - students continually evaluated so instruction can be targeted to gaps.</a:t>
            </a:r>
          </a:p>
        </p:txBody>
      </p:sp>
    </p:spTree>
    <p:extLst>
      <p:ext uri="{BB962C8B-B14F-4D97-AF65-F5344CB8AC3E}">
        <p14:creationId xmlns:p14="http://schemas.microsoft.com/office/powerpoint/2010/main" val="119063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rPr>
              <a:t>Main Assessment Types</a:t>
            </a:r>
            <a:endParaRPr lang="en-US"/>
          </a:p>
        </p:txBody>
      </p:sp>
      <p:sp>
        <p:nvSpPr>
          <p:cNvPr id="3" name="Text Placeholder 2"/>
          <p:cNvSpPr>
            <a:spLocks noGrp="1"/>
          </p:cNvSpPr>
          <p:nvPr>
            <p:ph type="body" idx="1"/>
          </p:nvPr>
        </p:nvSpPr>
        <p:spPr>
          <a:xfrm>
            <a:off x="457200" y="1600200"/>
            <a:ext cx="4105275" cy="4525963"/>
          </a:xfrm>
        </p:spPr>
        <p:txBody>
          <a:bodyPr/>
          <a:lstStyle/>
          <a:p>
            <a:pPr marL="0" indent="0">
              <a:buNone/>
            </a:pPr>
            <a:r>
              <a:rPr lang="en-US" sz="2200" b="1" dirty="0">
                <a:latin typeface="+mn-lt"/>
                <a:cs typeface="Verdana"/>
              </a:rPr>
              <a:t>Summative</a:t>
            </a:r>
          </a:p>
          <a:p>
            <a:r>
              <a:rPr lang="en-US" sz="2200" dirty="0">
                <a:latin typeface="+mn-lt"/>
                <a:cs typeface="Verdana"/>
              </a:rPr>
              <a:t>Cumulative evaluations</a:t>
            </a:r>
          </a:p>
          <a:p>
            <a:r>
              <a:rPr lang="en-US" sz="2200" dirty="0">
                <a:latin typeface="+mn-lt"/>
                <a:cs typeface="Verdana"/>
              </a:rPr>
              <a:t>Takes place </a:t>
            </a:r>
            <a:r>
              <a:rPr lang="en-US" sz="2200" b="1" dirty="0">
                <a:latin typeface="+mn-lt"/>
                <a:cs typeface="Verdana"/>
              </a:rPr>
              <a:t>after</a:t>
            </a:r>
            <a:r>
              <a:rPr lang="en-US" sz="2200" dirty="0">
                <a:latin typeface="+mn-lt"/>
                <a:cs typeface="Verdana"/>
              </a:rPr>
              <a:t> instruction is completed</a:t>
            </a:r>
          </a:p>
          <a:p>
            <a:r>
              <a:rPr lang="en-US" sz="2200" dirty="0">
                <a:latin typeface="+mn-lt"/>
                <a:cs typeface="Verdana"/>
              </a:rPr>
              <a:t>Generate a single score</a:t>
            </a:r>
          </a:p>
          <a:p>
            <a:r>
              <a:rPr lang="en-US" sz="2200" dirty="0">
                <a:latin typeface="+mn-lt"/>
                <a:cs typeface="Verdana"/>
              </a:rPr>
              <a:t>Measures overall progress</a:t>
            </a:r>
          </a:p>
          <a:p>
            <a:r>
              <a:rPr lang="en-US" sz="2200" dirty="0">
                <a:latin typeface="+mn-lt"/>
                <a:cs typeface="Verdana"/>
              </a:rPr>
              <a:t>Does not shape day to day teaching decisions</a:t>
            </a:r>
          </a:p>
        </p:txBody>
      </p:sp>
      <p:sp>
        <p:nvSpPr>
          <p:cNvPr id="4" name="Text Placeholder 3"/>
          <p:cNvSpPr>
            <a:spLocks noGrp="1"/>
          </p:cNvSpPr>
          <p:nvPr>
            <p:ph type="body" idx="2"/>
          </p:nvPr>
        </p:nvSpPr>
        <p:spPr>
          <a:xfrm>
            <a:off x="4648200" y="1600200"/>
            <a:ext cx="4038600" cy="4525963"/>
          </a:xfrm>
        </p:spPr>
        <p:txBody>
          <a:bodyPr/>
          <a:lstStyle/>
          <a:p>
            <a:pPr marL="0" indent="0">
              <a:buNone/>
            </a:pPr>
            <a:r>
              <a:rPr lang="en-US" sz="2200" b="1" dirty="0">
                <a:latin typeface="+mn-lt"/>
                <a:cs typeface="Verdana"/>
              </a:rPr>
              <a:t>Formative</a:t>
            </a:r>
          </a:p>
          <a:p>
            <a:r>
              <a:rPr lang="en-US" sz="2200" dirty="0">
                <a:latin typeface="+mn-lt"/>
                <a:cs typeface="Verdana"/>
              </a:rPr>
              <a:t>Check status of students’ development</a:t>
            </a:r>
          </a:p>
          <a:p>
            <a:r>
              <a:rPr lang="en-US" sz="2200" dirty="0">
                <a:latin typeface="+mn-lt"/>
                <a:cs typeface="Verdana"/>
              </a:rPr>
              <a:t>Takes place </a:t>
            </a:r>
            <a:r>
              <a:rPr lang="en-US" sz="2200" b="1" dirty="0">
                <a:latin typeface="+mn-lt"/>
                <a:cs typeface="Verdana"/>
              </a:rPr>
              <a:t>during</a:t>
            </a:r>
            <a:r>
              <a:rPr lang="en-US" sz="2200" dirty="0">
                <a:latin typeface="+mn-lt"/>
                <a:cs typeface="Verdana"/>
              </a:rPr>
              <a:t> instruction or as pre- assessment</a:t>
            </a:r>
          </a:p>
          <a:p>
            <a:r>
              <a:rPr lang="en-US" sz="2200" dirty="0">
                <a:latin typeface="+mn-lt"/>
                <a:cs typeface="Verdana"/>
              </a:rPr>
              <a:t>Provides targeted feedback</a:t>
            </a:r>
          </a:p>
          <a:p>
            <a:r>
              <a:rPr lang="en-US" sz="2200" dirty="0">
                <a:latin typeface="+mn-lt"/>
                <a:cs typeface="Verdana"/>
              </a:rPr>
              <a:t>Results and evidence used to inform decisions about next steps</a:t>
            </a:r>
          </a:p>
        </p:txBody>
      </p:sp>
    </p:spTree>
    <p:extLst>
      <p:ext uri="{BB962C8B-B14F-4D97-AF65-F5344CB8AC3E}">
        <p14:creationId xmlns:p14="http://schemas.microsoft.com/office/powerpoint/2010/main" val="2643106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08"/>
            <a:ext cx="8229600" cy="1097279"/>
          </a:xfrm>
        </p:spPr>
        <p:txBody>
          <a:bodyPr/>
          <a:lstStyle/>
          <a:p>
            <a:r>
              <a:rPr lang="en-US" sz="3200" dirty="0">
                <a:latin typeface="Times New Roman" panose="02020603050405020304" pitchFamily="18" charset="0"/>
              </a:rPr>
              <a:t>What Should Be Assessed?</a:t>
            </a:r>
            <a:endParaRPr lang="en-US" dirty="0"/>
          </a:p>
        </p:txBody>
      </p:sp>
      <p:sp>
        <p:nvSpPr>
          <p:cNvPr id="3" name="Text Placeholder 2"/>
          <p:cNvSpPr>
            <a:spLocks noGrp="1"/>
          </p:cNvSpPr>
          <p:nvPr>
            <p:ph type="body" idx="1"/>
          </p:nvPr>
        </p:nvSpPr>
        <p:spPr>
          <a:xfrm>
            <a:off x="457200" y="1176337"/>
            <a:ext cx="8229600" cy="5033963"/>
          </a:xfrm>
        </p:spPr>
        <p:txBody>
          <a:bodyPr/>
          <a:lstStyle/>
          <a:p>
            <a:pPr>
              <a:defRPr/>
            </a:pPr>
            <a:r>
              <a:rPr lang="en-US" sz="2000" dirty="0">
                <a:latin typeface="+mn-lt"/>
                <a:cs typeface="Verdana"/>
              </a:rPr>
              <a:t>Conceptual Understanding and Procedural Fluency</a:t>
            </a:r>
          </a:p>
          <a:p>
            <a:pPr>
              <a:defRPr/>
            </a:pPr>
            <a:r>
              <a:rPr lang="en-US" sz="2000" dirty="0">
                <a:latin typeface="+mn-lt"/>
                <a:cs typeface="Verdana"/>
              </a:rPr>
              <a:t>Competence and Adaptive Reasoning</a:t>
            </a:r>
          </a:p>
          <a:p>
            <a:pPr>
              <a:defRPr/>
            </a:pPr>
            <a:r>
              <a:rPr lang="en-US" sz="2000" dirty="0">
                <a:latin typeface="+mn-lt"/>
                <a:cs typeface="Verdana"/>
              </a:rPr>
              <a:t>Problem Solving</a:t>
            </a:r>
          </a:p>
          <a:p>
            <a:pPr>
              <a:defRPr/>
            </a:pPr>
            <a:r>
              <a:rPr lang="en-US" sz="2000" dirty="0">
                <a:latin typeface="+mn-lt"/>
                <a:cs typeface="Verdana"/>
              </a:rPr>
              <a:t>Reasoning</a:t>
            </a:r>
          </a:p>
          <a:p>
            <a:pPr>
              <a:defRPr/>
            </a:pPr>
            <a:r>
              <a:rPr lang="en-US" sz="2000" dirty="0">
                <a:latin typeface="+mn-lt"/>
                <a:cs typeface="Verdana"/>
              </a:rPr>
              <a:t>Communication</a:t>
            </a:r>
          </a:p>
          <a:p>
            <a:pPr>
              <a:defRPr/>
            </a:pPr>
            <a:r>
              <a:rPr lang="en-US" sz="2000" dirty="0">
                <a:latin typeface="+mn-lt"/>
                <a:cs typeface="Verdana"/>
              </a:rPr>
              <a:t>Connections</a:t>
            </a:r>
          </a:p>
          <a:p>
            <a:pPr>
              <a:defRPr/>
            </a:pPr>
            <a:r>
              <a:rPr lang="en-US" sz="2000" dirty="0">
                <a:latin typeface="+mn-lt"/>
                <a:cs typeface="Verdana"/>
              </a:rPr>
              <a:t>Representation</a:t>
            </a:r>
          </a:p>
          <a:p>
            <a:pPr>
              <a:defRPr/>
            </a:pPr>
            <a:r>
              <a:rPr lang="en-US" sz="2000" dirty="0">
                <a:latin typeface="+mn-lt"/>
                <a:cs typeface="Verdana"/>
              </a:rPr>
              <a:t>Productive Disposition</a:t>
            </a:r>
            <a:br>
              <a:rPr lang="en-US" sz="2000" dirty="0">
                <a:latin typeface="+mn-lt"/>
                <a:cs typeface="Verdana"/>
              </a:rPr>
            </a:br>
            <a:endParaRPr lang="en-US" sz="2000" dirty="0">
              <a:latin typeface="+mn-lt"/>
              <a:cs typeface="Verdana"/>
            </a:endParaRPr>
          </a:p>
          <a:p>
            <a:pPr marL="0" indent="0">
              <a:buNone/>
              <a:defRPr/>
            </a:pPr>
            <a:r>
              <a:rPr lang="en-US" sz="2000" b="1" dirty="0">
                <a:cs typeface="Verdana"/>
              </a:rPr>
              <a:t>Discuss what type of assessment would provide for the range of mathematical behaviors listed above?</a:t>
            </a:r>
          </a:p>
          <a:p>
            <a:pPr marL="0" indent="0">
              <a:buNone/>
              <a:defRPr/>
            </a:pPr>
            <a:endParaRPr lang="en-US" sz="2000" dirty="0">
              <a:latin typeface="+mn-lt"/>
              <a:cs typeface="Verdana"/>
            </a:endParaRPr>
          </a:p>
        </p:txBody>
      </p:sp>
    </p:spTree>
    <p:extLst>
      <p:ext uri="{BB962C8B-B14F-4D97-AF65-F5344CB8AC3E}">
        <p14:creationId xmlns:p14="http://schemas.microsoft.com/office/powerpoint/2010/main" val="47774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63" y="67734"/>
            <a:ext cx="8229600" cy="1097279"/>
          </a:xfrm>
        </p:spPr>
        <p:txBody>
          <a:bodyPr/>
          <a:lstStyle/>
          <a:p>
            <a:r>
              <a:rPr lang="en-US" dirty="0">
                <a:latin typeface="Times New Roman" panose="02020603050405020304" pitchFamily="18" charset="0"/>
              </a:rPr>
              <a:t>Observations</a:t>
            </a:r>
            <a:endParaRPr lang="en-US" dirty="0"/>
          </a:p>
        </p:txBody>
      </p:sp>
      <p:sp>
        <p:nvSpPr>
          <p:cNvPr id="3" name="Text Placeholder 2"/>
          <p:cNvSpPr>
            <a:spLocks noGrp="1"/>
          </p:cNvSpPr>
          <p:nvPr>
            <p:ph type="body" idx="1"/>
          </p:nvPr>
        </p:nvSpPr>
        <p:spPr>
          <a:xfrm>
            <a:off x="457201" y="1452562"/>
            <a:ext cx="4769318" cy="2200275"/>
          </a:xfrm>
        </p:spPr>
        <p:txBody>
          <a:bodyPr/>
          <a:lstStyle/>
          <a:p>
            <a:pPr marL="0" indent="0">
              <a:buNone/>
              <a:defRPr/>
            </a:pPr>
            <a:r>
              <a:rPr lang="en-US" sz="2000" dirty="0">
                <a:latin typeface="+mn-lt"/>
                <a:cs typeface="Verdana"/>
              </a:rPr>
              <a:t>Anecdotal notes and checklists are a systematic plan for gathering evidence during and after portions of the lesson.</a:t>
            </a:r>
          </a:p>
          <a:p>
            <a:pPr marL="0" indent="0">
              <a:buNone/>
              <a:defRPr/>
            </a:pPr>
            <a:r>
              <a:rPr lang="en-US" sz="2000" b="1" dirty="0">
                <a:latin typeface="+mn-lt"/>
                <a:cs typeface="Verdana"/>
              </a:rPr>
              <a:t>What are some of the effective observation strategies suggested in this chapter?</a:t>
            </a:r>
          </a:p>
        </p:txBody>
      </p:sp>
      <p:pic>
        <p:nvPicPr>
          <p:cNvPr id="5" name="Picture 4" descr="A checklist of a student’s progress. This checklist has 2 parts, place value, and mathematical practices. There are 8 rows and 5 columns. From left to right, the columns are, place value or mathematical practices. Three types of assessments, not there yet, on target, above and beyond. And comments. In each row, one of the 3 assessments are checked. Part 1, place value. Row 1. Place value, understands numerator and denominator. Assessment, on target. Comments, blank. Row 2. Place value, area models. Assessment, on target. Comments, used pattern blocks to show 2 thirds and 3 sixths. Row 3. Place value, set models. Assessment, not there yet. Comments, blank.Row 4. Place value, uses fractions in real contexts. Assessment, not there yet. Comments, blank. Place value, estimates fraction quantities. Assessment, on target. Comments, showing greater reasonableness. Part 2, mathematical practices. Row 5. Practices, makes sense of problems and perseveres. Assessment, on target. Comments, stated problem in own words. Practices, models with mathematics. Assessment, not there yet. Comments, reluctant to use abstract models. Practices, uses appropriate tools. Assessment, on target. Comments, blank."/>
          <p:cNvPicPr>
            <a:picLocks noChangeAspect="1"/>
          </p:cNvPicPr>
          <p:nvPr/>
        </p:nvPicPr>
        <p:blipFill>
          <a:blip r:embed="rId2"/>
          <a:stretch>
            <a:fillRect/>
          </a:stretch>
        </p:blipFill>
        <p:spPr>
          <a:xfrm>
            <a:off x="5629539" y="916933"/>
            <a:ext cx="3140898" cy="5165608"/>
          </a:xfrm>
          <a:prstGeom prst="rect">
            <a:avLst/>
          </a:prstGeom>
        </p:spPr>
      </p:pic>
      <p:pic>
        <p:nvPicPr>
          <p:cNvPr id="6" name="Picture 5" descr="A checklist of a classroom’s understanding of one topic, mental computation adding 2 digit numbers. There are 7 rows and 5 columns. From left to right, the columns are, names. There are 3 types of assessments. 1. Not there yet, can’t do mentally. 2. On target, has at least one strategy. And 3. Above and beyond, uses different methods with different numbers. And comments. For each name, 1 or 2 of the assessments are checked and dated. Row 1. Name, Lalie. Assessment, on target, March eighteenth 2017, and March 20 first 2017. Comments, blank. Row 2. Name, Pete. Assessment, not there yet, March twentieth 2017, and on target, March 20 fourth 2017. Comments, difficulty with problems using 8 and 9. Row 3. Name, Sid. Assessment, above and beyond, March twentieth 2017. Comments, flexible approaches used. Row 4. Name, Lakeshia. Assessment, on target, no date noted. Comments, counts by tens, then adds ones. Row 5. Name, George. Assessment, on target, no date noted. Comments, blank. Row 6. Name, Pam. Assessment, not there yet, no date noted. Comments, beginning to add the group of tends first. Row 7. Name, Maria. Assessment, on target, March 20 fourth 2017. Comments, using a posted hundreds chart."/>
          <p:cNvPicPr>
            <a:picLocks noChangeAspect="1"/>
          </p:cNvPicPr>
          <p:nvPr/>
        </p:nvPicPr>
        <p:blipFill>
          <a:blip r:embed="rId3"/>
          <a:stretch>
            <a:fillRect/>
          </a:stretch>
        </p:blipFill>
        <p:spPr>
          <a:xfrm>
            <a:off x="373562" y="3940386"/>
            <a:ext cx="5186991" cy="2131801"/>
          </a:xfrm>
          <a:prstGeom prst="rect">
            <a:avLst/>
          </a:prstGeom>
        </p:spPr>
      </p:pic>
    </p:spTree>
    <p:extLst>
      <p:ext uri="{BB962C8B-B14F-4D97-AF65-F5344CB8AC3E}">
        <p14:creationId xmlns:p14="http://schemas.microsoft.com/office/powerpoint/2010/main" val="391748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rPr>
              <a:t>Questions</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13631609"/>
              </p:ext>
            </p:extLst>
          </p:nvPr>
        </p:nvGraphicFramePr>
        <p:xfrm>
          <a:off x="560716" y="1600199"/>
          <a:ext cx="8126083" cy="3570282"/>
        </p:xfrm>
        <a:graphic>
          <a:graphicData uri="http://schemas.openxmlformats.org/drawingml/2006/table">
            <a:tbl>
              <a:tblPr firstRow="1" bandRow="1">
                <a:tableStyleId>{5940675A-B579-460E-94D1-54222C63F5DA}</a:tableStyleId>
              </a:tblPr>
              <a:tblGrid>
                <a:gridCol w="2341892">
                  <a:extLst>
                    <a:ext uri="{9D8B030D-6E8A-4147-A177-3AD203B41FA5}">
                      <a16:colId xmlns:a16="http://schemas.microsoft.com/office/drawing/2014/main" val="3487136230"/>
                    </a:ext>
                  </a:extLst>
                </a:gridCol>
                <a:gridCol w="5784191">
                  <a:extLst>
                    <a:ext uri="{9D8B030D-6E8A-4147-A177-3AD203B41FA5}">
                      <a16:colId xmlns:a16="http://schemas.microsoft.com/office/drawing/2014/main" val="2168248449"/>
                    </a:ext>
                  </a:extLst>
                </a:gridCol>
              </a:tblGrid>
              <a:tr h="339402">
                <a:tc>
                  <a:txBody>
                    <a:bodyPr/>
                    <a:lstStyle/>
                    <a:p>
                      <a:r>
                        <a:rPr lang="en-US" sz="1400" b="1" u="none" strike="noStrike" cap="none" baseline="0" dirty="0">
                          <a:sym typeface="Arial"/>
                        </a:rPr>
                        <a:t>Type of Question</a:t>
                      </a:r>
                      <a:endParaRPr lang="en-US" sz="1400" b="1" dirty="0"/>
                    </a:p>
                  </a:txBody>
                  <a:tcPr/>
                </a:tc>
                <a:tc>
                  <a:txBody>
                    <a:bodyPr/>
                    <a:lstStyle/>
                    <a:p>
                      <a:r>
                        <a:rPr lang="en-US" sz="1400" b="1" u="none" strike="noStrike" cap="none" baseline="0" dirty="0">
                          <a:sym typeface="Arial"/>
                        </a:rPr>
                        <a:t>Sample Questions</a:t>
                      </a:r>
                      <a:endParaRPr lang="en-US" sz="1400" b="1" dirty="0"/>
                    </a:p>
                  </a:txBody>
                  <a:tcPr/>
                </a:tc>
                <a:extLst>
                  <a:ext uri="{0D108BD9-81ED-4DB2-BD59-A6C34878D82A}">
                    <a16:rowId xmlns:a16="http://schemas.microsoft.com/office/drawing/2014/main" val="1675292973"/>
                  </a:ext>
                </a:extLst>
              </a:tr>
              <a:tr h="536899">
                <a:tc>
                  <a:txBody>
                    <a:bodyPr/>
                    <a:lstStyle/>
                    <a:p>
                      <a:r>
                        <a:rPr lang="en-US" sz="1400" u="none" strike="noStrike" cap="none" baseline="0" dirty="0">
                          <a:sym typeface="Arial"/>
                        </a:rPr>
                        <a:t>Information gathering</a:t>
                      </a:r>
                      <a:endParaRPr lang="en-US" sz="1400" dirty="0"/>
                    </a:p>
                  </a:txBody>
                  <a:tcPr/>
                </a:tc>
                <a:tc>
                  <a:txBody>
                    <a:bodyPr/>
                    <a:lstStyle/>
                    <a:p>
                      <a:r>
                        <a:rPr lang="en-US" sz="1400" u="none" strike="noStrike" cap="none" baseline="0" dirty="0">
                          <a:sym typeface="Arial"/>
                        </a:rPr>
                        <a:t>What does the equal sign mean? Share an example.</a:t>
                      </a:r>
                    </a:p>
                    <a:p>
                      <a:pPr>
                        <a:spcBef>
                          <a:spcPts val="600"/>
                        </a:spcBef>
                      </a:pPr>
                      <a:r>
                        <a:rPr lang="en-US" sz="1400" u="none" strike="noStrike" cap="none" baseline="0" dirty="0">
                          <a:sym typeface="Arial"/>
                        </a:rPr>
                        <a:t>What are the properties of a trapezoid?</a:t>
                      </a:r>
                      <a:endParaRPr lang="en-US" sz="1400" dirty="0"/>
                    </a:p>
                  </a:txBody>
                  <a:tcPr/>
                </a:tc>
                <a:extLst>
                  <a:ext uri="{0D108BD9-81ED-4DB2-BD59-A6C34878D82A}">
                    <a16:rowId xmlns:a16="http://schemas.microsoft.com/office/drawing/2014/main" val="882351950"/>
                  </a:ext>
                </a:extLst>
              </a:tr>
              <a:tr h="770018">
                <a:tc>
                  <a:txBody>
                    <a:bodyPr/>
                    <a:lstStyle/>
                    <a:p>
                      <a:r>
                        <a:rPr lang="en-US" sz="1400" u="none" strike="noStrike" cap="none" baseline="0" dirty="0">
                          <a:sym typeface="Arial"/>
                        </a:rPr>
                        <a:t>Student thinking</a:t>
                      </a:r>
                      <a:endParaRPr lang="en-US" sz="1400" dirty="0"/>
                    </a:p>
                  </a:txBody>
                  <a:tcPr/>
                </a:tc>
                <a:tc>
                  <a:txBody>
                    <a:bodyPr/>
                    <a:lstStyle/>
                    <a:p>
                      <a:r>
                        <a:rPr lang="en-US" sz="1400" u="none" strike="noStrike" cap="none" baseline="0" dirty="0">
                          <a:sym typeface="Arial"/>
                        </a:rPr>
                        <a:t>How does the model you drew relate to this fraction equivalence problem?</a:t>
                      </a:r>
                    </a:p>
                    <a:p>
                      <a:pPr>
                        <a:spcBef>
                          <a:spcPts val="600"/>
                        </a:spcBef>
                      </a:pPr>
                      <a:r>
                        <a:rPr lang="en-US" sz="1400" u="none" strike="noStrike" cap="none" baseline="0" dirty="0">
                          <a:sym typeface="Arial"/>
                        </a:rPr>
                        <a:t>How does your equation fit the story in the word problem?</a:t>
                      </a:r>
                      <a:endParaRPr lang="en-US" sz="1400" dirty="0"/>
                    </a:p>
                  </a:txBody>
                  <a:tcPr/>
                </a:tc>
                <a:extLst>
                  <a:ext uri="{0D108BD9-81ED-4DB2-BD59-A6C34878D82A}">
                    <a16:rowId xmlns:a16="http://schemas.microsoft.com/office/drawing/2014/main" val="3235719191"/>
                  </a:ext>
                </a:extLst>
              </a:tr>
              <a:tr h="770018">
                <a:tc>
                  <a:txBody>
                    <a:bodyPr/>
                    <a:lstStyle/>
                    <a:p>
                      <a:r>
                        <a:rPr lang="en-US" sz="1400" u="none" strike="noStrike" cap="none" baseline="0" dirty="0">
                          <a:sym typeface="Arial"/>
                        </a:rPr>
                        <a:t>Mathematical structures, connections, and relationships</a:t>
                      </a:r>
                      <a:endParaRPr lang="en-US" sz="1400" dirty="0"/>
                    </a:p>
                  </a:txBody>
                  <a:tcPr/>
                </a:tc>
                <a:tc>
                  <a:txBody>
                    <a:bodyPr/>
                    <a:lstStyle/>
                    <a:p>
                      <a:r>
                        <a:rPr lang="en-US" sz="1400" u="none" strike="noStrike" cap="none" baseline="0" dirty="0">
                          <a:sym typeface="Arial"/>
                        </a:rPr>
                        <a:t>Are both of these expressions equivalent? How do you know?</a:t>
                      </a:r>
                    </a:p>
                    <a:p>
                      <a:pPr>
                        <a:spcBef>
                          <a:spcPts val="600"/>
                        </a:spcBef>
                      </a:pPr>
                      <a:r>
                        <a:rPr lang="en-US" sz="1400" u="none" strike="noStrike" cap="none" baseline="0" dirty="0">
                          <a:sym typeface="Arial"/>
                        </a:rPr>
                        <a:t>What is the maximum number of digits you can get in a sum when you add two 3-digit numbers? Why?</a:t>
                      </a:r>
                      <a:endParaRPr lang="en-US" sz="1400" dirty="0"/>
                    </a:p>
                  </a:txBody>
                  <a:tcPr/>
                </a:tc>
                <a:extLst>
                  <a:ext uri="{0D108BD9-81ED-4DB2-BD59-A6C34878D82A}">
                    <a16:rowId xmlns:a16="http://schemas.microsoft.com/office/drawing/2014/main" val="474195878"/>
                  </a:ext>
                </a:extLst>
              </a:tr>
              <a:tr h="770018">
                <a:tc>
                  <a:txBody>
                    <a:bodyPr/>
                    <a:lstStyle/>
                    <a:p>
                      <a:r>
                        <a:rPr lang="en-US" sz="1400" u="none" strike="noStrike" cap="none" baseline="0" dirty="0">
                          <a:sym typeface="Arial"/>
                        </a:rPr>
                        <a:t>Reflection and justification</a:t>
                      </a:r>
                      <a:endParaRPr lang="en-US" sz="1400" dirty="0"/>
                    </a:p>
                  </a:txBody>
                  <a:tcPr/>
                </a:tc>
                <a:tc>
                  <a:txBody>
                    <a:bodyPr/>
                    <a:lstStyle/>
                    <a:p>
                      <a:r>
                        <a:rPr lang="en-US" sz="1400" u="none" strike="noStrike" cap="none" baseline="0" dirty="0">
                          <a:sym typeface="Arial"/>
                        </a:rPr>
                        <a:t>How are the two solutions strategies you used to solve the problem today alike? Different? When would you choose to use each one?</a:t>
                      </a:r>
                    </a:p>
                    <a:p>
                      <a:pPr>
                        <a:spcBef>
                          <a:spcPts val="600"/>
                        </a:spcBef>
                      </a:pPr>
                      <a:r>
                        <a:rPr lang="en-US" sz="1400" u="none" strike="noStrike" cap="none" baseline="0" dirty="0">
                          <a:sym typeface="Arial"/>
                        </a:rPr>
                        <a:t>What does it mean that multiplication and division are inverse operations?</a:t>
                      </a:r>
                      <a:endParaRPr lang="en-US" sz="1400" dirty="0"/>
                    </a:p>
                  </a:txBody>
                  <a:tcPr/>
                </a:tc>
                <a:extLst>
                  <a:ext uri="{0D108BD9-81ED-4DB2-BD59-A6C34878D82A}">
                    <a16:rowId xmlns:a16="http://schemas.microsoft.com/office/drawing/2014/main" val="2095284620"/>
                  </a:ext>
                </a:extLst>
              </a:tr>
            </a:tbl>
          </a:graphicData>
        </a:graphic>
      </p:graphicFrame>
      <p:sp>
        <p:nvSpPr>
          <p:cNvPr id="3" name="Text Placeholder 2"/>
          <p:cNvSpPr>
            <a:spLocks noGrp="1"/>
          </p:cNvSpPr>
          <p:nvPr>
            <p:ph type="body" idx="1"/>
          </p:nvPr>
        </p:nvSpPr>
        <p:spPr>
          <a:xfrm>
            <a:off x="457200" y="5294641"/>
            <a:ext cx="8229600" cy="709346"/>
          </a:xfrm>
        </p:spPr>
        <p:txBody>
          <a:bodyPr/>
          <a:lstStyle/>
          <a:p>
            <a:pPr marL="0" indent="0">
              <a:buNone/>
            </a:pPr>
            <a:r>
              <a:rPr lang="en-US" sz="2000" dirty="0">
                <a:latin typeface="+mn-lt"/>
                <a:cs typeface="Verdana"/>
              </a:rPr>
              <a:t>Probing student thinking through questioning can provide useful data and insights that inform your instruction.</a:t>
            </a:r>
          </a:p>
        </p:txBody>
      </p:sp>
    </p:spTree>
    <p:extLst>
      <p:ext uri="{BB962C8B-B14F-4D97-AF65-F5344CB8AC3E}">
        <p14:creationId xmlns:p14="http://schemas.microsoft.com/office/powerpoint/2010/main" val="110600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8148" y="53431"/>
            <a:ext cx="8229600" cy="1097279"/>
          </a:xfrm>
        </p:spPr>
        <p:txBody>
          <a:bodyPr/>
          <a:lstStyle/>
          <a:p>
            <a:r>
              <a:rPr lang="en-US" dirty="0">
                <a:latin typeface="Times New Roman" panose="02020603050405020304" pitchFamily="18" charset="0"/>
              </a:rPr>
              <a:t>Interviews </a:t>
            </a:r>
            <a:r>
              <a:rPr lang="en-US" sz="2000" b="0" dirty="0">
                <a:latin typeface="Times New Roman" panose="02020603050405020304" pitchFamily="18" charset="0"/>
              </a:rPr>
              <a:t>(1 of 2)</a:t>
            </a:r>
            <a:endParaRPr lang="en-US" dirty="0"/>
          </a:p>
        </p:txBody>
      </p:sp>
      <p:sp>
        <p:nvSpPr>
          <p:cNvPr id="7" name="Content Placeholder 6"/>
          <p:cNvSpPr>
            <a:spLocks noGrp="1"/>
          </p:cNvSpPr>
          <p:nvPr>
            <p:ph idx="1"/>
          </p:nvPr>
        </p:nvSpPr>
        <p:spPr>
          <a:xfrm>
            <a:off x="457201" y="1269286"/>
            <a:ext cx="8229600" cy="2678502"/>
          </a:xfrm>
        </p:spPr>
        <p:txBody>
          <a:bodyPr/>
          <a:lstStyle/>
          <a:p>
            <a:pPr marL="0" indent="0">
              <a:buNone/>
              <a:defRPr/>
            </a:pPr>
            <a:r>
              <a:rPr lang="en-US" sz="2200" dirty="0">
                <a:latin typeface="+mn-lt"/>
                <a:cs typeface="Verdana"/>
              </a:rPr>
              <a:t>Diagnostic interview is a one-on-one investigation of a student’s thinking about a concept, procedure, process or mathematical practice.</a:t>
            </a:r>
          </a:p>
          <a:p>
            <a:pPr indent="-255600">
              <a:defRPr/>
            </a:pPr>
            <a:r>
              <a:rPr lang="en-US" sz="2200" dirty="0">
                <a:latin typeface="+mn-lt"/>
                <a:cs typeface="Verdana"/>
              </a:rPr>
              <a:t>Hearing students descriptions of strategies</a:t>
            </a:r>
          </a:p>
          <a:p>
            <a:pPr indent="-255600">
              <a:defRPr/>
            </a:pPr>
            <a:r>
              <a:rPr lang="en-US" sz="2200" dirty="0">
                <a:latin typeface="+mn-lt"/>
                <a:cs typeface="Verdana"/>
              </a:rPr>
              <a:t>Probe their understanding</a:t>
            </a:r>
          </a:p>
          <a:p>
            <a:pPr indent="-255600">
              <a:defRPr/>
            </a:pPr>
            <a:r>
              <a:rPr lang="en-US" sz="2200" dirty="0">
                <a:latin typeface="+mn-lt"/>
                <a:cs typeface="Verdana"/>
              </a:rPr>
              <a:t>Identify strengths and gaps</a:t>
            </a:r>
          </a:p>
        </p:txBody>
      </p:sp>
      <p:sp>
        <p:nvSpPr>
          <p:cNvPr id="8" name="Content Placeholder 7"/>
          <p:cNvSpPr>
            <a:spLocks noGrp="1"/>
          </p:cNvSpPr>
          <p:nvPr>
            <p:ph idx="13"/>
          </p:nvPr>
        </p:nvSpPr>
        <p:spPr>
          <a:xfrm>
            <a:off x="457200" y="4366233"/>
            <a:ext cx="7105649" cy="1008024"/>
          </a:xfrm>
        </p:spPr>
        <p:txBody>
          <a:bodyPr/>
          <a:lstStyle/>
          <a:p>
            <a:pPr marL="0" indent="0">
              <a:buNone/>
              <a:defRPr/>
            </a:pPr>
            <a:r>
              <a:rPr lang="en-US" sz="2200" dirty="0">
                <a:latin typeface="+mn-lt"/>
                <a:cs typeface="Verdana"/>
              </a:rPr>
              <a:t>Examples-</a:t>
            </a:r>
          </a:p>
          <a:p>
            <a:pPr marL="0" indent="0">
              <a:buNone/>
              <a:defRPr/>
            </a:pPr>
            <a:r>
              <a:rPr lang="en-US" sz="2200" dirty="0">
                <a:latin typeface="+mn-lt"/>
                <a:cs typeface="Verdana"/>
              </a:rPr>
              <a:t>Which is greater?     7/8  or 7/9</a:t>
            </a:r>
          </a:p>
        </p:txBody>
      </p:sp>
      <p:sp>
        <p:nvSpPr>
          <p:cNvPr id="9" name="Content Placeholder 8"/>
          <p:cNvSpPr>
            <a:spLocks noGrp="1"/>
          </p:cNvSpPr>
          <p:nvPr>
            <p:ph idx="14"/>
          </p:nvPr>
        </p:nvSpPr>
        <p:spPr>
          <a:xfrm>
            <a:off x="457201" y="5466864"/>
            <a:ext cx="5572663" cy="502615"/>
          </a:xfrm>
        </p:spPr>
        <p:txBody>
          <a:bodyPr/>
          <a:lstStyle/>
          <a:p>
            <a:pPr marL="0" indent="0">
              <a:buNone/>
            </a:pPr>
            <a:r>
              <a:rPr lang="en-US" sz="2200" dirty="0">
                <a:latin typeface="+mn-lt"/>
                <a:cs typeface="Verdana"/>
              </a:rPr>
              <a:t>Are the two numbers underlined the same?</a:t>
            </a:r>
          </a:p>
        </p:txBody>
      </p:sp>
      <p:sp>
        <p:nvSpPr>
          <p:cNvPr id="10" name="Content Placeholder 9"/>
          <p:cNvSpPr>
            <a:spLocks noGrp="1"/>
          </p:cNvSpPr>
          <p:nvPr>
            <p:ph idx="15"/>
          </p:nvPr>
        </p:nvSpPr>
        <p:spPr>
          <a:xfrm>
            <a:off x="6202394" y="5466864"/>
            <a:ext cx="2329132" cy="502615"/>
          </a:xfrm>
        </p:spPr>
        <p:txBody>
          <a:bodyPr/>
          <a:lstStyle/>
          <a:p>
            <a:pPr marL="0" indent="0">
              <a:buNone/>
            </a:pPr>
            <a:r>
              <a:rPr lang="en-US" sz="2200" u="sng" dirty="0">
                <a:latin typeface="+mn-lt"/>
                <a:cs typeface="Verdana"/>
              </a:rPr>
              <a:t>6</a:t>
            </a:r>
            <a:r>
              <a:rPr lang="en-US" sz="2200" dirty="0">
                <a:latin typeface="+mn-lt"/>
                <a:cs typeface="Verdana"/>
              </a:rPr>
              <a:t>,5</a:t>
            </a:r>
            <a:r>
              <a:rPr lang="en-US" sz="2200" u="sng" dirty="0">
                <a:latin typeface="+mn-lt"/>
                <a:cs typeface="Verdana"/>
              </a:rPr>
              <a:t>6</a:t>
            </a:r>
            <a:r>
              <a:rPr lang="en-US" sz="2200" dirty="0">
                <a:latin typeface="+mn-lt"/>
                <a:cs typeface="Verdana"/>
              </a:rPr>
              <a:t>1</a:t>
            </a:r>
          </a:p>
        </p:txBody>
      </p:sp>
    </p:spTree>
    <p:extLst>
      <p:ext uri="{BB962C8B-B14F-4D97-AF65-F5344CB8AC3E}">
        <p14:creationId xmlns:p14="http://schemas.microsoft.com/office/powerpoint/2010/main" val="349469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35"/>
            <a:ext cx="8229600" cy="1097279"/>
          </a:xfrm>
        </p:spPr>
        <p:txBody>
          <a:bodyPr/>
          <a:lstStyle/>
          <a:p>
            <a:r>
              <a:rPr lang="en-US" dirty="0">
                <a:latin typeface="Times New Roman" panose="02020603050405020304" pitchFamily="18" charset="0"/>
              </a:rPr>
              <a:t>Interviews </a:t>
            </a:r>
            <a:r>
              <a:rPr lang="en-US" sz="2000" b="0" dirty="0">
                <a:latin typeface="Times New Roman" panose="02020603050405020304" pitchFamily="18" charset="0"/>
              </a:rPr>
              <a:t>(2 of 2)</a:t>
            </a:r>
            <a:endParaRPr lang="en-US" dirty="0"/>
          </a:p>
        </p:txBody>
      </p:sp>
      <p:sp>
        <p:nvSpPr>
          <p:cNvPr id="3" name="Text Placeholder 2"/>
          <p:cNvSpPr>
            <a:spLocks noGrp="1"/>
          </p:cNvSpPr>
          <p:nvPr>
            <p:ph type="body" idx="1"/>
          </p:nvPr>
        </p:nvSpPr>
        <p:spPr>
          <a:xfrm>
            <a:off x="457200" y="1204912"/>
            <a:ext cx="8229600" cy="5057776"/>
          </a:xfrm>
        </p:spPr>
        <p:txBody>
          <a:bodyPr/>
          <a:lstStyle/>
          <a:p>
            <a:pPr marL="0" indent="0">
              <a:buNone/>
            </a:pPr>
            <a:r>
              <a:rPr lang="en-US" sz="2000" dirty="0">
                <a:latin typeface="+mn-lt"/>
                <a:cs typeface="Verdana"/>
              </a:rPr>
              <a:t>Flexibility is key to diagnostic interviews.</a:t>
            </a:r>
          </a:p>
          <a:p>
            <a:r>
              <a:rPr lang="en-US" sz="2000" dirty="0">
                <a:latin typeface="+mn-lt"/>
                <a:cs typeface="Verdana"/>
              </a:rPr>
              <a:t>Avoid revealing whether an answer is right or wrong.</a:t>
            </a:r>
          </a:p>
          <a:p>
            <a:r>
              <a:rPr lang="en-US" sz="2000" dirty="0">
                <a:latin typeface="+mn-lt"/>
                <a:cs typeface="Verdana"/>
              </a:rPr>
              <a:t>Wait silently for student to answer.</a:t>
            </a:r>
          </a:p>
          <a:p>
            <a:r>
              <a:rPr lang="en-US" sz="2000" dirty="0">
                <a:latin typeface="+mn-lt"/>
                <a:cs typeface="Verdana"/>
              </a:rPr>
              <a:t>Avoid interjecting clues or teaching.</a:t>
            </a:r>
          </a:p>
          <a:p>
            <a:r>
              <a:rPr lang="en-US" sz="2000" dirty="0">
                <a:latin typeface="+mn-lt"/>
                <a:cs typeface="Verdana"/>
              </a:rPr>
              <a:t>Give opportunities for students to share their thinking without interruption.</a:t>
            </a:r>
          </a:p>
          <a:p>
            <a:r>
              <a:rPr lang="en-US" sz="2000" dirty="0">
                <a:latin typeface="+mn-lt"/>
                <a:cs typeface="Verdana"/>
              </a:rPr>
              <a:t>Be prepare to probe students thinking, i.e.</a:t>
            </a:r>
          </a:p>
          <a:p>
            <a:pPr marL="741600" lvl="1" indent="-284400"/>
            <a:r>
              <a:rPr lang="en-US" sz="2000" dirty="0">
                <a:latin typeface="+mn-lt"/>
                <a:cs typeface="Verdana"/>
              </a:rPr>
              <a:t>How would you explain this to a second grader (or younger sibling)?</a:t>
            </a:r>
          </a:p>
          <a:p>
            <a:pPr marL="741600" lvl="1" indent="-284400"/>
            <a:r>
              <a:rPr lang="en-US" sz="2000" dirty="0">
                <a:latin typeface="+mn-lt"/>
                <a:cs typeface="Verdana"/>
              </a:rPr>
              <a:t>Can you explain what you just did?</a:t>
            </a:r>
          </a:p>
          <a:p>
            <a:pPr marL="741600" lvl="1" indent="-284400"/>
            <a:r>
              <a:rPr lang="en-US" sz="2000" dirty="0">
                <a:latin typeface="+mn-lt"/>
                <a:cs typeface="Verdana"/>
              </a:rPr>
              <a:t>Why did you solve it that way?</a:t>
            </a:r>
          </a:p>
        </p:txBody>
      </p:sp>
    </p:spTree>
    <p:extLst>
      <p:ext uri="{BB962C8B-B14F-4D97-AF65-F5344CB8AC3E}">
        <p14:creationId xmlns:p14="http://schemas.microsoft.com/office/powerpoint/2010/main" val="4175406506"/>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8411</TotalTime>
  <Words>1146</Words>
  <Application>Microsoft Office PowerPoint</Application>
  <PresentationFormat>On-screen Show (4:3)</PresentationFormat>
  <Paragraphs>134</Paragraphs>
  <Slides>19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Noto Sans Symbols</vt:lpstr>
      <vt:lpstr>Times New Roman</vt:lpstr>
      <vt:lpstr>Verdana</vt:lpstr>
      <vt:lpstr>508 Lecture</vt:lpstr>
      <vt:lpstr>1_508 Lecture</vt:lpstr>
      <vt:lpstr>Elementary and Middle School Mathematics Teaching Developmentally 10th Edition</vt:lpstr>
      <vt:lpstr>Learner Outcomes</vt:lpstr>
      <vt:lpstr>Integrating Assessment into Instruction</vt:lpstr>
      <vt:lpstr>Main Assessment Types</vt:lpstr>
      <vt:lpstr>What Should Be Assessed?</vt:lpstr>
      <vt:lpstr>Observations</vt:lpstr>
      <vt:lpstr>Questions</vt:lpstr>
      <vt:lpstr>Interviews (1 of 2)</vt:lpstr>
      <vt:lpstr>Interviews (2 of 2)</vt:lpstr>
      <vt:lpstr>Tasks</vt:lpstr>
      <vt:lpstr>Translation Template</vt:lpstr>
      <vt:lpstr>Rubrics and Their Uses</vt:lpstr>
      <vt:lpstr>Generic Rubrics Identify Broad Categories of Performance</vt:lpstr>
      <vt:lpstr>Tips for Effective Use of Rubrics</vt:lpstr>
      <vt:lpstr>Example of an Observation Rubric</vt:lpstr>
      <vt:lpstr>Student Self-Assessment</vt:lpstr>
      <vt:lpstr>Expanding the Usefulness of Tests</vt:lpstr>
      <vt:lpstr>Improving Performance of High Stakes Tests</vt:lpstr>
      <vt:lpstr>Communicating Grades and Shaping Instruction</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Geoff F Clement</cp:lastModifiedBy>
  <cp:revision>858</cp:revision>
  <dcterms:modified xsi:type="dcterms:W3CDTF">2018-12-21T14:29:34Z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