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6"/>
  </p:notesMasterIdLst>
  <p:handoutMasterIdLst>
    <p:handoutMasterId r:id="rId27"/>
  </p:handoutMasterIdLst>
  <p:sldIdLst>
    <p:sldId id="329" r:id="rId3"/>
    <p:sldId id="306" r:id="rId4"/>
    <p:sldId id="307" r:id="rId5"/>
    <p:sldId id="308" r:id="rId6"/>
    <p:sldId id="327"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8" r:id="rId20"/>
    <p:sldId id="323" r:id="rId21"/>
    <p:sldId id="324" r:id="rId22"/>
    <p:sldId id="330" r:id="rId23"/>
    <p:sldId id="325" r:id="rId24"/>
    <p:sldId id="326"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95" autoAdjust="0"/>
  </p:normalViewPr>
  <p:slideViewPr>
    <p:cSldViewPr snapToGrid="0" snapToObjects="1">
      <p:cViewPr varScale="1">
        <p:scale>
          <a:sx n="80" d="100"/>
          <a:sy n="80" d="100"/>
        </p:scale>
        <p:origin x="902" y="4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243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7042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400"/>
            <a:ext cx="4311382" cy="1208116"/>
          </a:xfrm>
        </p:spPr>
        <p:txBody>
          <a:bodyPr anchor="ctr"/>
          <a:lstStyle/>
          <a:p>
            <a:r>
              <a:rPr lang="en-US" sz="2800" b="1" dirty="0">
                <a:solidFill>
                  <a:srgbClr val="007FA3"/>
                </a:solidFill>
                <a:latin typeface="+mn-lt"/>
              </a:rPr>
              <a:t>Chapter 4</a:t>
            </a:r>
          </a:p>
          <a:p>
            <a:r>
              <a:rPr lang="en-US" sz="2400" b="1" dirty="0">
                <a:solidFill>
                  <a:srgbClr val="007FA3"/>
                </a:solidFill>
                <a:latin typeface="+mn-lt"/>
              </a:rPr>
              <a:t>Planning in the Problem-Based Classroom</a:t>
            </a: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43286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Eight Step Lesson Planning Process </a:t>
            </a:r>
            <a:r>
              <a:rPr lang="en-US" sz="2000" b="0" dirty="0"/>
              <a:t>(3 </a:t>
            </a:r>
            <a:r>
              <a:rPr lang="en-US" sz="2000" b="0"/>
              <a:t>of 5)</a:t>
            </a:r>
            <a:endParaRPr lang="en-US" b="0" dirty="0"/>
          </a:p>
        </p:txBody>
      </p:sp>
      <p:sp>
        <p:nvSpPr>
          <p:cNvPr id="3" name="Text Placeholder 2"/>
          <p:cNvSpPr>
            <a:spLocks noGrp="1"/>
          </p:cNvSpPr>
          <p:nvPr>
            <p:ph type="body" idx="1"/>
          </p:nvPr>
        </p:nvSpPr>
        <p:spPr>
          <a:xfrm>
            <a:off x="514350" y="1600200"/>
            <a:ext cx="8229600" cy="4771724"/>
          </a:xfrm>
        </p:spPr>
        <p:txBody>
          <a:bodyPr/>
          <a:lstStyle/>
          <a:p>
            <a:pPr marL="0" indent="0">
              <a:buFont typeface="Wingdings" charset="0"/>
              <a:buNone/>
            </a:pPr>
            <a:r>
              <a:rPr lang="en-US" sz="2000" b="1" dirty="0">
                <a:latin typeface="+mn-lt"/>
                <a:cs typeface="Verdana"/>
              </a:rPr>
              <a:t>Step 3.</a:t>
            </a:r>
            <a:r>
              <a:rPr lang="en-US" sz="2000" dirty="0">
                <a:latin typeface="+mn-lt"/>
                <a:cs typeface="Verdana"/>
              </a:rPr>
              <a:t> Select a task and use the four-step guide for activity evaluation and selection (Chapter 3)</a:t>
            </a:r>
          </a:p>
          <a:p>
            <a:pPr marL="0" indent="0">
              <a:buFont typeface="Wingdings" charset="0"/>
              <a:buNone/>
            </a:pPr>
            <a:r>
              <a:rPr lang="en-US" sz="2000" dirty="0">
                <a:latin typeface="+mn-lt"/>
                <a:cs typeface="Verdana"/>
              </a:rPr>
              <a:t>Does the task address the content goals and needs of my students?</a:t>
            </a:r>
          </a:p>
          <a:p>
            <a:pPr marL="0" indent="0">
              <a:buFont typeface="Wingdings" charset="0"/>
              <a:buNone/>
            </a:pPr>
            <a:r>
              <a:rPr lang="en-US" sz="2000" dirty="0">
                <a:latin typeface="+mn-lt"/>
                <a:cs typeface="Verdana"/>
              </a:rPr>
              <a:t>Does the task have potential to engage students in the Mathematical Practices?</a:t>
            </a:r>
          </a:p>
          <a:p>
            <a:pPr marL="0" indent="0">
              <a:buFont typeface="Wingdings" charset="0"/>
              <a:buNone/>
            </a:pPr>
            <a:r>
              <a:rPr lang="en-US" sz="2000" dirty="0">
                <a:latin typeface="+mn-lt"/>
                <a:cs typeface="Verdana"/>
              </a:rPr>
              <a:t>Will the task require students to apply problem-solving strategies?</a:t>
            </a:r>
          </a:p>
          <a:p>
            <a:pPr>
              <a:buFont typeface="Wingdings" charset="0"/>
              <a:buNone/>
            </a:pPr>
            <a:r>
              <a:rPr lang="en-US" sz="2000" b="1" dirty="0">
                <a:latin typeface="+mn-lt"/>
                <a:cs typeface="Verdana"/>
              </a:rPr>
              <a:t>Step 4.</a:t>
            </a:r>
            <a:r>
              <a:rPr lang="en-US" sz="2000" dirty="0">
                <a:latin typeface="+mn-lt"/>
                <a:cs typeface="Verdana"/>
              </a:rPr>
              <a:t> Carefully design lesson assessments.</a:t>
            </a:r>
          </a:p>
          <a:p>
            <a:pPr marL="0" indent="0">
              <a:buFont typeface="Wingdings" charset="0"/>
              <a:buNone/>
            </a:pPr>
            <a:r>
              <a:rPr lang="en-US" sz="2000" dirty="0">
                <a:latin typeface="+mn-lt"/>
                <a:cs typeface="Verdana"/>
              </a:rPr>
              <a:t>Plan assessments that will allow students to demonstrate their deep understanding of the content goals.</a:t>
            </a:r>
          </a:p>
        </p:txBody>
      </p:sp>
    </p:spTree>
    <p:extLst>
      <p:ext uri="{BB962C8B-B14F-4D97-AF65-F5344CB8AC3E}">
        <p14:creationId xmlns:p14="http://schemas.microsoft.com/office/powerpoint/2010/main" val="122653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Eight Step Lesson Planning Process </a:t>
            </a:r>
            <a:r>
              <a:rPr lang="en-US" sz="2000" b="0" dirty="0"/>
              <a:t>(4 </a:t>
            </a:r>
            <a:r>
              <a:rPr lang="en-US" sz="2000" b="0"/>
              <a:t>of 5)</a:t>
            </a:r>
            <a:endParaRPr lang="en-US" b="0" dirty="0"/>
          </a:p>
        </p:txBody>
      </p:sp>
      <p:sp>
        <p:nvSpPr>
          <p:cNvPr id="5" name="Content Placeholder 4"/>
          <p:cNvSpPr>
            <a:spLocks noGrp="1"/>
          </p:cNvSpPr>
          <p:nvPr>
            <p:ph idx="1"/>
          </p:nvPr>
        </p:nvSpPr>
        <p:spPr>
          <a:xfrm>
            <a:off x="495300" y="1395414"/>
            <a:ext cx="8229600" cy="1422132"/>
          </a:xfrm>
        </p:spPr>
        <p:txBody>
          <a:bodyPr/>
          <a:lstStyle/>
          <a:p>
            <a:pPr marL="0" indent="0">
              <a:buNone/>
              <a:defRPr/>
            </a:pPr>
            <a:r>
              <a:rPr lang="en-US" sz="1800" b="1" dirty="0">
                <a:latin typeface="+mn-lt"/>
                <a:cs typeface="Verdana"/>
              </a:rPr>
              <a:t>Step 5. </a:t>
            </a:r>
            <a:r>
              <a:rPr lang="en-US" sz="1800" b="1" i="1" dirty="0">
                <a:latin typeface="+mn-lt"/>
                <a:cs typeface="Verdana"/>
              </a:rPr>
              <a:t>Before </a:t>
            </a:r>
            <a:r>
              <a:rPr lang="en-US" sz="1800" b="1" dirty="0">
                <a:latin typeface="+mn-lt"/>
                <a:cs typeface="Verdana"/>
              </a:rPr>
              <a:t>(Getting Ready)</a:t>
            </a:r>
          </a:p>
          <a:p>
            <a:pPr marL="255600" indent="-255600">
              <a:spcBef>
                <a:spcPts val="600"/>
              </a:spcBef>
              <a:buClr>
                <a:schemeClr val="tx2"/>
              </a:buClr>
              <a:defRPr/>
            </a:pPr>
            <a:r>
              <a:rPr lang="en-US" sz="1800" dirty="0">
                <a:latin typeface="+mn-lt"/>
                <a:cs typeface="Verdana"/>
              </a:rPr>
              <a:t>Elicit prior knowledge.</a:t>
            </a:r>
          </a:p>
          <a:p>
            <a:pPr marL="255600" indent="-255600">
              <a:spcBef>
                <a:spcPts val="600"/>
              </a:spcBef>
              <a:buClr>
                <a:schemeClr val="tx2"/>
              </a:buClr>
              <a:defRPr/>
            </a:pPr>
            <a:r>
              <a:rPr lang="en-US" sz="1800" dirty="0">
                <a:latin typeface="+mn-lt"/>
                <a:cs typeface="Verdana"/>
              </a:rPr>
              <a:t>Provide context.</a:t>
            </a:r>
          </a:p>
          <a:p>
            <a:pPr marL="255600" indent="-255600">
              <a:spcBef>
                <a:spcPts val="600"/>
              </a:spcBef>
              <a:buClr>
                <a:schemeClr val="tx2"/>
              </a:buClr>
              <a:defRPr/>
            </a:pPr>
            <a:r>
              <a:rPr lang="en-US" sz="1800" dirty="0">
                <a:latin typeface="+mn-lt"/>
                <a:cs typeface="Verdana"/>
              </a:rPr>
              <a:t>Establish clear expectations.</a:t>
            </a:r>
            <a:endParaRPr lang="en-US" sz="2000" dirty="0">
              <a:latin typeface="+mn-lt"/>
              <a:cs typeface="Verdana"/>
            </a:endParaRPr>
          </a:p>
        </p:txBody>
      </p:sp>
      <p:sp>
        <p:nvSpPr>
          <p:cNvPr id="6" name="Content Placeholder 5"/>
          <p:cNvSpPr>
            <a:spLocks noGrp="1"/>
          </p:cNvSpPr>
          <p:nvPr>
            <p:ph idx="13"/>
          </p:nvPr>
        </p:nvSpPr>
        <p:spPr>
          <a:xfrm>
            <a:off x="457200" y="2938557"/>
            <a:ext cx="8229600" cy="1786733"/>
          </a:xfrm>
        </p:spPr>
        <p:txBody>
          <a:bodyPr/>
          <a:lstStyle/>
          <a:p>
            <a:pPr marL="0" indent="0">
              <a:buNone/>
              <a:defRPr/>
            </a:pPr>
            <a:r>
              <a:rPr lang="en-US" sz="1800" b="1" dirty="0">
                <a:latin typeface="+mn-lt"/>
                <a:cs typeface="Verdana"/>
              </a:rPr>
              <a:t>Step 6. </a:t>
            </a:r>
            <a:r>
              <a:rPr lang="en-US" sz="1800" b="1" i="1" dirty="0">
                <a:latin typeface="+mn-lt"/>
                <a:cs typeface="Verdana"/>
              </a:rPr>
              <a:t>During </a:t>
            </a:r>
            <a:r>
              <a:rPr lang="en-US" sz="1800" b="1" dirty="0">
                <a:latin typeface="+mn-lt"/>
                <a:cs typeface="Verdana"/>
              </a:rPr>
              <a:t>(Students Work)</a:t>
            </a:r>
          </a:p>
          <a:p>
            <a:pPr marL="255600" indent="-255600">
              <a:spcBef>
                <a:spcPts val="600"/>
              </a:spcBef>
              <a:buClr>
                <a:schemeClr val="tx2"/>
              </a:buClr>
              <a:defRPr/>
            </a:pPr>
            <a:r>
              <a:rPr lang="en-US" sz="1800" dirty="0">
                <a:latin typeface="+mn-lt"/>
                <a:cs typeface="Verdana"/>
              </a:rPr>
              <a:t>Let go! Avoid stepping in front of the struggle.</a:t>
            </a:r>
          </a:p>
          <a:p>
            <a:pPr marL="255600" indent="-255600">
              <a:spcBef>
                <a:spcPts val="600"/>
              </a:spcBef>
              <a:buClr>
                <a:schemeClr val="tx2"/>
              </a:buClr>
              <a:defRPr/>
            </a:pPr>
            <a:r>
              <a:rPr lang="en-US" sz="1800" dirty="0">
                <a:latin typeface="+mn-lt"/>
                <a:cs typeface="Verdana"/>
              </a:rPr>
              <a:t>Notice student mathematical thinking.</a:t>
            </a:r>
          </a:p>
          <a:p>
            <a:pPr marL="255600" indent="-255600">
              <a:spcBef>
                <a:spcPts val="600"/>
              </a:spcBef>
              <a:buClr>
                <a:schemeClr val="tx2"/>
              </a:buClr>
              <a:defRPr/>
            </a:pPr>
            <a:r>
              <a:rPr lang="en-US" sz="1800" dirty="0">
                <a:latin typeface="+mn-lt"/>
                <a:cs typeface="Verdana"/>
              </a:rPr>
              <a:t>Provide appropriate support and challenges.</a:t>
            </a:r>
          </a:p>
          <a:p>
            <a:pPr marL="255600" indent="-255600">
              <a:spcBef>
                <a:spcPts val="600"/>
              </a:spcBef>
              <a:buClr>
                <a:schemeClr val="tx2"/>
              </a:buClr>
              <a:defRPr/>
            </a:pPr>
            <a:r>
              <a:rPr lang="en-US" sz="1800" dirty="0">
                <a:latin typeface="+mn-lt"/>
                <a:cs typeface="Verdana"/>
              </a:rPr>
              <a:t>Provide accommodations and extensions.</a:t>
            </a:r>
          </a:p>
        </p:txBody>
      </p:sp>
      <p:sp>
        <p:nvSpPr>
          <p:cNvPr id="7" name="Content Placeholder 6"/>
          <p:cNvSpPr>
            <a:spLocks noGrp="1"/>
          </p:cNvSpPr>
          <p:nvPr>
            <p:ph idx="14"/>
          </p:nvPr>
        </p:nvSpPr>
        <p:spPr>
          <a:xfrm>
            <a:off x="495300" y="4846301"/>
            <a:ext cx="8229600" cy="1480601"/>
          </a:xfrm>
        </p:spPr>
        <p:txBody>
          <a:bodyPr/>
          <a:lstStyle/>
          <a:p>
            <a:pPr marL="0" indent="0">
              <a:buClr>
                <a:schemeClr val="tx2"/>
              </a:buClr>
              <a:buNone/>
              <a:defRPr/>
            </a:pPr>
            <a:r>
              <a:rPr lang="en-US" sz="1800" b="1" dirty="0">
                <a:latin typeface="+mn-lt"/>
                <a:cs typeface="Verdana"/>
              </a:rPr>
              <a:t>Step 7. </a:t>
            </a:r>
            <a:r>
              <a:rPr lang="en-US" sz="1800" b="1" i="1" dirty="0">
                <a:latin typeface="+mn-lt"/>
                <a:cs typeface="Verdana"/>
              </a:rPr>
              <a:t>After</a:t>
            </a:r>
            <a:r>
              <a:rPr lang="en-US" sz="1800" b="1" dirty="0">
                <a:latin typeface="+mn-lt"/>
                <a:cs typeface="Verdana"/>
              </a:rPr>
              <a:t> (Class Discussion)</a:t>
            </a:r>
          </a:p>
          <a:p>
            <a:pPr marL="255600" indent="-255600">
              <a:spcBef>
                <a:spcPts val="600"/>
              </a:spcBef>
              <a:buClr>
                <a:schemeClr val="tx2"/>
              </a:buClr>
              <a:defRPr/>
            </a:pPr>
            <a:r>
              <a:rPr lang="en-US" sz="1800" dirty="0">
                <a:latin typeface="+mn-lt"/>
                <a:cs typeface="Verdana"/>
              </a:rPr>
              <a:t>Promote a community of learners.</a:t>
            </a:r>
          </a:p>
          <a:p>
            <a:pPr marL="255600" indent="-255600">
              <a:spcBef>
                <a:spcPts val="600"/>
              </a:spcBef>
              <a:buClr>
                <a:schemeClr val="tx2"/>
              </a:buClr>
              <a:defRPr/>
            </a:pPr>
            <a:r>
              <a:rPr lang="en-US" sz="1800" dirty="0">
                <a:latin typeface="+mn-lt"/>
                <a:cs typeface="Verdana"/>
              </a:rPr>
              <a:t>Listen actively without evaluation.</a:t>
            </a:r>
          </a:p>
          <a:p>
            <a:pPr marL="255600" indent="-255600">
              <a:spcBef>
                <a:spcPts val="600"/>
              </a:spcBef>
              <a:buClr>
                <a:schemeClr val="tx2"/>
              </a:buClr>
              <a:defRPr/>
            </a:pPr>
            <a:r>
              <a:rPr lang="en-US" sz="1800" dirty="0">
                <a:latin typeface="+mn-lt"/>
                <a:cs typeface="Verdana"/>
              </a:rPr>
              <a:t>Summarize main ideas and make connections.</a:t>
            </a:r>
          </a:p>
        </p:txBody>
      </p:sp>
    </p:spTree>
    <p:extLst>
      <p:ext uri="{BB962C8B-B14F-4D97-AF65-F5344CB8AC3E}">
        <p14:creationId xmlns:p14="http://schemas.microsoft.com/office/powerpoint/2010/main" val="129229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Eight Step Lesson Planning Process </a:t>
            </a:r>
            <a:r>
              <a:rPr lang="en-US" sz="2000" b="0" dirty="0"/>
              <a:t>(5 of 5)</a:t>
            </a:r>
            <a:endParaRPr lang="en-US" b="0" dirty="0"/>
          </a:p>
        </p:txBody>
      </p:sp>
      <p:sp>
        <p:nvSpPr>
          <p:cNvPr id="5" name="Content Placeholder 4"/>
          <p:cNvSpPr>
            <a:spLocks noGrp="1"/>
          </p:cNvSpPr>
          <p:nvPr>
            <p:ph type="body" idx="1"/>
          </p:nvPr>
        </p:nvSpPr>
        <p:spPr/>
        <p:txBody>
          <a:bodyPr/>
          <a:lstStyle/>
          <a:p>
            <a:pPr marL="0" indent="0">
              <a:buClr>
                <a:schemeClr val="tx2"/>
              </a:buClr>
              <a:buNone/>
              <a:defRPr/>
            </a:pPr>
            <a:r>
              <a:rPr lang="en-US" sz="2000" b="1" dirty="0">
                <a:latin typeface="+mn-lt"/>
                <a:cs typeface="Verdana"/>
              </a:rPr>
              <a:t>Step 8.</a:t>
            </a:r>
            <a:r>
              <a:rPr lang="en-US" sz="2000" dirty="0">
                <a:latin typeface="+mn-lt"/>
                <a:cs typeface="Verdana"/>
              </a:rPr>
              <a:t> Reflect and Refine.</a:t>
            </a:r>
          </a:p>
          <a:p>
            <a:pPr marL="0" indent="0">
              <a:buClr>
                <a:schemeClr val="tx2"/>
              </a:buClr>
              <a:buNone/>
              <a:defRPr/>
            </a:pPr>
            <a:r>
              <a:rPr lang="en-US" sz="2000" dirty="0">
                <a:latin typeface="+mn-lt"/>
                <a:cs typeface="Verdana"/>
              </a:rPr>
              <a:t>Make sure all three parts (</a:t>
            </a:r>
            <a:r>
              <a:rPr lang="en-US" sz="2000" i="1" dirty="0">
                <a:latin typeface="+mn-lt"/>
                <a:cs typeface="Verdana"/>
              </a:rPr>
              <a:t>before, during, </a:t>
            </a:r>
            <a:r>
              <a:rPr lang="en-US" sz="2000" dirty="0">
                <a:latin typeface="+mn-lt"/>
                <a:cs typeface="Verdana"/>
              </a:rPr>
              <a:t>and</a:t>
            </a:r>
            <a:r>
              <a:rPr lang="en-US" sz="2000" i="1" dirty="0">
                <a:latin typeface="+mn-lt"/>
                <a:cs typeface="Verdana"/>
              </a:rPr>
              <a:t> after</a:t>
            </a:r>
            <a:r>
              <a:rPr lang="en-US" sz="2000" dirty="0">
                <a:latin typeface="+mn-lt"/>
                <a:cs typeface="Verdana"/>
              </a:rPr>
              <a:t>) are aligned and balanced with your learning goals.</a:t>
            </a:r>
          </a:p>
          <a:p>
            <a:pPr marL="0" indent="0">
              <a:buClr>
                <a:schemeClr val="tx2"/>
              </a:buClr>
              <a:buNone/>
              <a:defRPr/>
            </a:pPr>
            <a:r>
              <a:rPr lang="en-US" sz="2000" dirty="0">
                <a:latin typeface="+mn-lt"/>
                <a:cs typeface="Verdana"/>
              </a:rPr>
              <a:t>Review to see if you are truly offering opportunities for students to engage in Mathematical Practices and problem solving strategies are evident.</a:t>
            </a:r>
          </a:p>
          <a:p>
            <a:pPr marL="0" indent="0">
              <a:buClr>
                <a:schemeClr val="tx2"/>
              </a:buClr>
              <a:buNone/>
              <a:defRPr/>
            </a:pPr>
            <a:r>
              <a:rPr lang="en-US" sz="2000" dirty="0">
                <a:latin typeface="+mn-lt"/>
                <a:cs typeface="Verdana"/>
              </a:rPr>
              <a:t>High level questions are based on the learning goals and posed in the  </a:t>
            </a:r>
            <a:r>
              <a:rPr lang="en-US" sz="2000" i="1" dirty="0">
                <a:latin typeface="+mn-lt"/>
                <a:cs typeface="Verdana"/>
              </a:rPr>
              <a:t>during</a:t>
            </a:r>
            <a:r>
              <a:rPr lang="en-US" sz="2000" dirty="0">
                <a:latin typeface="+mn-lt"/>
                <a:cs typeface="Verdana"/>
              </a:rPr>
              <a:t> and </a:t>
            </a:r>
            <a:r>
              <a:rPr lang="en-US" sz="2000" i="1" dirty="0">
                <a:latin typeface="+mn-lt"/>
                <a:cs typeface="Verdana"/>
              </a:rPr>
              <a:t>after</a:t>
            </a:r>
            <a:r>
              <a:rPr lang="en-US" sz="2000" dirty="0">
                <a:latin typeface="+mn-lt"/>
                <a:cs typeface="Verdana"/>
              </a:rPr>
              <a:t> phases of the lesson.</a:t>
            </a:r>
          </a:p>
          <a:p>
            <a:pPr marL="0" indent="0">
              <a:buClr>
                <a:schemeClr val="tx2"/>
              </a:buClr>
              <a:buNone/>
              <a:defRPr/>
            </a:pPr>
            <a:r>
              <a:rPr lang="en-US" sz="2000" dirty="0">
                <a:latin typeface="+mn-lt"/>
                <a:cs typeface="Verdana"/>
              </a:rPr>
              <a:t>Be prepared with key essential questions that students will </a:t>
            </a:r>
            <a:r>
              <a:rPr lang="en-US" sz="2000" b="1" dirty="0">
                <a:latin typeface="+mn-lt"/>
                <a:cs typeface="Verdana"/>
              </a:rPr>
              <a:t>extend, analyze, compare, generalize </a:t>
            </a:r>
            <a:r>
              <a:rPr lang="en-US" sz="2000" dirty="0">
                <a:latin typeface="+mn-lt"/>
                <a:cs typeface="Verdana"/>
              </a:rPr>
              <a:t>and</a:t>
            </a:r>
            <a:r>
              <a:rPr lang="en-US" sz="2000" b="1" dirty="0">
                <a:latin typeface="+mn-lt"/>
                <a:cs typeface="Verdana"/>
              </a:rPr>
              <a:t> synthesize</a:t>
            </a:r>
            <a:r>
              <a:rPr lang="en-US" sz="2000" dirty="0">
                <a:latin typeface="+mn-lt"/>
                <a:cs typeface="Verdana"/>
              </a:rPr>
              <a:t>.</a:t>
            </a:r>
          </a:p>
        </p:txBody>
      </p:sp>
    </p:spTree>
    <p:extLst>
      <p:ext uri="{BB962C8B-B14F-4D97-AF65-F5344CB8AC3E}">
        <p14:creationId xmlns:p14="http://schemas.microsoft.com/office/powerpoint/2010/main" val="152352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Leverage Practices </a:t>
            </a:r>
            <a:r>
              <a:rPr lang="en-US" sz="2000" b="0" dirty="0"/>
              <a:t>(1 of 2)</a:t>
            </a:r>
            <a:endParaRPr lang="en-US" b="0" dirty="0"/>
          </a:p>
        </p:txBody>
      </p:sp>
      <p:sp>
        <p:nvSpPr>
          <p:cNvPr id="4" name="Text Placeholder 3"/>
          <p:cNvSpPr>
            <a:spLocks noGrp="1"/>
          </p:cNvSpPr>
          <p:nvPr>
            <p:ph type="body" idx="1"/>
          </p:nvPr>
        </p:nvSpPr>
        <p:spPr>
          <a:xfrm>
            <a:off x="457200" y="1409700"/>
            <a:ext cx="8229600" cy="2638425"/>
          </a:xfrm>
        </p:spPr>
        <p:txBody>
          <a:bodyPr/>
          <a:lstStyle/>
          <a:p>
            <a:pPr marL="0" lvl="1" indent="0">
              <a:spcBef>
                <a:spcPts val="1500"/>
              </a:spcBef>
              <a:buClr>
                <a:schemeClr val="tx2"/>
              </a:buClr>
              <a:buNone/>
              <a:defRPr/>
            </a:pPr>
            <a:r>
              <a:rPr lang="en-US" sz="1800" dirty="0">
                <a:latin typeface="+mn-lt"/>
                <a:cs typeface="Verdana"/>
              </a:rPr>
              <a:t>High-leverage routines are routines or practices designed around developing student numeracy and engaging students in actively doing mathematics.</a:t>
            </a:r>
          </a:p>
          <a:p>
            <a:pPr marL="0" lvl="1" indent="0">
              <a:buClr>
                <a:schemeClr val="tx2"/>
              </a:buClr>
              <a:buNone/>
              <a:defRPr/>
            </a:pPr>
            <a:r>
              <a:rPr lang="en-US" sz="1800" dirty="0">
                <a:latin typeface="+mn-lt"/>
                <a:cs typeface="Verdana"/>
              </a:rPr>
              <a:t>3-Act Math Tasks</a:t>
            </a:r>
          </a:p>
          <a:p>
            <a:pPr marL="255600" lvl="1" indent="-255600">
              <a:buClr>
                <a:schemeClr val="tx2"/>
              </a:buClr>
              <a:buFont typeface="Arial"/>
              <a:buChar char="•"/>
              <a:defRPr/>
            </a:pPr>
            <a:r>
              <a:rPr lang="en-US" sz="1800" dirty="0">
                <a:latin typeface="+mn-lt"/>
                <a:cs typeface="Verdana"/>
              </a:rPr>
              <a:t>Act 1: Share a visual context (video) to peak interest.</a:t>
            </a:r>
          </a:p>
          <a:p>
            <a:pPr marL="255600" lvl="1" indent="-255600">
              <a:buClr>
                <a:schemeClr val="tx2"/>
              </a:buClr>
              <a:buFont typeface="Arial"/>
              <a:buChar char="•"/>
              <a:defRPr/>
            </a:pPr>
            <a:r>
              <a:rPr lang="en-US" sz="1800" dirty="0">
                <a:latin typeface="+mn-lt"/>
                <a:cs typeface="Verdana"/>
              </a:rPr>
              <a:t>Act 2: Students identify the variables needed to solve the problem and define a solution path.</a:t>
            </a:r>
          </a:p>
          <a:p>
            <a:pPr marL="255600" lvl="1" indent="-255600">
              <a:buClr>
                <a:schemeClr val="tx2"/>
              </a:buClr>
              <a:buFont typeface="Arial"/>
              <a:buChar char="•"/>
              <a:defRPr/>
            </a:pPr>
            <a:r>
              <a:rPr lang="en-US" sz="1800" dirty="0">
                <a:latin typeface="+mn-lt"/>
                <a:cs typeface="Verdana"/>
              </a:rPr>
              <a:t>Act 3 concludes with the reveal through digital media and sharing out and discussing the mathematics that students have learned.</a:t>
            </a:r>
            <a:endParaRPr lang="en-US" sz="2200" dirty="0">
              <a:latin typeface="+mn-lt"/>
              <a:cs typeface="Verdana"/>
            </a:endParaRPr>
          </a:p>
        </p:txBody>
      </p:sp>
      <p:sp>
        <p:nvSpPr>
          <p:cNvPr id="5" name="Text Placeholder 4"/>
          <p:cNvSpPr>
            <a:spLocks noGrp="1"/>
          </p:cNvSpPr>
          <p:nvPr>
            <p:ph type="body" idx="2"/>
          </p:nvPr>
        </p:nvSpPr>
        <p:spPr>
          <a:xfrm>
            <a:off x="495300" y="4195762"/>
            <a:ext cx="8229600" cy="1811338"/>
          </a:xfrm>
        </p:spPr>
        <p:txBody>
          <a:bodyPr/>
          <a:lstStyle/>
          <a:p>
            <a:pPr marL="0" indent="0">
              <a:buClr>
                <a:schemeClr val="tx2"/>
              </a:buClr>
              <a:buNone/>
              <a:defRPr/>
            </a:pPr>
            <a:r>
              <a:rPr lang="en-US" sz="1800" dirty="0">
                <a:latin typeface="+mn-lt"/>
                <a:cs typeface="Verdana"/>
              </a:rPr>
              <a:t>Number Talks</a:t>
            </a:r>
          </a:p>
          <a:p>
            <a:pPr marL="255600" indent="-255600">
              <a:spcBef>
                <a:spcPts val="600"/>
              </a:spcBef>
              <a:buFont typeface="Arial" panose="020B0604020202020204" pitchFamily="34" charset="0"/>
              <a:buChar char="•"/>
              <a:defRPr/>
            </a:pPr>
            <a:r>
              <a:rPr lang="en-US" sz="1800" dirty="0">
                <a:latin typeface="+mn-lt"/>
                <a:cs typeface="Verdana"/>
              </a:rPr>
              <a:t>Present a problem and engage students talking about how it might be solved.</a:t>
            </a:r>
          </a:p>
          <a:p>
            <a:pPr marL="255600" indent="-255600">
              <a:spcBef>
                <a:spcPts val="600"/>
              </a:spcBef>
              <a:buFont typeface="Arial" panose="020B0604020202020204" pitchFamily="34" charset="0"/>
              <a:buChar char="•"/>
              <a:defRPr/>
            </a:pPr>
            <a:r>
              <a:rPr lang="en-US" sz="1800" dirty="0">
                <a:latin typeface="+mn-lt"/>
                <a:cs typeface="Verdana"/>
              </a:rPr>
              <a:t>Teacher facilitates discussion with questions about student thinking and strategies.</a:t>
            </a:r>
          </a:p>
        </p:txBody>
      </p:sp>
    </p:spTree>
    <p:extLst>
      <p:ext uri="{BB962C8B-B14F-4D97-AF65-F5344CB8AC3E}">
        <p14:creationId xmlns:p14="http://schemas.microsoft.com/office/powerpoint/2010/main" val="354530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Leverage Practices </a:t>
            </a:r>
            <a:r>
              <a:rPr lang="en-US" sz="2000" b="0" dirty="0"/>
              <a:t>(2 of 2)</a:t>
            </a:r>
            <a:endParaRPr lang="en-US" dirty="0"/>
          </a:p>
        </p:txBody>
      </p:sp>
      <p:sp>
        <p:nvSpPr>
          <p:cNvPr id="3" name="Text Placeholder 2"/>
          <p:cNvSpPr>
            <a:spLocks noGrp="1"/>
          </p:cNvSpPr>
          <p:nvPr>
            <p:ph type="body" idx="1"/>
          </p:nvPr>
        </p:nvSpPr>
        <p:spPr>
          <a:xfrm>
            <a:off x="552450" y="1312650"/>
            <a:ext cx="8229600" cy="2305050"/>
          </a:xfrm>
        </p:spPr>
        <p:txBody>
          <a:bodyPr/>
          <a:lstStyle/>
          <a:p>
            <a:pPr marL="0" indent="0">
              <a:buNone/>
            </a:pPr>
            <a:r>
              <a:rPr lang="en-US" sz="1800" dirty="0">
                <a:latin typeface="+mn-lt"/>
                <a:cs typeface="Verdana"/>
              </a:rPr>
              <a:t>Worked Examples</a:t>
            </a:r>
          </a:p>
          <a:p>
            <a:pPr>
              <a:spcBef>
                <a:spcPts val="1000"/>
              </a:spcBef>
            </a:pPr>
            <a:r>
              <a:rPr lang="en-US" sz="1800" dirty="0">
                <a:latin typeface="+mn-lt"/>
                <a:cs typeface="Verdana"/>
              </a:rPr>
              <a:t>Is an already-solved task that students analyze.</a:t>
            </a:r>
          </a:p>
          <a:p>
            <a:pPr>
              <a:spcBef>
                <a:spcPts val="1000"/>
              </a:spcBef>
            </a:pPr>
            <a:r>
              <a:rPr lang="en-US" sz="1800" dirty="0">
                <a:latin typeface="+mn-lt"/>
                <a:cs typeface="Verdana"/>
              </a:rPr>
              <a:t>Students looks for correct and partial solutions as well as incorrect solutions</a:t>
            </a:r>
          </a:p>
          <a:p>
            <a:pPr>
              <a:spcBef>
                <a:spcPts val="1000"/>
              </a:spcBef>
            </a:pPr>
            <a:r>
              <a:rPr lang="en-US" sz="1800" dirty="0">
                <a:latin typeface="+mn-lt"/>
                <a:cs typeface="Verdana"/>
              </a:rPr>
              <a:t>Brings light to alternative solution strategies, common errors, and misconception.</a:t>
            </a:r>
          </a:p>
          <a:p>
            <a:pPr>
              <a:spcBef>
                <a:spcPts val="1000"/>
              </a:spcBef>
            </a:pPr>
            <a:r>
              <a:rPr lang="en-US" sz="1800" dirty="0">
                <a:latin typeface="+mn-lt"/>
                <a:cs typeface="Verdana"/>
              </a:rPr>
              <a:t>Can be used as a number talk, full lesson, or homework.</a:t>
            </a:r>
          </a:p>
        </p:txBody>
      </p:sp>
      <p:pic>
        <p:nvPicPr>
          <p:cNvPr id="5" name="Picture 4" descr="3 different types of worked examples are, correct worked example, partial worked example, and incorrect worked example. The correct worked example is as follows. Jaime correctly solved this subtraction problem. 67 minus 29 = blank. A student written solution has two equations in long subtraction form. The first is 67 minus 29. The second is 68 minus 30 = 38. Why does Jaime’s strategy work? When is this strategy a good idea? The partial worked example is as follows. Problem. 1 and 3 fourths divided by 1 eighth =blank. Annie started solving this problem, but got stuck. A student written response states, 1 and 6 eighths divided by 1 eighth = blank. Can you finish the problem and then explain it so that Annie will understand your thinking? The incorrect worked example is as follows. Shawn made a mistake in solving this problem. 15 minus left parenthesis a + 8 right parentheses = 20. A student written response states, 15 minus a minus 8 = 20. 7 minus a = 20. a minus 7 = 20. 7 is added to a minus 7, and 7 is added to 27. A = 27. Find Shawn’s error and explain why this step leads to an incorrect value for 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3695701"/>
            <a:ext cx="8380756" cy="2571749"/>
          </a:xfrm>
          <a:prstGeom prst="rect">
            <a:avLst/>
          </a:prstGeom>
        </p:spPr>
      </p:pic>
    </p:spTree>
    <p:extLst>
      <p:ext uri="{BB962C8B-B14F-4D97-AF65-F5344CB8AC3E}">
        <p14:creationId xmlns:p14="http://schemas.microsoft.com/office/powerpoint/2010/main" val="137004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Differentiating Instruction</a:t>
            </a:r>
          </a:p>
        </p:txBody>
      </p:sp>
      <p:sp>
        <p:nvSpPr>
          <p:cNvPr id="3" name="Text Placeholder 2"/>
          <p:cNvSpPr>
            <a:spLocks noGrp="1"/>
          </p:cNvSpPr>
          <p:nvPr>
            <p:ph type="body" idx="1"/>
          </p:nvPr>
        </p:nvSpPr>
        <p:spPr/>
        <p:txBody>
          <a:bodyPr/>
          <a:lstStyle/>
          <a:p>
            <a:pPr marL="1588" lvl="1" indent="0">
              <a:buFont typeface="Verdana" charset="0"/>
              <a:buNone/>
            </a:pPr>
            <a:r>
              <a:rPr lang="en-US" sz="2000" dirty="0">
                <a:latin typeface="+mn-lt"/>
                <a:cs typeface="Verdana"/>
              </a:rPr>
              <a:t>A lesson plan includes strategies to support the range of different academic backgrounds found in a classroom (academically, culturally and linguistically).</a:t>
            </a:r>
          </a:p>
          <a:p>
            <a:pPr marL="1588" lvl="1" indent="0">
              <a:spcBef>
                <a:spcPts val="1500"/>
              </a:spcBef>
              <a:buFont typeface="Verdana" charset="0"/>
              <a:buNone/>
            </a:pPr>
            <a:r>
              <a:rPr lang="en-US" sz="2000" b="1" dirty="0">
                <a:latin typeface="+mn-lt"/>
                <a:cs typeface="Verdana"/>
              </a:rPr>
              <a:t>Consider what can be differentiated:</a:t>
            </a:r>
          </a:p>
          <a:p>
            <a:r>
              <a:rPr lang="en-US" sz="2000" b="1" dirty="0">
                <a:latin typeface="+mn-lt"/>
                <a:cs typeface="Verdana"/>
              </a:rPr>
              <a:t>Content </a:t>
            </a:r>
            <a:r>
              <a:rPr lang="en-US" sz="2000" dirty="0">
                <a:latin typeface="+mn-lt"/>
                <a:cs typeface="Verdana"/>
              </a:rPr>
              <a:t>(what you want each student to know?)</a:t>
            </a:r>
          </a:p>
          <a:p>
            <a:r>
              <a:rPr lang="en-US" sz="2000" b="1" dirty="0">
                <a:latin typeface="+mn-lt"/>
                <a:cs typeface="Verdana"/>
              </a:rPr>
              <a:t>Process</a:t>
            </a:r>
            <a:r>
              <a:rPr lang="en-US" sz="2000" dirty="0">
                <a:latin typeface="+mn-lt"/>
                <a:cs typeface="Verdana"/>
              </a:rPr>
              <a:t> (how you will engage them in thinking about the content?)</a:t>
            </a:r>
          </a:p>
          <a:p>
            <a:r>
              <a:rPr lang="en-US" sz="2000" b="1" dirty="0">
                <a:latin typeface="+mn-lt"/>
                <a:cs typeface="Verdana"/>
              </a:rPr>
              <a:t>Product </a:t>
            </a:r>
            <a:r>
              <a:rPr lang="en-US" sz="2000" dirty="0">
                <a:latin typeface="+mn-lt"/>
                <a:cs typeface="Verdana"/>
              </a:rPr>
              <a:t>(what they will show, write, or tell to demonstrate what they have learned?)</a:t>
            </a:r>
          </a:p>
          <a:p>
            <a:r>
              <a:rPr lang="en-US" sz="2000" dirty="0">
                <a:latin typeface="+mn-lt"/>
                <a:cs typeface="Verdana"/>
              </a:rPr>
              <a:t>Consider </a:t>
            </a:r>
            <a:r>
              <a:rPr lang="en-US" sz="2000" b="1" dirty="0">
                <a:latin typeface="+mn-lt"/>
                <a:cs typeface="Verdana"/>
              </a:rPr>
              <a:t>the physical learning environment</a:t>
            </a:r>
            <a:r>
              <a:rPr lang="en-US" sz="2000" dirty="0">
                <a:latin typeface="+mn-lt"/>
                <a:cs typeface="Verdana"/>
              </a:rPr>
              <a:t>-Seating, grouping, and access to materials</a:t>
            </a:r>
          </a:p>
        </p:txBody>
      </p:sp>
    </p:spTree>
    <p:extLst>
      <p:ext uri="{BB962C8B-B14F-4D97-AF65-F5344CB8AC3E}">
        <p14:creationId xmlns:p14="http://schemas.microsoft.com/office/powerpoint/2010/main" val="195831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 for Differentiating Instruction</a:t>
            </a:r>
          </a:p>
        </p:txBody>
      </p:sp>
      <p:sp>
        <p:nvSpPr>
          <p:cNvPr id="3" name="Text Placeholder 2"/>
          <p:cNvSpPr>
            <a:spLocks noGrp="1"/>
          </p:cNvSpPr>
          <p:nvPr>
            <p:ph type="body" idx="1"/>
          </p:nvPr>
        </p:nvSpPr>
        <p:spPr>
          <a:xfrm>
            <a:off x="457199" y="1600200"/>
            <a:ext cx="8372475" cy="4525963"/>
          </a:xfrm>
        </p:spPr>
        <p:txBody>
          <a:bodyPr/>
          <a:lstStyle/>
          <a:p>
            <a:pPr marL="0" indent="0">
              <a:buFont typeface="Wingdings" charset="0"/>
              <a:buNone/>
            </a:pPr>
            <a:r>
              <a:rPr lang="en-US" sz="2200" b="1" dirty="0">
                <a:latin typeface="+mn-lt"/>
                <a:cs typeface="Verdana"/>
              </a:rPr>
              <a:t>Open Questions </a:t>
            </a:r>
            <a:r>
              <a:rPr lang="en-US" sz="2200" dirty="0">
                <a:latin typeface="+mn-lt"/>
                <a:cs typeface="Verdana"/>
              </a:rPr>
              <a:t>- Broad-based questions that invite meaningful responses from all students from all developmental levels.</a:t>
            </a:r>
          </a:p>
          <a:p>
            <a:pPr marL="0" indent="0">
              <a:buFont typeface="Wingdings" charset="0"/>
              <a:buNone/>
            </a:pPr>
            <a:r>
              <a:rPr lang="en-US" sz="2200" dirty="0">
                <a:latin typeface="+mn-lt"/>
                <a:cs typeface="Verdana"/>
              </a:rPr>
              <a:t>Example-One number is about one-half of another. Their product is close to 100. What might the numbers be?</a:t>
            </a:r>
          </a:p>
          <a:p>
            <a:pPr marL="0" indent="0">
              <a:buNone/>
            </a:pPr>
            <a:r>
              <a:rPr lang="en-US" sz="2200" b="1" dirty="0">
                <a:latin typeface="+mn-lt"/>
                <a:cs typeface="Verdana"/>
              </a:rPr>
              <a:t>Tiered Lessons</a:t>
            </a:r>
            <a:r>
              <a:rPr lang="en-US" sz="2200" dirty="0">
                <a:latin typeface="+mn-lt"/>
                <a:cs typeface="Verdana"/>
              </a:rPr>
              <a:t> – a set of similar problems focused on the same mathematical goals, with </a:t>
            </a:r>
            <a:r>
              <a:rPr lang="en-US" sz="2200" b="1" dirty="0">
                <a:latin typeface="+mn-lt"/>
                <a:cs typeface="Verdana"/>
              </a:rPr>
              <a:t>adaptations</a:t>
            </a:r>
            <a:r>
              <a:rPr lang="en-US" sz="2200" dirty="0">
                <a:latin typeface="+mn-lt"/>
                <a:cs typeface="Verdana"/>
              </a:rPr>
              <a:t> to meet the range of learners, i.e.,</a:t>
            </a:r>
            <a:br>
              <a:rPr lang="en-US" sz="2200" dirty="0">
                <a:latin typeface="+mn-lt"/>
                <a:cs typeface="Verdana"/>
              </a:rPr>
            </a:br>
            <a:br>
              <a:rPr lang="en-US" sz="2200" dirty="0">
                <a:latin typeface="+mn-lt"/>
                <a:cs typeface="Verdana"/>
              </a:rPr>
            </a:br>
            <a:r>
              <a:rPr lang="en-US" sz="2200" dirty="0">
                <a:latin typeface="+mn-lt"/>
                <a:cs typeface="Verdana"/>
              </a:rPr>
              <a:t>♦ Degree of assistance</a:t>
            </a:r>
            <a:br>
              <a:rPr lang="en-US" sz="2200" dirty="0">
                <a:latin typeface="+mn-lt"/>
                <a:cs typeface="Verdana"/>
              </a:rPr>
            </a:br>
            <a:r>
              <a:rPr lang="en-US" sz="2200" dirty="0">
                <a:cs typeface="Verdana"/>
              </a:rPr>
              <a:t>♦ </a:t>
            </a:r>
            <a:r>
              <a:rPr lang="en-US" sz="2200" dirty="0">
                <a:latin typeface="+mn-lt"/>
                <a:cs typeface="Verdana"/>
              </a:rPr>
              <a:t>Structure of the task</a:t>
            </a:r>
            <a:br>
              <a:rPr lang="en-US" sz="2200" dirty="0">
                <a:latin typeface="+mn-lt"/>
                <a:cs typeface="Verdana"/>
              </a:rPr>
            </a:br>
            <a:r>
              <a:rPr lang="en-US" sz="2200" dirty="0">
                <a:cs typeface="Verdana"/>
              </a:rPr>
              <a:t>♦ </a:t>
            </a:r>
            <a:r>
              <a:rPr lang="en-US" sz="2200" dirty="0">
                <a:latin typeface="+mn-lt"/>
                <a:cs typeface="Verdana"/>
              </a:rPr>
              <a:t>Complexity of the task</a:t>
            </a:r>
            <a:br>
              <a:rPr lang="en-US" sz="2200" dirty="0">
                <a:latin typeface="+mn-lt"/>
                <a:cs typeface="Verdana"/>
              </a:rPr>
            </a:br>
            <a:r>
              <a:rPr lang="en-US" sz="2200" dirty="0">
                <a:cs typeface="Verdana"/>
              </a:rPr>
              <a:t>♦ </a:t>
            </a:r>
            <a:r>
              <a:rPr lang="en-US" sz="2200" dirty="0">
                <a:latin typeface="+mn-lt"/>
                <a:cs typeface="Verdana"/>
              </a:rPr>
              <a:t>Complexity of the process</a:t>
            </a:r>
          </a:p>
        </p:txBody>
      </p:sp>
    </p:spTree>
    <p:extLst>
      <p:ext uri="{BB962C8B-B14F-4D97-AF65-F5344CB8AC3E}">
        <p14:creationId xmlns:p14="http://schemas.microsoft.com/office/powerpoint/2010/main" val="192122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Would You Tier This Problem?</a:t>
            </a:r>
          </a:p>
        </p:txBody>
      </p:sp>
      <p:sp>
        <p:nvSpPr>
          <p:cNvPr id="3" name="Text Placeholder 2"/>
          <p:cNvSpPr>
            <a:spLocks noGrp="1"/>
          </p:cNvSpPr>
          <p:nvPr>
            <p:ph type="body" idx="1"/>
          </p:nvPr>
        </p:nvSpPr>
        <p:spPr>
          <a:xfrm>
            <a:off x="457199" y="1600200"/>
            <a:ext cx="8615363" cy="4525963"/>
          </a:xfrm>
        </p:spPr>
        <p:txBody>
          <a:bodyPr/>
          <a:lstStyle/>
          <a:p>
            <a:pPr marL="0" indent="0">
              <a:buFont typeface="Wingdings" pitchFamily="-112" charset="2"/>
              <a:buNone/>
              <a:defRPr/>
            </a:pPr>
            <a:r>
              <a:rPr lang="en-US" sz="2200" dirty="0">
                <a:latin typeface="+mn-lt"/>
                <a:cs typeface="Verdana"/>
              </a:rPr>
              <a:t>Lynn has nine 14-ounce bags of popcorn to repackage and sell at the school fair. A small bag holds 3 ounces. How many small bags can she make?</a:t>
            </a:r>
          </a:p>
          <a:p>
            <a:pPr marL="432000" indent="-432000">
              <a:buFont typeface="Wingdings" pitchFamily="-112" charset="2"/>
              <a:buAutoNum type="arabicPeriod"/>
              <a:defRPr/>
            </a:pPr>
            <a:r>
              <a:rPr lang="en-US" sz="2200" dirty="0">
                <a:latin typeface="+mn-lt"/>
                <a:cs typeface="Verdana"/>
              </a:rPr>
              <a:t>Degree of assistance - What examples would you use?</a:t>
            </a:r>
          </a:p>
          <a:p>
            <a:pPr marL="432000" indent="-432000">
              <a:buFont typeface="Wingdings" pitchFamily="-112" charset="2"/>
              <a:buAutoNum type="arabicPeriod"/>
              <a:defRPr/>
            </a:pPr>
            <a:r>
              <a:rPr lang="en-US" sz="2200" dirty="0">
                <a:latin typeface="+mn-lt"/>
                <a:cs typeface="Verdana"/>
              </a:rPr>
              <a:t>How structured the task is - What adaptations would you make to help the problem be more accessible to special needs students or to make it more open-ended for gifted students?</a:t>
            </a:r>
          </a:p>
          <a:p>
            <a:pPr marL="432000" indent="-432000">
              <a:buFont typeface="Wingdings" pitchFamily="-112" charset="2"/>
              <a:buAutoNum type="arabicPeriod"/>
              <a:defRPr/>
            </a:pPr>
            <a:r>
              <a:rPr lang="en-US" sz="2200" dirty="0">
                <a:latin typeface="+mn-lt"/>
                <a:cs typeface="Verdana"/>
              </a:rPr>
              <a:t>Complexity of the task - What models or manipulatives would make it more concrete?</a:t>
            </a:r>
          </a:p>
          <a:p>
            <a:pPr marL="432000" indent="-432000">
              <a:buFont typeface="Wingdings" pitchFamily="-112" charset="2"/>
              <a:buAutoNum type="arabicPeriod"/>
              <a:defRPr/>
            </a:pPr>
            <a:r>
              <a:rPr lang="en-US" sz="2200" dirty="0">
                <a:latin typeface="+mn-lt"/>
                <a:cs typeface="Verdana"/>
              </a:rPr>
              <a:t>Complexity of the process - What time frame would students need?</a:t>
            </a:r>
          </a:p>
        </p:txBody>
      </p:sp>
    </p:spTree>
    <p:extLst>
      <p:ext uri="{BB962C8B-B14F-4D97-AF65-F5344CB8AC3E}">
        <p14:creationId xmlns:p14="http://schemas.microsoft.com/office/powerpoint/2010/main" val="8635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imes New Roman" panose="02020603050405020304" pitchFamily="18" charset="0"/>
              </a:rPr>
              <a:t>Parallel Tasks</a:t>
            </a:r>
            <a:endParaRPr lang="en-US" dirty="0"/>
          </a:p>
        </p:txBody>
      </p:sp>
      <p:sp>
        <p:nvSpPr>
          <p:cNvPr id="7" name="Content Placeholder 6"/>
          <p:cNvSpPr>
            <a:spLocks noGrp="1"/>
          </p:cNvSpPr>
          <p:nvPr>
            <p:ph idx="1"/>
          </p:nvPr>
        </p:nvSpPr>
        <p:spPr>
          <a:xfrm>
            <a:off x="457200" y="1477273"/>
            <a:ext cx="8229600" cy="1256575"/>
          </a:xfrm>
        </p:spPr>
        <p:txBody>
          <a:bodyPr/>
          <a:lstStyle/>
          <a:p>
            <a:pPr marL="0" indent="0">
              <a:buNone/>
            </a:pPr>
            <a:r>
              <a:rPr lang="en-US" sz="2200" dirty="0">
                <a:latin typeface="+mn-lt"/>
                <a:cs typeface="Verdana"/>
              </a:rPr>
              <a:t>Parallel tasks involve choice. Choice helps motivate students and to become more self-directed learners.</a:t>
            </a:r>
          </a:p>
          <a:p>
            <a:pPr indent="-255600"/>
            <a:r>
              <a:rPr lang="en-US" sz="2200" dirty="0">
                <a:latin typeface="+mn-lt"/>
                <a:cs typeface="Verdana"/>
              </a:rPr>
              <a:t>Grade 8 Scientific Notation</a:t>
            </a:r>
          </a:p>
        </p:txBody>
      </p:sp>
      <p:sp>
        <p:nvSpPr>
          <p:cNvPr id="11" name="Content Placeholder 10"/>
          <p:cNvSpPr>
            <a:spLocks noGrp="1"/>
          </p:cNvSpPr>
          <p:nvPr>
            <p:ph idx="13"/>
          </p:nvPr>
        </p:nvSpPr>
        <p:spPr>
          <a:xfrm>
            <a:off x="457200" y="2898472"/>
            <a:ext cx="8229600" cy="799382"/>
          </a:xfrm>
        </p:spPr>
        <p:txBody>
          <a:bodyPr/>
          <a:lstStyle/>
          <a:p>
            <a:pPr marL="0" indent="0">
              <a:buNone/>
            </a:pPr>
            <a:r>
              <a:rPr lang="en-US" sz="2200" dirty="0">
                <a:latin typeface="+mn-lt"/>
                <a:cs typeface="Verdana"/>
              </a:rPr>
              <a:t>Example: Select one of the numbers below and represent it at least four different ways.</a:t>
            </a:r>
          </a:p>
        </p:txBody>
      </p:sp>
      <p:sp>
        <p:nvSpPr>
          <p:cNvPr id="12" name="Content Placeholder 11"/>
          <p:cNvSpPr>
            <a:spLocks noGrp="1"/>
          </p:cNvSpPr>
          <p:nvPr>
            <p:ph sz="quarter" idx="14"/>
          </p:nvPr>
        </p:nvSpPr>
        <p:spPr>
          <a:xfrm>
            <a:off x="1881188" y="3741090"/>
            <a:ext cx="1975449" cy="412633"/>
          </a:xfrm>
        </p:spPr>
        <p:txBody>
          <a:bodyPr/>
          <a:lstStyle/>
          <a:p>
            <a:pPr marL="0" indent="0">
              <a:buNone/>
            </a:pPr>
            <a:r>
              <a:rPr lang="en-US" sz="2200" dirty="0">
                <a:latin typeface="+mn-lt"/>
                <a:cs typeface="Verdana"/>
              </a:rPr>
              <a:t>4,500,000,000</a:t>
            </a:r>
            <a:endParaRPr lang="en-US" sz="2200" dirty="0">
              <a:latin typeface="+mn-lt"/>
            </a:endParaRPr>
          </a:p>
        </p:txBody>
      </p:sp>
      <p:sp>
        <p:nvSpPr>
          <p:cNvPr id="13" name="Content Placeholder 12"/>
          <p:cNvSpPr>
            <a:spLocks noGrp="1"/>
          </p:cNvSpPr>
          <p:nvPr>
            <p:ph sz="quarter" idx="15"/>
          </p:nvPr>
        </p:nvSpPr>
        <p:spPr>
          <a:xfrm>
            <a:off x="4275738" y="3753928"/>
            <a:ext cx="1052423" cy="421259"/>
          </a:xfrm>
        </p:spPr>
        <p:txBody>
          <a:bodyPr/>
          <a:lstStyle/>
          <a:p>
            <a:pPr marL="0" indent="0">
              <a:buNone/>
            </a:pPr>
            <a:r>
              <a:rPr lang="en-US" sz="2200" dirty="0">
                <a:latin typeface="+mn-lt"/>
                <a:cs typeface="Verdana"/>
              </a:rPr>
              <a:t>0.003</a:t>
            </a:r>
          </a:p>
        </p:txBody>
      </p:sp>
      <p:sp>
        <p:nvSpPr>
          <p:cNvPr id="15" name="Content Placeholder 14"/>
          <p:cNvSpPr>
            <a:spLocks noGrp="1"/>
          </p:cNvSpPr>
          <p:nvPr>
            <p:ph sz="quarter" idx="16"/>
          </p:nvPr>
        </p:nvSpPr>
        <p:spPr>
          <a:xfrm>
            <a:off x="457200" y="4287330"/>
            <a:ext cx="7772400" cy="439937"/>
          </a:xfrm>
        </p:spPr>
        <p:txBody>
          <a:bodyPr/>
          <a:lstStyle/>
          <a:p>
            <a:pPr indent="-255600"/>
            <a:r>
              <a:rPr lang="en-US" sz="2200" dirty="0">
                <a:latin typeface="+mn-lt"/>
                <a:cs typeface="Verdana"/>
              </a:rPr>
              <a:t>Grades 2-3 Problem Solving</a:t>
            </a:r>
          </a:p>
        </p:txBody>
      </p:sp>
      <p:sp>
        <p:nvSpPr>
          <p:cNvPr id="16" name="Content Placeholder 15"/>
          <p:cNvSpPr>
            <a:spLocks noGrp="1"/>
          </p:cNvSpPr>
          <p:nvPr>
            <p:ph sz="quarter" idx="17"/>
          </p:nvPr>
        </p:nvSpPr>
        <p:spPr>
          <a:xfrm>
            <a:off x="457200" y="4764663"/>
            <a:ext cx="8229600" cy="1351465"/>
          </a:xfrm>
        </p:spPr>
        <p:txBody>
          <a:bodyPr/>
          <a:lstStyle/>
          <a:p>
            <a:pPr marL="0" indent="0">
              <a:buNone/>
            </a:pPr>
            <a:r>
              <a:rPr lang="en-US" sz="2200" dirty="0">
                <a:latin typeface="+mn-lt"/>
                <a:cs typeface="Verdana"/>
              </a:rPr>
              <a:t>Eduardo has (12,60,121) marbles. He gives Ericka (5,15,46). How many marbles does Eduardo have now?</a:t>
            </a:r>
          </a:p>
          <a:p>
            <a:pPr marL="0" indent="0">
              <a:buNone/>
            </a:pPr>
            <a:r>
              <a:rPr lang="en-US" sz="2200" dirty="0">
                <a:latin typeface="+mn-lt"/>
                <a:cs typeface="Verdana"/>
              </a:rPr>
              <a:t>What students choose provides useful </a:t>
            </a:r>
            <a:r>
              <a:rPr lang="en-US" sz="2200" i="1" dirty="0">
                <a:latin typeface="+mn-lt"/>
                <a:cs typeface="Verdana"/>
              </a:rPr>
              <a:t>formative assessment</a:t>
            </a:r>
            <a:r>
              <a:rPr lang="en-US" sz="2200" dirty="0">
                <a:latin typeface="+mn-lt"/>
                <a:cs typeface="Verdana"/>
              </a:rPr>
              <a:t>.</a:t>
            </a:r>
          </a:p>
        </p:txBody>
      </p:sp>
    </p:spTree>
    <p:extLst>
      <p:ext uri="{BB962C8B-B14F-4D97-AF65-F5344CB8AC3E}">
        <p14:creationId xmlns:p14="http://schemas.microsoft.com/office/powerpoint/2010/main" val="28545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Grouping</a:t>
            </a:r>
          </a:p>
        </p:txBody>
      </p:sp>
      <p:sp>
        <p:nvSpPr>
          <p:cNvPr id="3" name="Text Placeholder 2"/>
          <p:cNvSpPr>
            <a:spLocks noGrp="1"/>
          </p:cNvSpPr>
          <p:nvPr>
            <p:ph type="body" idx="1"/>
          </p:nvPr>
        </p:nvSpPr>
        <p:spPr>
          <a:xfrm>
            <a:off x="457200" y="1600200"/>
            <a:ext cx="8401050" cy="4525963"/>
          </a:xfrm>
        </p:spPr>
        <p:txBody>
          <a:bodyPr/>
          <a:lstStyle/>
          <a:p>
            <a:r>
              <a:rPr lang="en-US" sz="2200" dirty="0">
                <a:latin typeface="+mn-lt"/>
                <a:cs typeface="Verdana"/>
              </a:rPr>
              <a:t>Allows for collaboration on tasks.</a:t>
            </a:r>
          </a:p>
          <a:p>
            <a:r>
              <a:rPr lang="en-US" sz="2200" dirty="0">
                <a:latin typeface="+mn-lt"/>
                <a:cs typeface="Verdana"/>
              </a:rPr>
              <a:t>Provides support and challenges.</a:t>
            </a:r>
          </a:p>
          <a:p>
            <a:r>
              <a:rPr lang="en-US" sz="2200" dirty="0">
                <a:latin typeface="+mn-lt"/>
                <a:cs typeface="Verdana"/>
              </a:rPr>
              <a:t>Increases chance to communicate about mathematics.</a:t>
            </a:r>
          </a:p>
          <a:p>
            <a:r>
              <a:rPr lang="en-US" sz="2200" dirty="0">
                <a:latin typeface="+mn-lt"/>
                <a:cs typeface="Verdana"/>
              </a:rPr>
              <a:t>The size and makeup of small groups vary in purpose and strategic manner.</a:t>
            </a:r>
          </a:p>
          <a:p>
            <a:r>
              <a:rPr lang="en-US" sz="2200" dirty="0">
                <a:latin typeface="+mn-lt"/>
                <a:cs typeface="Verdana"/>
              </a:rPr>
              <a:t>The key to successful grouping is </a:t>
            </a:r>
            <a:r>
              <a:rPr lang="en-US" sz="2200" b="1" dirty="0">
                <a:latin typeface="+mn-lt"/>
                <a:cs typeface="Verdana"/>
              </a:rPr>
              <a:t>individual accountability</a:t>
            </a:r>
            <a:r>
              <a:rPr lang="en-US" sz="2200" dirty="0">
                <a:latin typeface="+mn-lt"/>
                <a:cs typeface="Verdana"/>
              </a:rPr>
              <a:t> (each person responsible for content, process and product).</a:t>
            </a:r>
          </a:p>
          <a:p>
            <a:r>
              <a:rPr lang="en-US" sz="2200" dirty="0">
                <a:latin typeface="+mn-lt"/>
                <a:cs typeface="Verdana"/>
              </a:rPr>
              <a:t>The goal is to establish team building for </a:t>
            </a:r>
            <a:r>
              <a:rPr lang="en-US" sz="2200" b="1" dirty="0">
                <a:latin typeface="+mn-lt"/>
                <a:cs typeface="Verdana"/>
              </a:rPr>
              <a:t>shared responsibility</a:t>
            </a:r>
            <a:r>
              <a:rPr lang="en-US" sz="2200" dirty="0">
                <a:latin typeface="+mn-lt"/>
                <a:cs typeface="Verdana"/>
              </a:rPr>
              <a:t> (all members participate in the learning process).</a:t>
            </a:r>
          </a:p>
        </p:txBody>
      </p:sp>
    </p:spTree>
    <p:extLst>
      <p:ext uri="{BB962C8B-B14F-4D97-AF65-F5344CB8AC3E}">
        <p14:creationId xmlns:p14="http://schemas.microsoft.com/office/powerpoint/2010/main" val="231177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solidFill>
                  <a:schemeClr val="tx2"/>
                </a:solidFill>
                <a:latin typeface="Times New Roman" panose="02020603050405020304" pitchFamily="18" charset="0"/>
              </a:rPr>
              <a:t>Learner Outcomes</a:t>
            </a:r>
            <a:endParaRPr lang="en-US">
              <a:solidFill>
                <a:schemeClr val="tx2"/>
              </a:solidFill>
            </a:endParaRPr>
          </a:p>
        </p:txBody>
      </p:sp>
      <p:sp>
        <p:nvSpPr>
          <p:cNvPr id="5" name="Content Placeholder 4"/>
          <p:cNvSpPr>
            <a:spLocks noGrp="1"/>
          </p:cNvSpPr>
          <p:nvPr>
            <p:ph idx="1"/>
          </p:nvPr>
        </p:nvSpPr>
        <p:spPr/>
        <p:txBody>
          <a:bodyPr/>
          <a:lstStyle/>
          <a:p>
            <a:pPr marL="0" indent="0">
              <a:buNone/>
            </a:pPr>
            <a:r>
              <a:rPr lang="en-US" sz="2400" b="1" dirty="0">
                <a:solidFill>
                  <a:srgbClr val="007FA3"/>
                </a:solidFill>
                <a:latin typeface="+mn-lt"/>
                <a:ea typeface="Segoe UI Symbol" panose="020B0502040204020203" pitchFamily="34" charset="0"/>
                <a:cs typeface="Verdana"/>
              </a:rPr>
              <a:t>4.1</a:t>
            </a:r>
            <a:r>
              <a:rPr lang="en-US" sz="2400" b="1" dirty="0">
                <a:latin typeface="+mn-lt"/>
                <a:ea typeface="Segoe UI Symbol" panose="020B0502040204020203" pitchFamily="34" charset="0"/>
                <a:cs typeface="Verdana"/>
              </a:rPr>
              <a:t> </a:t>
            </a:r>
            <a:r>
              <a:rPr lang="en-US" sz="2400" dirty="0">
                <a:latin typeface="+mn-lt"/>
                <a:ea typeface="Segoe UI Symbol" panose="020B0502040204020203" pitchFamily="34" charset="0"/>
                <a:cs typeface="Verdana"/>
              </a:rPr>
              <a:t>Explain the features of a three-phase lesson plan format for problem-based lessons.</a:t>
            </a:r>
          </a:p>
          <a:p>
            <a:pPr marL="0" indent="0">
              <a:buNone/>
            </a:pPr>
            <a:r>
              <a:rPr lang="en-US" sz="2400" b="1" dirty="0">
                <a:solidFill>
                  <a:srgbClr val="007FA3"/>
                </a:solidFill>
                <a:latin typeface="+mn-lt"/>
                <a:ea typeface="Segoe UI Symbol" panose="020B0502040204020203" pitchFamily="34" charset="0"/>
                <a:cs typeface="Verdana"/>
              </a:rPr>
              <a:t>4.2</a:t>
            </a:r>
            <a:r>
              <a:rPr lang="en-US" sz="2400" b="1" dirty="0">
                <a:latin typeface="+mn-lt"/>
                <a:ea typeface="Segoe UI Symbol" panose="020B0502040204020203" pitchFamily="34" charset="0"/>
                <a:cs typeface="Verdana"/>
              </a:rPr>
              <a:t> </a:t>
            </a:r>
            <a:r>
              <a:rPr lang="en-US" sz="2400" dirty="0">
                <a:latin typeface="+mn-lt"/>
                <a:ea typeface="Segoe UI Symbol" panose="020B0502040204020203" pitchFamily="34" charset="0"/>
                <a:cs typeface="Verdana"/>
              </a:rPr>
              <a:t>Design lessons using a planning process focused on mathematical inquiry.</a:t>
            </a:r>
          </a:p>
          <a:p>
            <a:pPr marL="0" indent="0">
              <a:buNone/>
            </a:pPr>
            <a:r>
              <a:rPr lang="en-US" sz="2400" b="1" dirty="0">
                <a:solidFill>
                  <a:srgbClr val="007FA3"/>
                </a:solidFill>
                <a:latin typeface="+mn-lt"/>
                <a:ea typeface="Segoe UI Symbol" panose="020B0502040204020203" pitchFamily="34" charset="0"/>
                <a:cs typeface="Verdana"/>
              </a:rPr>
              <a:t>4.3</a:t>
            </a:r>
            <a:r>
              <a:rPr lang="en-US" sz="2400" b="1" dirty="0">
                <a:latin typeface="+mn-lt"/>
                <a:ea typeface="Segoe UI Symbol" panose="020B0502040204020203" pitchFamily="34" charset="0"/>
                <a:cs typeface="Verdana"/>
              </a:rPr>
              <a:t> </a:t>
            </a:r>
            <a:r>
              <a:rPr lang="en-US" sz="2400" dirty="0">
                <a:latin typeface="+mn-lt"/>
                <a:ea typeface="Segoe UI Symbol" panose="020B0502040204020203" pitchFamily="34" charset="0"/>
                <a:cs typeface="Verdana"/>
              </a:rPr>
              <a:t>Describe specific lesson design ideas, including ways to differentiate instruction.</a:t>
            </a:r>
          </a:p>
          <a:p>
            <a:pPr marL="0" indent="0">
              <a:buNone/>
            </a:pPr>
            <a:r>
              <a:rPr lang="en-US" sz="2400" b="1" dirty="0">
                <a:solidFill>
                  <a:srgbClr val="007FA3"/>
                </a:solidFill>
                <a:latin typeface="+mn-lt"/>
                <a:ea typeface="Segoe UI Symbol" panose="020B0502040204020203" pitchFamily="34" charset="0"/>
                <a:cs typeface="Verdana"/>
              </a:rPr>
              <a:t>4.4</a:t>
            </a:r>
            <a:r>
              <a:rPr lang="en-US" sz="2400" b="1" dirty="0">
                <a:latin typeface="+mn-lt"/>
                <a:ea typeface="Segoe UI Symbol" panose="020B0502040204020203" pitchFamily="34" charset="0"/>
                <a:cs typeface="Verdana"/>
              </a:rPr>
              <a:t> </a:t>
            </a:r>
            <a:r>
              <a:rPr lang="en-US" sz="2400" dirty="0">
                <a:latin typeface="+mn-lt"/>
                <a:ea typeface="Segoe UI Symbol" panose="020B0502040204020203" pitchFamily="34" charset="0"/>
                <a:cs typeface="Verdana"/>
              </a:rPr>
              <a:t>Explain strategies for working with families, including effective homework.</a:t>
            </a:r>
            <a:endParaRPr lang="en-US" sz="2400" dirty="0">
              <a:latin typeface="+mn-lt"/>
              <a:ea typeface="Segoe UI Symbol" panose="020B0502040204020203" pitchFamily="34" charset="0"/>
            </a:endParaRPr>
          </a:p>
        </p:txBody>
      </p:sp>
    </p:spTree>
    <p:extLst>
      <p:ext uri="{BB962C8B-B14F-4D97-AF65-F5344CB8AC3E}">
        <p14:creationId xmlns:p14="http://schemas.microsoft.com/office/powerpoint/2010/main" val="322532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for Family Engagement</a:t>
            </a:r>
          </a:p>
        </p:txBody>
      </p:sp>
      <p:sp>
        <p:nvSpPr>
          <p:cNvPr id="3" name="Content Placeholder 2"/>
          <p:cNvSpPr>
            <a:spLocks noGrp="1"/>
          </p:cNvSpPr>
          <p:nvPr>
            <p:ph idx="1"/>
          </p:nvPr>
        </p:nvSpPr>
        <p:spPr>
          <a:xfrm>
            <a:off x="514350" y="1430146"/>
            <a:ext cx="8229600" cy="1524000"/>
          </a:xfrm>
        </p:spPr>
        <p:txBody>
          <a:bodyPr/>
          <a:lstStyle/>
          <a:p>
            <a:pPr marL="0" indent="0">
              <a:buFont typeface="Wingdings" charset="0"/>
              <a:buNone/>
              <a:defRPr/>
            </a:pPr>
            <a:r>
              <a:rPr lang="en-US" sz="2000" dirty="0">
                <a:latin typeface="+mn-lt"/>
                <a:cs typeface="Verdana"/>
              </a:rPr>
              <a:t>Providing support for parents to understand the mathematics goals students are experiencing in the 21st century.</a:t>
            </a:r>
          </a:p>
          <a:p>
            <a:pPr marL="0" indent="0">
              <a:buNone/>
              <a:defRPr/>
            </a:pPr>
            <a:r>
              <a:rPr lang="en-US" sz="2000" dirty="0">
                <a:latin typeface="+mn-lt"/>
                <a:cs typeface="Verdana"/>
              </a:rPr>
              <a:t>Family Math Nights - Showcase the mathematics program, and provide opportunities for parents to-</a:t>
            </a:r>
          </a:p>
        </p:txBody>
      </p:sp>
      <p:sp>
        <p:nvSpPr>
          <p:cNvPr id="4" name="Content Placeholder 3"/>
          <p:cNvSpPr>
            <a:spLocks noGrp="1"/>
          </p:cNvSpPr>
          <p:nvPr>
            <p:ph idx="13"/>
          </p:nvPr>
        </p:nvSpPr>
        <p:spPr>
          <a:xfrm>
            <a:off x="514350" y="3039173"/>
            <a:ext cx="8229600" cy="1183892"/>
          </a:xfrm>
        </p:spPr>
        <p:txBody>
          <a:bodyPr/>
          <a:lstStyle/>
          <a:p>
            <a:pPr marL="255600" indent="-255600">
              <a:spcBef>
                <a:spcPts val="600"/>
              </a:spcBef>
              <a:defRPr/>
            </a:pPr>
            <a:r>
              <a:rPr lang="en-US" sz="2000" dirty="0">
                <a:latin typeface="+mn-lt"/>
                <a:cs typeface="Verdana"/>
              </a:rPr>
              <a:t>Engage in </a:t>
            </a:r>
            <a:r>
              <a:rPr lang="en-US" sz="2000" b="1" dirty="0">
                <a:latin typeface="+mn-lt"/>
                <a:cs typeface="Verdana"/>
              </a:rPr>
              <a:t>Doing</a:t>
            </a:r>
            <a:r>
              <a:rPr lang="en-US" sz="2000" dirty="0">
                <a:latin typeface="+mn-lt"/>
                <a:cs typeface="Verdana"/>
              </a:rPr>
              <a:t> mathematics</a:t>
            </a:r>
          </a:p>
          <a:p>
            <a:pPr marL="255600" indent="-255600">
              <a:spcBef>
                <a:spcPts val="600"/>
              </a:spcBef>
              <a:defRPr/>
            </a:pPr>
            <a:r>
              <a:rPr lang="en-US" sz="2000" dirty="0">
                <a:latin typeface="+mn-lt"/>
                <a:cs typeface="Verdana"/>
              </a:rPr>
              <a:t>Talk about learning through inquiry</a:t>
            </a:r>
          </a:p>
          <a:p>
            <a:pPr marL="255600" indent="-255600">
              <a:spcBef>
                <a:spcPts val="600"/>
              </a:spcBef>
              <a:defRPr/>
            </a:pPr>
            <a:r>
              <a:rPr lang="en-US" sz="2000" dirty="0">
                <a:latin typeface="+mn-lt"/>
                <a:cs typeface="Verdana"/>
              </a:rPr>
              <a:t>Describe the role of a teacher in an inquiry-based classroom</a:t>
            </a:r>
          </a:p>
        </p:txBody>
      </p:sp>
      <p:sp>
        <p:nvSpPr>
          <p:cNvPr id="5" name="Content Placeholder 4"/>
          <p:cNvSpPr>
            <a:spLocks noGrp="1"/>
          </p:cNvSpPr>
          <p:nvPr>
            <p:ph idx="14"/>
          </p:nvPr>
        </p:nvSpPr>
        <p:spPr>
          <a:xfrm>
            <a:off x="514350" y="4223065"/>
            <a:ext cx="4584055" cy="1902208"/>
          </a:xfrm>
        </p:spPr>
        <p:txBody>
          <a:bodyPr/>
          <a:lstStyle/>
          <a:p>
            <a:pPr marL="255600" indent="-255600">
              <a:spcBef>
                <a:spcPts val="600"/>
              </a:spcBef>
              <a:defRPr/>
            </a:pPr>
            <a:r>
              <a:rPr lang="en-US" sz="2000" dirty="0">
                <a:latin typeface="+mn-lt"/>
                <a:cs typeface="Verdana"/>
              </a:rPr>
              <a:t>Justify the use of cooperative groups</a:t>
            </a:r>
          </a:p>
          <a:p>
            <a:pPr marL="255600" indent="-255600">
              <a:spcBef>
                <a:spcPts val="600"/>
              </a:spcBef>
              <a:defRPr/>
            </a:pPr>
            <a:r>
              <a:rPr lang="en-US" sz="2000" dirty="0">
                <a:latin typeface="+mn-lt"/>
                <a:cs typeface="Verdana"/>
              </a:rPr>
              <a:t>Advocate the use of technology</a:t>
            </a:r>
          </a:p>
          <a:p>
            <a:pPr marL="255600" indent="-255600">
              <a:spcBef>
                <a:spcPts val="600"/>
              </a:spcBef>
              <a:defRPr/>
            </a:pPr>
            <a:r>
              <a:rPr lang="en-US" sz="2000" dirty="0">
                <a:latin typeface="+mn-lt"/>
                <a:cs typeface="Verdana"/>
              </a:rPr>
              <a:t>Provide support for how parents can help their child in problem solving</a:t>
            </a:r>
          </a:p>
          <a:p>
            <a:pPr marL="255600" indent="-255600">
              <a:spcBef>
                <a:spcPts val="600"/>
              </a:spcBef>
              <a:defRPr/>
            </a:pPr>
            <a:r>
              <a:rPr lang="en-US" sz="2000" dirty="0">
                <a:latin typeface="+mn-lt"/>
                <a:cs typeface="Verdana"/>
              </a:rPr>
              <a:t>Address concerns about procedures</a:t>
            </a:r>
          </a:p>
        </p:txBody>
      </p:sp>
      <p:pic>
        <p:nvPicPr>
          <p:cNvPr id="7" name="Picture 6" descr="List of strategies for parents to help their child solve math story problems. Try the following strategies. Read problem aloud. Paraphrase what the story is about. Discuss math vocabulary. Find and write the question. Draw a picture of the problem. Act out the problem, and have fun. Use household items to illustrate the probl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236" y="4358937"/>
            <a:ext cx="3553051" cy="1998196"/>
          </a:xfrm>
          <a:prstGeom prst="rect">
            <a:avLst/>
          </a:prstGeom>
        </p:spPr>
      </p:pic>
    </p:spTree>
    <p:extLst>
      <p:ext uri="{BB962C8B-B14F-4D97-AF65-F5344CB8AC3E}">
        <p14:creationId xmlns:p14="http://schemas.microsoft.com/office/powerpoint/2010/main" val="92683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for Family Engagement</a:t>
            </a:r>
          </a:p>
        </p:txBody>
      </p:sp>
      <p:pic>
        <p:nvPicPr>
          <p:cNvPr id="7" name="Picture 6" descr="List of strategies for parents to help their child solve math story problems. Try the following strategies. Read problem aloud. Paraphrase what the story is about. Discuss math vocabulary. Find and write the question. Draw a picture of the problem. Act out the problem, and have fun. Use household items to illustrate the probl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49" y="1515725"/>
            <a:ext cx="7881804" cy="4432638"/>
          </a:xfrm>
          <a:prstGeom prst="rect">
            <a:avLst/>
          </a:prstGeom>
        </p:spPr>
      </p:pic>
    </p:spTree>
    <p:extLst>
      <p:ext uri="{BB962C8B-B14F-4D97-AF65-F5344CB8AC3E}">
        <p14:creationId xmlns:p14="http://schemas.microsoft.com/office/powerpoint/2010/main" val="28192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Times New Roman" panose="02020603050405020304" pitchFamily="18" charset="0"/>
              </a:rPr>
              <a:t>Homework Practices</a:t>
            </a:r>
            <a:endParaRPr lang="en-US"/>
          </a:p>
        </p:txBody>
      </p:sp>
      <p:sp>
        <p:nvSpPr>
          <p:cNvPr id="3" name="Text Placeholder 2"/>
          <p:cNvSpPr>
            <a:spLocks noGrp="1"/>
          </p:cNvSpPr>
          <p:nvPr>
            <p:ph type="body" idx="1"/>
          </p:nvPr>
        </p:nvSpPr>
        <p:spPr>
          <a:xfrm>
            <a:off x="457199" y="1600200"/>
            <a:ext cx="8353425" cy="4525963"/>
          </a:xfrm>
        </p:spPr>
        <p:txBody>
          <a:bodyPr/>
          <a:lstStyle/>
          <a:p>
            <a:pPr marL="0" indent="0">
              <a:buNone/>
              <a:defRPr/>
            </a:pPr>
            <a:r>
              <a:rPr lang="en-US" sz="2000" dirty="0">
                <a:latin typeface="+mn-lt"/>
                <a:cs typeface="Verdana"/>
              </a:rPr>
              <a:t>Teaching parents how to help their children has been found to make a difference in supporting student achievement ( Cooper, 2007)</a:t>
            </a:r>
          </a:p>
          <a:p>
            <a:pPr marL="432000" indent="-432000">
              <a:buFont typeface="+mj-lt"/>
              <a:buAutoNum type="arabicPeriod"/>
              <a:defRPr/>
            </a:pPr>
            <a:r>
              <a:rPr lang="en-US" sz="2000" dirty="0">
                <a:latin typeface="+mn-lt"/>
                <a:cs typeface="Verdana"/>
              </a:rPr>
              <a:t>Mimic the “three-phase lesson model to make sure students understand the homework (</a:t>
            </a:r>
            <a:r>
              <a:rPr lang="en-US" sz="2000" i="1" dirty="0">
                <a:latin typeface="+mn-lt"/>
                <a:cs typeface="Verdana"/>
              </a:rPr>
              <a:t>before</a:t>
            </a:r>
            <a:r>
              <a:rPr lang="en-US" sz="2000" dirty="0">
                <a:latin typeface="+mn-lt"/>
                <a:cs typeface="Verdana"/>
              </a:rPr>
              <a:t>) at home they complete the (</a:t>
            </a:r>
            <a:r>
              <a:rPr lang="en-US" sz="2000" i="1" dirty="0">
                <a:latin typeface="+mn-lt"/>
                <a:cs typeface="Verdana"/>
              </a:rPr>
              <a:t>during</a:t>
            </a:r>
            <a:r>
              <a:rPr lang="en-US" sz="2000" dirty="0">
                <a:latin typeface="+mn-lt"/>
                <a:cs typeface="Verdana"/>
              </a:rPr>
              <a:t>) phase and sharing (</a:t>
            </a:r>
            <a:r>
              <a:rPr lang="en-US" sz="2000" i="1" dirty="0">
                <a:latin typeface="+mn-lt"/>
                <a:cs typeface="Verdana"/>
              </a:rPr>
              <a:t>after</a:t>
            </a:r>
            <a:r>
              <a:rPr lang="en-US" sz="2000" dirty="0">
                <a:latin typeface="+mn-lt"/>
                <a:cs typeface="Verdana"/>
              </a:rPr>
              <a:t>) can be done at home and school</a:t>
            </a:r>
          </a:p>
          <a:p>
            <a:pPr marL="432000" indent="-432000">
              <a:buFont typeface="+mj-lt"/>
              <a:buAutoNum type="arabicPeriod"/>
              <a:defRPr/>
            </a:pPr>
            <a:r>
              <a:rPr lang="en-US" sz="2000" dirty="0">
                <a:latin typeface="+mn-lt"/>
                <a:cs typeface="Verdana"/>
              </a:rPr>
              <a:t>Distributed-content approach means that students can practice current content as </a:t>
            </a:r>
            <a:r>
              <a:rPr lang="en-US" sz="2000" i="1" dirty="0">
                <a:latin typeface="+mn-lt"/>
                <a:cs typeface="Verdana"/>
              </a:rPr>
              <a:t>reinforcement</a:t>
            </a:r>
            <a:r>
              <a:rPr lang="en-US" sz="2000" dirty="0">
                <a:latin typeface="+mn-lt"/>
                <a:cs typeface="Verdana"/>
              </a:rPr>
              <a:t> or upcoming content as </a:t>
            </a:r>
            <a:r>
              <a:rPr lang="en-US" sz="2000" i="1" dirty="0">
                <a:latin typeface="+mn-lt"/>
                <a:cs typeface="Verdana"/>
              </a:rPr>
              <a:t>groundwork</a:t>
            </a:r>
            <a:r>
              <a:rPr lang="en-US" sz="2000" dirty="0">
                <a:latin typeface="+mn-lt"/>
                <a:cs typeface="Verdana"/>
              </a:rPr>
              <a:t>.</a:t>
            </a:r>
          </a:p>
          <a:p>
            <a:pPr marL="432000" indent="-432000">
              <a:buFont typeface="+mj-lt"/>
              <a:buAutoNum type="arabicPeriod"/>
              <a:defRPr/>
            </a:pPr>
            <a:r>
              <a:rPr lang="en-US" sz="2000" dirty="0">
                <a:latin typeface="+mn-lt"/>
                <a:cs typeface="Verdana"/>
              </a:rPr>
              <a:t>Ask-</a:t>
            </a:r>
            <a:r>
              <a:rPr lang="en-US" sz="2000" i="1" dirty="0">
                <a:latin typeface="+mn-lt"/>
                <a:cs typeface="Verdana"/>
              </a:rPr>
              <a:t>before</a:t>
            </a:r>
            <a:r>
              <a:rPr lang="en-US" sz="2000" dirty="0">
                <a:latin typeface="+mn-lt"/>
                <a:cs typeface="Verdana"/>
              </a:rPr>
              <a:t>-</a:t>
            </a:r>
            <a:r>
              <a:rPr lang="en-US" sz="2000" i="1" dirty="0">
                <a:latin typeface="+mn-lt"/>
                <a:cs typeface="Verdana"/>
              </a:rPr>
              <a:t>Tell</a:t>
            </a:r>
            <a:r>
              <a:rPr lang="en-US" sz="2000" dirty="0">
                <a:latin typeface="+mn-lt"/>
                <a:cs typeface="Verdana"/>
              </a:rPr>
              <a:t> approach asks parents to have the child explain how she or he did the task before telling to encourage self-correction.</a:t>
            </a:r>
          </a:p>
          <a:p>
            <a:pPr marL="432000" indent="-432000">
              <a:buFont typeface="+mj-lt"/>
              <a:buAutoNum type="arabicPeriod"/>
              <a:defRPr/>
            </a:pPr>
            <a:r>
              <a:rPr lang="en-US" sz="2000" dirty="0">
                <a:latin typeface="+mn-lt"/>
                <a:cs typeface="Verdana"/>
              </a:rPr>
              <a:t>Provide good questioning prompts for parents to use as a guide for connecting school and home practices.</a:t>
            </a:r>
          </a:p>
        </p:txBody>
      </p:sp>
    </p:spTree>
    <p:extLst>
      <p:ext uri="{BB962C8B-B14F-4D97-AF65-F5344CB8AC3E}">
        <p14:creationId xmlns:p14="http://schemas.microsoft.com/office/powerpoint/2010/main" val="2184998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Family Resources</a:t>
            </a:r>
            <a:endParaRPr lang="en-US" dirty="0"/>
          </a:p>
        </p:txBody>
      </p:sp>
      <p:sp>
        <p:nvSpPr>
          <p:cNvPr id="3" name="Text Placeholder 2"/>
          <p:cNvSpPr>
            <a:spLocks noGrp="1"/>
          </p:cNvSpPr>
          <p:nvPr>
            <p:ph type="body" idx="1"/>
          </p:nvPr>
        </p:nvSpPr>
        <p:spPr>
          <a:xfrm>
            <a:off x="542925" y="1414463"/>
            <a:ext cx="8305800" cy="4525963"/>
          </a:xfrm>
        </p:spPr>
        <p:txBody>
          <a:bodyPr/>
          <a:lstStyle/>
          <a:p>
            <a:pPr marL="0" indent="0">
              <a:buNone/>
            </a:pPr>
            <a:r>
              <a:rPr lang="en-US" sz="2000" dirty="0">
                <a:latin typeface="+mn-lt"/>
                <a:cs typeface="Verdana"/>
              </a:rPr>
              <a:t>What about asking families to make a Math Promise?</a:t>
            </a:r>
          </a:p>
          <a:p>
            <a:pPr marL="0" indent="0">
              <a:buNone/>
            </a:pPr>
            <a:r>
              <a:rPr lang="en-US" sz="2000" dirty="0">
                <a:latin typeface="+mn-lt"/>
                <a:cs typeface="Verdana"/>
              </a:rPr>
              <a:t>They explicitly agree to do math together, get to know each others mathematical reasoning, play math games and notice mathematics in their daily lives.</a:t>
            </a:r>
          </a:p>
          <a:p>
            <a:pPr marL="0" indent="0">
              <a:buNone/>
            </a:pPr>
            <a:r>
              <a:rPr lang="en-US" sz="2000" dirty="0">
                <a:latin typeface="+mn-lt"/>
                <a:cs typeface="Verdana"/>
              </a:rPr>
              <a:t>Build a rapport with </a:t>
            </a:r>
            <a:r>
              <a:rPr lang="en-US" sz="2000" b="1" dirty="0">
                <a:latin typeface="+mn-lt"/>
                <a:cs typeface="Verdana"/>
              </a:rPr>
              <a:t>All</a:t>
            </a:r>
            <a:r>
              <a:rPr lang="en-US" sz="2000" dirty="0">
                <a:latin typeface="+mn-lt"/>
                <a:cs typeface="Verdana"/>
              </a:rPr>
              <a:t> families by:</a:t>
            </a:r>
          </a:p>
          <a:p>
            <a:r>
              <a:rPr lang="en-US" sz="2000" dirty="0">
                <a:latin typeface="+mn-lt"/>
                <a:cs typeface="Verdana"/>
              </a:rPr>
              <a:t>Honoring different strategies for doing mathematics.</a:t>
            </a:r>
          </a:p>
          <a:p>
            <a:r>
              <a:rPr lang="en-US" sz="2000" dirty="0">
                <a:latin typeface="+mn-lt"/>
                <a:cs typeface="Verdana"/>
              </a:rPr>
              <a:t>Communicating with positive notes and phone calls</a:t>
            </a:r>
          </a:p>
          <a:p>
            <a:r>
              <a:rPr lang="en-US" sz="2000" dirty="0">
                <a:latin typeface="+mn-lt"/>
                <a:cs typeface="Verdana"/>
              </a:rPr>
              <a:t>Hosting informal gatherings to discuss mathematics teaching and learning</a:t>
            </a:r>
          </a:p>
          <a:p>
            <a:r>
              <a:rPr lang="en-US" sz="2000" dirty="0">
                <a:latin typeface="+mn-lt"/>
                <a:cs typeface="Verdana"/>
              </a:rPr>
              <a:t>Incorporating homework that involves the family</a:t>
            </a:r>
          </a:p>
          <a:p>
            <a:r>
              <a:rPr lang="en-US" sz="2000" dirty="0">
                <a:latin typeface="+mn-lt"/>
                <a:cs typeface="Verdana"/>
              </a:rPr>
              <a:t>Putting homework on your web page</a:t>
            </a:r>
          </a:p>
        </p:txBody>
      </p:sp>
    </p:spTree>
    <p:extLst>
      <p:ext uri="{BB962C8B-B14F-4D97-AF65-F5344CB8AC3E}">
        <p14:creationId xmlns:p14="http://schemas.microsoft.com/office/powerpoint/2010/main" val="399591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One Reason to Plan Lessons…..</a:t>
            </a:r>
          </a:p>
        </p:txBody>
      </p:sp>
      <p:sp>
        <p:nvSpPr>
          <p:cNvPr id="3" name="Text Placeholder 2"/>
          <p:cNvSpPr>
            <a:spLocks noGrp="1"/>
          </p:cNvSpPr>
          <p:nvPr>
            <p:ph type="body" idx="1"/>
          </p:nvPr>
        </p:nvSpPr>
        <p:spPr/>
        <p:txBody>
          <a:bodyPr/>
          <a:lstStyle/>
          <a:p>
            <a:pPr eaLnBrk="1" hangingPunct="1">
              <a:buFontTx/>
              <a:buNone/>
            </a:pPr>
            <a:r>
              <a:rPr lang="en-US" sz="3200" dirty="0">
                <a:latin typeface="+mn-lt"/>
              </a:rPr>
              <a:t>Those who fail to plan plan to fail.</a:t>
            </a:r>
          </a:p>
        </p:txBody>
      </p:sp>
    </p:spTree>
    <p:extLst>
      <p:ext uri="{BB962C8B-B14F-4D97-AF65-F5344CB8AC3E}">
        <p14:creationId xmlns:p14="http://schemas.microsoft.com/office/powerpoint/2010/main" val="236677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Three-Phase Structure for Lessons</a:t>
            </a:r>
          </a:p>
        </p:txBody>
      </p:sp>
      <p:pic>
        <p:nvPicPr>
          <p:cNvPr id="3" name="Picture 2" descr="A flow chart of the three stages for lessons. From top to bottom, the three stages are before, during, and after. Before, or getting ready, is as follows. Activate prior knowledge. Be sure the problem is understood. Establish clear expectations. During, or students work, is as follows. Let go. Notice students’ mathematical thinking. Provide appropriate support. Provide worthwhile extensions. After, or class discussion, is as follows. Promote a mathematical community of learners. Listen actively without evaluation. Summarize main ideas and identity future proble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892" y="1268169"/>
            <a:ext cx="5147879" cy="5085005"/>
          </a:xfrm>
          <a:prstGeom prst="rect">
            <a:avLst/>
          </a:prstGeom>
        </p:spPr>
      </p:pic>
    </p:spTree>
    <p:extLst>
      <p:ext uri="{BB962C8B-B14F-4D97-AF65-F5344CB8AC3E}">
        <p14:creationId xmlns:p14="http://schemas.microsoft.com/office/powerpoint/2010/main" val="18140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a:t>
            </a:r>
            <a:r>
              <a:rPr lang="en-US" i="1" dirty="0"/>
              <a:t>Before</a:t>
            </a:r>
            <a:r>
              <a:rPr lang="en-US" dirty="0"/>
              <a:t> Phase- First 5 to 10 Minutes</a:t>
            </a:r>
          </a:p>
        </p:txBody>
      </p:sp>
      <p:sp>
        <p:nvSpPr>
          <p:cNvPr id="7" name="Content Placeholder 6"/>
          <p:cNvSpPr>
            <a:spLocks noGrp="1"/>
          </p:cNvSpPr>
          <p:nvPr>
            <p:ph idx="1"/>
          </p:nvPr>
        </p:nvSpPr>
        <p:spPr>
          <a:xfrm>
            <a:off x="457200" y="1600200"/>
            <a:ext cx="8229600" cy="418381"/>
          </a:xfrm>
        </p:spPr>
        <p:txBody>
          <a:bodyPr/>
          <a:lstStyle/>
          <a:p>
            <a:pPr marL="432000" indent="-432000">
              <a:buSzTx/>
              <a:buFont typeface="+mj-lt"/>
              <a:buAutoNum type="arabicPeriod"/>
              <a:defRPr/>
            </a:pPr>
            <a:r>
              <a:rPr lang="en-US" sz="2000" dirty="0">
                <a:latin typeface="+mn-lt"/>
                <a:cs typeface="Verdana"/>
              </a:rPr>
              <a:t>Activate prior knowledge.</a:t>
            </a:r>
          </a:p>
        </p:txBody>
      </p:sp>
      <p:sp>
        <p:nvSpPr>
          <p:cNvPr id="8" name="Content Placeholder 7"/>
          <p:cNvSpPr>
            <a:spLocks noGrp="1"/>
          </p:cNvSpPr>
          <p:nvPr>
            <p:ph idx="13"/>
          </p:nvPr>
        </p:nvSpPr>
        <p:spPr>
          <a:xfrm>
            <a:off x="473720" y="2018581"/>
            <a:ext cx="8229600" cy="1664579"/>
          </a:xfrm>
        </p:spPr>
        <p:txBody>
          <a:bodyPr/>
          <a:lstStyle/>
          <a:p>
            <a:pPr marL="741600" lvl="1" indent="-284400">
              <a:buSzTx/>
              <a:buFont typeface="Arial" panose="020B0604020202020204" pitchFamily="34" charset="0"/>
              <a:buChar char="–"/>
              <a:defRPr/>
            </a:pPr>
            <a:r>
              <a:rPr lang="en-US" sz="2000" dirty="0">
                <a:latin typeface="+mn-lt"/>
                <a:cs typeface="Verdana"/>
              </a:rPr>
              <a:t>Remind students what they learned previously.</a:t>
            </a:r>
          </a:p>
          <a:p>
            <a:pPr marL="741600" lvl="1" indent="-284400">
              <a:buSzTx/>
              <a:buFont typeface="Arial" panose="020B0604020202020204" pitchFamily="34" charset="0"/>
              <a:buChar char="–"/>
              <a:defRPr/>
            </a:pPr>
            <a:r>
              <a:rPr lang="en-US" sz="2000" dirty="0">
                <a:latin typeface="+mn-lt"/>
                <a:cs typeface="Verdana"/>
              </a:rPr>
              <a:t>Connect to personal experiences.</a:t>
            </a:r>
          </a:p>
          <a:p>
            <a:pPr marL="741600" lvl="1" indent="-284400">
              <a:buSzTx/>
              <a:buFont typeface="Arial" panose="020B0604020202020204" pitchFamily="34" charset="0"/>
              <a:buChar char="–"/>
              <a:defRPr/>
            </a:pPr>
            <a:r>
              <a:rPr lang="en-US" sz="2000" dirty="0">
                <a:latin typeface="+mn-lt"/>
                <a:cs typeface="Verdana"/>
              </a:rPr>
              <a:t>Relate to the day’s mathematical learning goal.</a:t>
            </a:r>
          </a:p>
          <a:p>
            <a:pPr marL="432000" lvl="1" indent="-432000">
              <a:spcBef>
                <a:spcPts val="1500"/>
              </a:spcBef>
              <a:buSzTx/>
              <a:buFont typeface="+mj-lt"/>
              <a:buAutoNum type="arabicPeriod" startAt="2"/>
              <a:defRPr/>
            </a:pPr>
            <a:r>
              <a:rPr lang="en-US" sz="2000" dirty="0">
                <a:latin typeface="+mn-lt"/>
                <a:cs typeface="Verdana"/>
              </a:rPr>
              <a:t>Be sure the task is understood.</a:t>
            </a:r>
          </a:p>
        </p:txBody>
      </p:sp>
      <p:sp>
        <p:nvSpPr>
          <p:cNvPr id="9" name="Content Placeholder 8"/>
          <p:cNvSpPr>
            <a:spLocks noGrp="1"/>
          </p:cNvSpPr>
          <p:nvPr>
            <p:ph idx="14"/>
          </p:nvPr>
        </p:nvSpPr>
        <p:spPr>
          <a:xfrm>
            <a:off x="457200" y="3683160"/>
            <a:ext cx="8229600" cy="1602194"/>
          </a:xfrm>
        </p:spPr>
        <p:txBody>
          <a:bodyPr/>
          <a:lstStyle/>
          <a:p>
            <a:pPr marL="741600" lvl="1" indent="-284400">
              <a:buSzTx/>
              <a:buFont typeface="Arial" panose="020B0604020202020204" pitchFamily="34" charset="0"/>
              <a:buChar char="–"/>
              <a:defRPr/>
            </a:pPr>
            <a:r>
              <a:rPr lang="en-US" sz="2000" dirty="0">
                <a:latin typeface="+mn-lt"/>
                <a:cs typeface="Verdana"/>
              </a:rPr>
              <a:t>Analyze problem and anticipate student approaches.</a:t>
            </a:r>
          </a:p>
          <a:p>
            <a:pPr marL="741600" lvl="1" indent="-284400">
              <a:buSzTx/>
              <a:buFont typeface="Arial" panose="020B0604020202020204" pitchFamily="34" charset="0"/>
              <a:buChar char="–"/>
              <a:defRPr/>
            </a:pPr>
            <a:r>
              <a:rPr lang="en-US" sz="2000" dirty="0">
                <a:latin typeface="+mn-lt"/>
                <a:cs typeface="Verdana"/>
              </a:rPr>
              <a:t>Ask Questions - What are we trying to figure out? Do we have enough information? What do you already know to get started?</a:t>
            </a:r>
          </a:p>
          <a:p>
            <a:pPr marL="432000" lvl="1" indent="-432000">
              <a:spcBef>
                <a:spcPts val="1500"/>
              </a:spcBef>
              <a:buSzTx/>
              <a:buFont typeface="+mj-lt"/>
              <a:buAutoNum type="arabicPeriod" startAt="3"/>
              <a:defRPr/>
            </a:pPr>
            <a:r>
              <a:rPr lang="en-US" sz="2000" dirty="0">
                <a:latin typeface="+mn-lt"/>
                <a:cs typeface="Verdana"/>
              </a:rPr>
              <a:t>Establish clear expectations.</a:t>
            </a:r>
          </a:p>
        </p:txBody>
      </p:sp>
      <p:sp>
        <p:nvSpPr>
          <p:cNvPr id="10" name="Content Placeholder 9"/>
          <p:cNvSpPr>
            <a:spLocks noGrp="1"/>
          </p:cNvSpPr>
          <p:nvPr>
            <p:ph idx="15"/>
          </p:nvPr>
        </p:nvSpPr>
        <p:spPr>
          <a:xfrm>
            <a:off x="457200" y="5285353"/>
            <a:ext cx="8229600" cy="813521"/>
          </a:xfrm>
        </p:spPr>
        <p:txBody>
          <a:bodyPr/>
          <a:lstStyle/>
          <a:p>
            <a:pPr marL="741600" lvl="1" indent="-284400">
              <a:buSzTx/>
              <a:buFont typeface="Arial" panose="020B0604020202020204" pitchFamily="34" charset="0"/>
              <a:buChar char="–"/>
              <a:defRPr/>
            </a:pPr>
            <a:r>
              <a:rPr lang="en-US" sz="2000" dirty="0">
                <a:latin typeface="+mn-lt"/>
                <a:cs typeface="Verdana"/>
              </a:rPr>
              <a:t>How you want the students to work</a:t>
            </a:r>
          </a:p>
          <a:p>
            <a:pPr marL="741600" lvl="1" indent="-284400">
              <a:buSzTx/>
              <a:buFont typeface="Arial" panose="020B0604020202020204" pitchFamily="34" charset="0"/>
              <a:buChar char="–"/>
              <a:defRPr/>
            </a:pPr>
            <a:r>
              <a:rPr lang="en-US" sz="2000" dirty="0">
                <a:latin typeface="+mn-lt"/>
                <a:cs typeface="Verdana"/>
              </a:rPr>
              <a:t>What products they are to prepare for the discussion</a:t>
            </a:r>
          </a:p>
        </p:txBody>
      </p:sp>
    </p:spTree>
    <p:extLst>
      <p:ext uri="{BB962C8B-B14F-4D97-AF65-F5344CB8AC3E}">
        <p14:creationId xmlns:p14="http://schemas.microsoft.com/office/powerpoint/2010/main" val="145696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i="1" dirty="0"/>
              <a:t>During</a:t>
            </a:r>
            <a:r>
              <a:rPr lang="en-US" dirty="0"/>
              <a:t> Phase</a:t>
            </a:r>
          </a:p>
        </p:txBody>
      </p:sp>
      <p:sp>
        <p:nvSpPr>
          <p:cNvPr id="4" name="Text Placeholder 3"/>
          <p:cNvSpPr>
            <a:spLocks noGrp="1"/>
          </p:cNvSpPr>
          <p:nvPr>
            <p:ph type="body" idx="1"/>
          </p:nvPr>
        </p:nvSpPr>
        <p:spPr>
          <a:xfrm>
            <a:off x="457200" y="1600201"/>
            <a:ext cx="8229600" cy="457199"/>
          </a:xfrm>
        </p:spPr>
        <p:txBody>
          <a:bodyPr/>
          <a:lstStyle/>
          <a:p>
            <a:pPr marL="432000" indent="-432000">
              <a:buFont typeface="+mj-lt"/>
              <a:buAutoNum type="arabicPeriod"/>
            </a:pPr>
            <a:r>
              <a:rPr lang="en-US" sz="2000" dirty="0">
                <a:latin typeface="+mn-lt"/>
                <a:cs typeface="Verdana"/>
              </a:rPr>
              <a:t>Let go!</a:t>
            </a:r>
          </a:p>
        </p:txBody>
      </p:sp>
      <p:sp>
        <p:nvSpPr>
          <p:cNvPr id="5" name="Content Placeholder 4"/>
          <p:cNvSpPr>
            <a:spLocks noGrp="1"/>
          </p:cNvSpPr>
          <p:nvPr>
            <p:ph sz="quarter" idx="13"/>
          </p:nvPr>
        </p:nvSpPr>
        <p:spPr>
          <a:xfrm>
            <a:off x="457200" y="2067272"/>
            <a:ext cx="8229600" cy="886717"/>
          </a:xfrm>
        </p:spPr>
        <p:txBody>
          <a:bodyPr/>
          <a:lstStyle/>
          <a:p>
            <a:pPr marL="0" indent="0">
              <a:buSzTx/>
              <a:buNone/>
            </a:pPr>
            <a:r>
              <a:rPr lang="en-US" sz="2000" dirty="0">
                <a:latin typeface="+mn-lt"/>
                <a:cs typeface="Verdana"/>
              </a:rPr>
              <a:t>Allow and encourage students to embrace the struggle.</a:t>
            </a:r>
          </a:p>
          <a:p>
            <a:pPr marL="432000" indent="-432000">
              <a:buSzTx/>
              <a:buFont typeface="+mj-lt"/>
              <a:buAutoNum type="arabicPeriod" startAt="2"/>
            </a:pPr>
            <a:r>
              <a:rPr lang="en-US" sz="2000" dirty="0">
                <a:latin typeface="+mn-lt"/>
                <a:cs typeface="Verdana"/>
              </a:rPr>
              <a:t>Notice student</a:t>
            </a:r>
            <a:r>
              <a:rPr lang="en-US" altLang="ja-JP" sz="2000" dirty="0">
                <a:latin typeface="+mn-lt"/>
                <a:cs typeface="Verdana"/>
              </a:rPr>
              <a:t>’s mathematical thinking.</a:t>
            </a:r>
          </a:p>
        </p:txBody>
      </p:sp>
      <p:sp>
        <p:nvSpPr>
          <p:cNvPr id="6" name="Content Placeholder 5"/>
          <p:cNvSpPr>
            <a:spLocks noGrp="1"/>
          </p:cNvSpPr>
          <p:nvPr>
            <p:ph sz="quarter" idx="14"/>
          </p:nvPr>
        </p:nvSpPr>
        <p:spPr>
          <a:xfrm>
            <a:off x="457200" y="2963861"/>
            <a:ext cx="8232775" cy="1198565"/>
          </a:xfrm>
        </p:spPr>
        <p:txBody>
          <a:bodyPr/>
          <a:lstStyle/>
          <a:p>
            <a:pPr marL="0" indent="0">
              <a:buSzTx/>
              <a:buFont typeface="Wingdings" charset="0"/>
              <a:buNone/>
            </a:pPr>
            <a:r>
              <a:rPr lang="en-US" altLang="ja-JP" sz="2000" dirty="0">
                <a:latin typeface="+mn-lt"/>
                <a:cs typeface="Verdana"/>
              </a:rPr>
              <a:t>Take time to find out what they are thinking and ideas they are using and their approach.</a:t>
            </a:r>
          </a:p>
          <a:p>
            <a:pPr marL="432000" indent="-432000">
              <a:buSzTx/>
              <a:buFont typeface="+mj-lt"/>
              <a:buAutoNum type="arabicPeriod" startAt="3"/>
            </a:pPr>
            <a:r>
              <a:rPr lang="en-US" altLang="ja-JP" sz="2000" dirty="0">
                <a:latin typeface="+mn-lt"/>
                <a:cs typeface="Verdana"/>
              </a:rPr>
              <a:t>Provide appropriate support.</a:t>
            </a:r>
          </a:p>
        </p:txBody>
      </p:sp>
      <p:sp>
        <p:nvSpPr>
          <p:cNvPr id="7" name="Content Placeholder 6"/>
          <p:cNvSpPr>
            <a:spLocks noGrp="1"/>
          </p:cNvSpPr>
          <p:nvPr>
            <p:ph sz="quarter" idx="15"/>
          </p:nvPr>
        </p:nvSpPr>
        <p:spPr>
          <a:xfrm>
            <a:off x="454025" y="4166023"/>
            <a:ext cx="8229600" cy="1208437"/>
          </a:xfrm>
        </p:spPr>
        <p:txBody>
          <a:bodyPr/>
          <a:lstStyle/>
          <a:p>
            <a:pPr marL="0" indent="0">
              <a:buSzTx/>
              <a:buNone/>
            </a:pPr>
            <a:r>
              <a:rPr lang="en-US" sz="2000" dirty="0">
                <a:latin typeface="+mn-lt"/>
                <a:cs typeface="Verdana"/>
              </a:rPr>
              <a:t>Think of ways to support without taking away their responsibility for designing and solving the problem.</a:t>
            </a:r>
          </a:p>
          <a:p>
            <a:pPr marL="432000" indent="-432000">
              <a:buSzTx/>
              <a:buFont typeface="+mj-lt"/>
              <a:buAutoNum type="arabicPeriod" startAt="4"/>
            </a:pPr>
            <a:r>
              <a:rPr lang="en-US" sz="2000" dirty="0">
                <a:latin typeface="+mn-lt"/>
                <a:cs typeface="Verdana"/>
              </a:rPr>
              <a:t>Provide worthwhile extensions.</a:t>
            </a:r>
          </a:p>
        </p:txBody>
      </p:sp>
      <p:sp>
        <p:nvSpPr>
          <p:cNvPr id="8" name="Content Placeholder 7"/>
          <p:cNvSpPr>
            <a:spLocks noGrp="1"/>
          </p:cNvSpPr>
          <p:nvPr>
            <p:ph sz="quarter" idx="16"/>
          </p:nvPr>
        </p:nvSpPr>
        <p:spPr>
          <a:xfrm>
            <a:off x="454025" y="5374461"/>
            <a:ext cx="8229600" cy="784948"/>
          </a:xfrm>
        </p:spPr>
        <p:txBody>
          <a:bodyPr/>
          <a:lstStyle/>
          <a:p>
            <a:pPr marL="0" indent="0">
              <a:buNone/>
            </a:pPr>
            <a:r>
              <a:rPr lang="en-US" sz="2000" dirty="0">
                <a:latin typeface="+mn-lt"/>
                <a:cs typeface="Verdana"/>
              </a:rPr>
              <a:t>Be prepared for students who finish quickly and how you can extend their thinking without it seeming like extra work.</a:t>
            </a:r>
          </a:p>
        </p:txBody>
      </p:sp>
    </p:spTree>
    <p:extLst>
      <p:ext uri="{BB962C8B-B14F-4D97-AF65-F5344CB8AC3E}">
        <p14:creationId xmlns:p14="http://schemas.microsoft.com/office/powerpoint/2010/main" val="313369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709"/>
            <a:ext cx="8229600" cy="1097279"/>
          </a:xfrm>
        </p:spPr>
        <p:txBody>
          <a:bodyPr/>
          <a:lstStyle/>
          <a:p>
            <a:r>
              <a:rPr lang="en-US" dirty="0"/>
              <a:t>The </a:t>
            </a:r>
            <a:r>
              <a:rPr lang="en-US" i="1" dirty="0"/>
              <a:t>After</a:t>
            </a:r>
            <a:r>
              <a:rPr lang="en-US" dirty="0"/>
              <a:t> Phase</a:t>
            </a:r>
          </a:p>
        </p:txBody>
      </p:sp>
      <p:sp>
        <p:nvSpPr>
          <p:cNvPr id="3" name="Text Placeholder 2"/>
          <p:cNvSpPr>
            <a:spLocks noGrp="1"/>
          </p:cNvSpPr>
          <p:nvPr>
            <p:ph type="body" idx="1"/>
          </p:nvPr>
        </p:nvSpPr>
        <p:spPr/>
        <p:txBody>
          <a:bodyPr/>
          <a:lstStyle/>
          <a:p>
            <a:pPr marL="432000" indent="-432000">
              <a:buSzTx/>
              <a:buFont typeface="+mj-lt"/>
              <a:buAutoNum type="arabicPeriod"/>
            </a:pPr>
            <a:r>
              <a:rPr lang="en-US" sz="2400" dirty="0">
                <a:latin typeface="+mn-lt"/>
                <a:cs typeface="Verdana"/>
              </a:rPr>
              <a:t>Promote a mathematical community of learners working together and having productive discussions (respect).</a:t>
            </a:r>
          </a:p>
          <a:p>
            <a:pPr marL="432000" indent="-432000">
              <a:buSzTx/>
              <a:buFont typeface="+mj-lt"/>
              <a:buAutoNum type="arabicPeriod"/>
            </a:pPr>
            <a:r>
              <a:rPr lang="en-US" sz="2400" dirty="0">
                <a:latin typeface="+mn-lt"/>
                <a:cs typeface="Verdana"/>
              </a:rPr>
              <a:t>Listen actively without evaluation and use this as second chance to find out how students are thinking (wait time).</a:t>
            </a:r>
          </a:p>
          <a:p>
            <a:pPr marL="432000" indent="-432000">
              <a:buSzTx/>
              <a:buFont typeface="+mj-lt"/>
              <a:buAutoNum type="arabicPeriod"/>
            </a:pPr>
            <a:r>
              <a:rPr lang="en-US" sz="2400" dirty="0">
                <a:latin typeface="+mn-lt"/>
                <a:cs typeface="Verdana"/>
              </a:rPr>
              <a:t>Summarize main ideas and make connections or lay groundwork for future problems (exit slips).</a:t>
            </a:r>
          </a:p>
        </p:txBody>
      </p:sp>
    </p:spTree>
    <p:extLst>
      <p:ext uri="{BB962C8B-B14F-4D97-AF65-F5344CB8AC3E}">
        <p14:creationId xmlns:p14="http://schemas.microsoft.com/office/powerpoint/2010/main" val="262447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dirty="0"/>
              <a:t>Eight Step Lesson Planning Process </a:t>
            </a:r>
            <a:r>
              <a:rPr lang="en-US" sz="2000" b="0" dirty="0"/>
              <a:t>(1 of 5)</a:t>
            </a:r>
            <a:endParaRPr lang="en-US" b="0" dirty="0"/>
          </a:p>
        </p:txBody>
      </p:sp>
      <p:pic>
        <p:nvPicPr>
          <p:cNvPr id="4" name="Picture 3" descr="A flow chart of the eight steps for lesson planning. The flow chart contains 3 columns that flow from left to right. Starting from the left, the columns are, content and task decisions, lesson plan, and reflecting on the design. Column 1, content and task decisions. Each step in this column flows to the next step. Step 1, determine the learning goals. Step 2, consider your students’ needs. This step also flows back to step Step 3, select, design, or adapt a worthwhile task. Step 4, design lesson assessments. This step also flows back to steps 1 and 3. Column 2, lesson plan. Each step in this column flows to the next step. Step 5, plan the before phase of the lesson. Step 6, plan the during phase of the lesson. Step 7, plan the after phase of the lesson. Column 3, reflecting on the design. Step 8, reflect and refine."/>
          <p:cNvPicPr>
            <a:picLocks noChangeAspect="1"/>
          </p:cNvPicPr>
          <p:nvPr/>
        </p:nvPicPr>
        <p:blipFill>
          <a:blip r:embed="rId2"/>
          <a:stretch>
            <a:fillRect/>
          </a:stretch>
        </p:blipFill>
        <p:spPr>
          <a:xfrm>
            <a:off x="457205" y="1402924"/>
            <a:ext cx="8229602" cy="4797851"/>
          </a:xfrm>
          <a:prstGeom prst="rect">
            <a:avLst/>
          </a:prstGeom>
        </p:spPr>
      </p:pic>
    </p:spTree>
    <p:extLst>
      <p:ext uri="{BB962C8B-B14F-4D97-AF65-F5344CB8AC3E}">
        <p14:creationId xmlns:p14="http://schemas.microsoft.com/office/powerpoint/2010/main" val="69870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Eight Step Lesson Planning Process </a:t>
            </a:r>
            <a:r>
              <a:rPr lang="en-US" sz="2000" b="0" dirty="0"/>
              <a:t>(2 of 5)</a:t>
            </a:r>
            <a:endParaRPr lang="en-US" b="0" dirty="0"/>
          </a:p>
        </p:txBody>
      </p:sp>
      <p:sp>
        <p:nvSpPr>
          <p:cNvPr id="3" name="Text Placeholder 2"/>
          <p:cNvSpPr>
            <a:spLocks noGrp="1"/>
          </p:cNvSpPr>
          <p:nvPr>
            <p:ph type="body" idx="1"/>
          </p:nvPr>
        </p:nvSpPr>
        <p:spPr>
          <a:xfrm>
            <a:off x="457200" y="1600200"/>
            <a:ext cx="8229600" cy="4608095"/>
          </a:xfrm>
        </p:spPr>
        <p:txBody>
          <a:bodyPr/>
          <a:lstStyle/>
          <a:p>
            <a:pPr marL="0" indent="0">
              <a:buNone/>
            </a:pPr>
            <a:r>
              <a:rPr lang="en-US" sz="2000" b="1" dirty="0">
                <a:latin typeface="+mn-lt"/>
                <a:cs typeface="Verdana"/>
              </a:rPr>
              <a:t>Step 1.</a:t>
            </a:r>
            <a:r>
              <a:rPr lang="en-US" sz="2000" dirty="0">
                <a:latin typeface="+mn-lt"/>
                <a:cs typeface="Verdana"/>
              </a:rPr>
              <a:t> Know your focused mathematical learning goals - </a:t>
            </a:r>
            <a:r>
              <a:rPr lang="en-US" altLang="ja-JP" sz="2000" dirty="0">
                <a:latin typeface="+mn-lt"/>
                <a:cs typeface="Verdana"/>
              </a:rPr>
              <a:t>“What is it that my students should be able to do when this lesson is over?”</a:t>
            </a:r>
          </a:p>
          <a:p>
            <a:pPr marL="514350" indent="-514350">
              <a:buFont typeface="Wingdings" charset="0"/>
              <a:buNone/>
            </a:pPr>
            <a:r>
              <a:rPr lang="en-US" sz="2000" b="1" dirty="0">
                <a:latin typeface="+mn-lt"/>
                <a:cs typeface="Verdana"/>
              </a:rPr>
              <a:t>Step 2.</a:t>
            </a:r>
            <a:r>
              <a:rPr lang="en-US" sz="2000" dirty="0">
                <a:latin typeface="+mn-lt"/>
                <a:cs typeface="Verdana"/>
              </a:rPr>
              <a:t> Consider your students’ needs.</a:t>
            </a:r>
          </a:p>
          <a:p>
            <a:pPr marL="0" indent="0">
              <a:buFont typeface="Wingdings" charset="0"/>
              <a:buNone/>
            </a:pPr>
            <a:r>
              <a:rPr lang="en-US" sz="2000" dirty="0">
                <a:latin typeface="+mn-lt"/>
                <a:cs typeface="Verdana"/>
              </a:rPr>
              <a:t>What do your students already know or understand that can serve as a launching point (</a:t>
            </a:r>
            <a:r>
              <a:rPr lang="en-US" sz="2000" i="1" dirty="0">
                <a:latin typeface="+mn-lt"/>
                <a:cs typeface="Verdana"/>
              </a:rPr>
              <a:t>funds of knowledge</a:t>
            </a:r>
            <a:r>
              <a:rPr lang="en-US" sz="2000" dirty="0">
                <a:latin typeface="+mn-lt"/>
                <a:cs typeface="Verdana"/>
              </a:rPr>
              <a:t>)?</a:t>
            </a:r>
          </a:p>
          <a:p>
            <a:pPr marL="514350" indent="-514350">
              <a:buFont typeface="Wingdings" charset="0"/>
              <a:buNone/>
            </a:pPr>
            <a:r>
              <a:rPr lang="en-US" sz="2000" dirty="0">
                <a:latin typeface="+mn-lt"/>
                <a:cs typeface="Verdana"/>
              </a:rPr>
              <a:t>What context might be engaging to this range of learners?</a:t>
            </a:r>
          </a:p>
          <a:p>
            <a:pPr marL="514350" indent="-514350">
              <a:buFont typeface="Wingdings" charset="0"/>
              <a:buNone/>
            </a:pPr>
            <a:r>
              <a:rPr lang="en-US" sz="2000" dirty="0">
                <a:latin typeface="+mn-lt"/>
                <a:cs typeface="Verdana"/>
              </a:rPr>
              <a:t>What misconceptions might need to be addressed?</a:t>
            </a:r>
          </a:p>
          <a:p>
            <a:pPr marL="514350" indent="-514350">
              <a:buFont typeface="Wingdings" charset="0"/>
              <a:buNone/>
            </a:pPr>
            <a:r>
              <a:rPr lang="en-US" sz="2000" dirty="0">
                <a:latin typeface="+mn-lt"/>
                <a:cs typeface="Verdana"/>
              </a:rPr>
              <a:t>What visuals or models might support the learning?</a:t>
            </a:r>
          </a:p>
          <a:p>
            <a:pPr marL="514350" indent="-514350">
              <a:buFont typeface="Wingdings" charset="0"/>
              <a:buNone/>
            </a:pPr>
            <a:r>
              <a:rPr lang="en-US" sz="2000" dirty="0">
                <a:latin typeface="+mn-lt"/>
                <a:cs typeface="Verdana"/>
              </a:rPr>
              <a:t>What vocabulary support might be needed?</a:t>
            </a:r>
          </a:p>
        </p:txBody>
      </p:sp>
    </p:spTree>
    <p:extLst>
      <p:ext uri="{BB962C8B-B14F-4D97-AF65-F5344CB8AC3E}">
        <p14:creationId xmlns:p14="http://schemas.microsoft.com/office/powerpoint/2010/main" val="257629694"/>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8482</TotalTime>
  <Words>1634</Words>
  <Application>Microsoft Office PowerPoint</Application>
  <PresentationFormat>On-screen Show (4:3)</PresentationFormat>
  <Paragraphs>151</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Noto Sans Symbols</vt:lpstr>
      <vt:lpstr>Segoe UI Symbol</vt:lpstr>
      <vt:lpstr>Times New Roman</vt:lpstr>
      <vt:lpstr>Verdana</vt:lpstr>
      <vt:lpstr>Wingdings</vt:lpstr>
      <vt:lpstr>508 Lecture</vt:lpstr>
      <vt:lpstr>1_508 Lecture</vt:lpstr>
      <vt:lpstr>Elementary and Middle School Mathematics Teaching Developmentally 10th Edition</vt:lpstr>
      <vt:lpstr>Learner Outcomes</vt:lpstr>
      <vt:lpstr>Number One Reason to Plan Lessons…..</vt:lpstr>
      <vt:lpstr>A Three-Phase Structure for Lessons</vt:lpstr>
      <vt:lpstr>The Before Phase- First 5 to 10 Minutes</vt:lpstr>
      <vt:lpstr>The During Phase</vt:lpstr>
      <vt:lpstr>The After Phase</vt:lpstr>
      <vt:lpstr>Eight Step Lesson Planning Process (1 of 5)</vt:lpstr>
      <vt:lpstr>Eight Step Lesson Planning Process (2 of 5)</vt:lpstr>
      <vt:lpstr>Eight Step Lesson Planning Process (3 of 5)</vt:lpstr>
      <vt:lpstr>Eight Step Lesson Planning Process (4 of 5)</vt:lpstr>
      <vt:lpstr>Eight Step Lesson Planning Process (5 of 5)</vt:lpstr>
      <vt:lpstr>High Leverage Practices (1 of 2)</vt:lpstr>
      <vt:lpstr>High Leverage Practices (2 of 2)</vt:lpstr>
      <vt:lpstr>Differentiating Instruction</vt:lpstr>
      <vt:lpstr>Methods for Differentiating Instruction</vt:lpstr>
      <vt:lpstr>How Would You Tier This Problem?</vt:lpstr>
      <vt:lpstr>Parallel Tasks</vt:lpstr>
      <vt:lpstr>Flexible Grouping</vt:lpstr>
      <vt:lpstr>Planning for Family Engagement</vt:lpstr>
      <vt:lpstr>Planning for Family Engagement</vt:lpstr>
      <vt:lpstr>Homework Practices</vt:lpstr>
      <vt:lpstr>Family Resources</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853</cp:revision>
  <dcterms:modified xsi:type="dcterms:W3CDTF">2018-12-21T14:26:27Z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