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9"/>
  </p:notesMasterIdLst>
  <p:handoutMasterIdLst>
    <p:handoutMasterId r:id="rId20"/>
  </p:handoutMasterIdLst>
  <p:sldIdLst>
    <p:sldId id="320" r:id="rId3"/>
    <p:sldId id="306" r:id="rId4"/>
    <p:sldId id="307" r:id="rId5"/>
    <p:sldId id="308" r:id="rId6"/>
    <p:sldId id="309" r:id="rId7"/>
    <p:sldId id="321" r:id="rId8"/>
    <p:sldId id="310" r:id="rId9"/>
    <p:sldId id="311" r:id="rId10"/>
    <p:sldId id="312" r:id="rId11"/>
    <p:sldId id="313" r:id="rId12"/>
    <p:sldId id="314" r:id="rId13"/>
    <p:sldId id="315" r:id="rId14"/>
    <p:sldId id="316" r:id="rId15"/>
    <p:sldId id="317" r:id="rId16"/>
    <p:sldId id="318" r:id="rId17"/>
    <p:sldId id="319"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6395" autoAdjust="0"/>
  </p:normalViewPr>
  <p:slideViewPr>
    <p:cSldViewPr snapToGrid="0" snapToObjects="1">
      <p:cViewPr varScale="1">
        <p:scale>
          <a:sx n="80" d="100"/>
          <a:sy n="80" d="100"/>
        </p:scale>
        <p:origin x="1032" y="46"/>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435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9743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400"/>
            <a:ext cx="4311382" cy="1208116"/>
          </a:xfrm>
        </p:spPr>
        <p:txBody>
          <a:bodyPr anchor="ctr"/>
          <a:lstStyle/>
          <a:p>
            <a:r>
              <a:rPr lang="en-US" sz="2800" b="1" dirty="0">
                <a:solidFill>
                  <a:srgbClr val="007FA3"/>
                </a:solidFill>
                <a:latin typeface="+mn-lt"/>
              </a:rPr>
              <a:t>Chapter 3</a:t>
            </a:r>
          </a:p>
          <a:p>
            <a:r>
              <a:rPr lang="en-US" sz="2400" b="1" dirty="0">
                <a:solidFill>
                  <a:srgbClr val="007FA3"/>
                </a:solidFill>
                <a:latin typeface="+mn-lt"/>
              </a:rPr>
              <a:t>Teaching Through Problem Solving</a:t>
            </a:r>
            <a:endParaRPr lang="en-IN" sz="24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404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Literature a Rich Source for Problem Solving</a:t>
            </a:r>
          </a:p>
        </p:txBody>
      </p:sp>
      <p:sp>
        <p:nvSpPr>
          <p:cNvPr id="3" name="Text Placeholder 2"/>
          <p:cNvSpPr>
            <a:spLocks noGrp="1"/>
          </p:cNvSpPr>
          <p:nvPr>
            <p:ph type="body" idx="1"/>
          </p:nvPr>
        </p:nvSpPr>
        <p:spPr>
          <a:xfrm>
            <a:off x="457200" y="1600200"/>
            <a:ext cx="8396288" cy="2000249"/>
          </a:xfrm>
        </p:spPr>
        <p:txBody>
          <a:bodyPr/>
          <a:lstStyle/>
          <a:p>
            <a:pPr>
              <a:defRPr/>
            </a:pPr>
            <a:r>
              <a:rPr lang="en-US" sz="2400" dirty="0">
                <a:latin typeface="+mn-lt"/>
              </a:rPr>
              <a:t>Create high cognitive demand tasks</a:t>
            </a:r>
          </a:p>
          <a:p>
            <a:pPr>
              <a:defRPr/>
            </a:pPr>
            <a:r>
              <a:rPr lang="en-US" sz="2400" dirty="0">
                <a:latin typeface="+mn-lt"/>
              </a:rPr>
              <a:t>Multiple tasks from one story</a:t>
            </a:r>
          </a:p>
          <a:p>
            <a:pPr>
              <a:defRPr/>
            </a:pPr>
            <a:r>
              <a:rPr lang="en-US" sz="2400" dirty="0">
                <a:latin typeface="+mn-lt"/>
              </a:rPr>
              <a:t>Resonates with children’s experiences and imagination</a:t>
            </a:r>
          </a:p>
        </p:txBody>
      </p:sp>
    </p:spTree>
    <p:extLst>
      <p:ext uri="{BB962C8B-B14F-4D97-AF65-F5344CB8AC3E}">
        <p14:creationId xmlns:p14="http://schemas.microsoft.com/office/powerpoint/2010/main" val="179240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and Practice: A New or Different Perspective</a:t>
            </a:r>
          </a:p>
        </p:txBody>
      </p:sp>
      <p:sp>
        <p:nvSpPr>
          <p:cNvPr id="3" name="Text Placeholder 2"/>
          <p:cNvSpPr>
            <a:spLocks noGrp="1"/>
          </p:cNvSpPr>
          <p:nvPr>
            <p:ph type="body" idx="1"/>
          </p:nvPr>
        </p:nvSpPr>
        <p:spPr>
          <a:xfrm>
            <a:off x="457200" y="1600200"/>
            <a:ext cx="4157663" cy="4525963"/>
          </a:xfrm>
        </p:spPr>
        <p:txBody>
          <a:bodyPr/>
          <a:lstStyle/>
          <a:p>
            <a:pPr marL="0" indent="0">
              <a:buNone/>
            </a:pPr>
            <a:r>
              <a:rPr lang="en-US" sz="2200" b="1" dirty="0">
                <a:latin typeface="+mn-lt"/>
              </a:rPr>
              <a:t>Practice is the opportunity to:</a:t>
            </a:r>
            <a:endParaRPr lang="en-US" sz="2200" dirty="0">
              <a:latin typeface="+mn-lt"/>
            </a:endParaRPr>
          </a:p>
          <a:p>
            <a:pPr marL="0" indent="0">
              <a:buNone/>
            </a:pPr>
            <a:r>
              <a:rPr lang="en-US" sz="2200" dirty="0">
                <a:latin typeface="+mn-lt"/>
              </a:rPr>
              <a:t>Develop conceptual ideas and more elaborate and useful connections.</a:t>
            </a:r>
          </a:p>
          <a:p>
            <a:pPr marL="0" indent="0">
              <a:buNone/>
            </a:pPr>
            <a:r>
              <a:rPr lang="en-US" sz="2200" dirty="0">
                <a:latin typeface="+mn-lt"/>
              </a:rPr>
              <a:t>Develop alternative and flexible strategies.</a:t>
            </a:r>
          </a:p>
          <a:p>
            <a:pPr marL="0" indent="0">
              <a:buNone/>
            </a:pPr>
            <a:r>
              <a:rPr lang="en-US" sz="2200" dirty="0">
                <a:latin typeface="+mn-lt"/>
              </a:rPr>
              <a:t>Make connections between concepts and procedures.</a:t>
            </a:r>
          </a:p>
          <a:p>
            <a:pPr marL="0" indent="0">
              <a:buNone/>
            </a:pPr>
            <a:r>
              <a:rPr lang="en-US" sz="2200" dirty="0">
                <a:latin typeface="+mn-lt"/>
              </a:rPr>
              <a:t>Send a clear message that mathematics is about figuring things out.</a:t>
            </a:r>
          </a:p>
        </p:txBody>
      </p:sp>
      <p:sp>
        <p:nvSpPr>
          <p:cNvPr id="4" name="Text Placeholder 3"/>
          <p:cNvSpPr>
            <a:spLocks noGrp="1"/>
          </p:cNvSpPr>
          <p:nvPr>
            <p:ph type="body" idx="2"/>
          </p:nvPr>
        </p:nvSpPr>
        <p:spPr>
          <a:xfrm>
            <a:off x="4743449" y="1600199"/>
            <a:ext cx="4048126" cy="4525963"/>
          </a:xfrm>
        </p:spPr>
        <p:txBody>
          <a:bodyPr/>
          <a:lstStyle/>
          <a:p>
            <a:pPr marL="0" indent="0">
              <a:buNone/>
            </a:pPr>
            <a:r>
              <a:rPr lang="en-US" sz="2200" b="1" dirty="0">
                <a:latin typeface="+mn-lt"/>
              </a:rPr>
              <a:t>Drill provides students with:</a:t>
            </a:r>
          </a:p>
          <a:p>
            <a:pPr marL="0" indent="0">
              <a:buNone/>
            </a:pPr>
            <a:r>
              <a:rPr lang="en-US" sz="2200" dirty="0">
                <a:latin typeface="+mn-lt"/>
              </a:rPr>
              <a:t>Improved procedural knowledge but not conceptual understanding.</a:t>
            </a:r>
          </a:p>
          <a:p>
            <a:pPr marL="0" indent="0">
              <a:buNone/>
            </a:pPr>
            <a:r>
              <a:rPr lang="en-US" sz="2200" dirty="0">
                <a:latin typeface="+mn-lt"/>
              </a:rPr>
              <a:t>When drill is short and time is spent connecting procedures to related concepts, drill is more effective.</a:t>
            </a:r>
          </a:p>
        </p:txBody>
      </p:sp>
    </p:spTree>
    <p:extLst>
      <p:ext uri="{BB962C8B-B14F-4D97-AF65-F5344CB8AC3E}">
        <p14:creationId xmlns:p14="http://schemas.microsoft.com/office/powerpoint/2010/main" val="32893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60854"/>
            <a:ext cx="8229600" cy="1097279"/>
          </a:xfrm>
        </p:spPr>
        <p:txBody>
          <a:bodyPr/>
          <a:lstStyle/>
          <a:p>
            <a:r>
              <a:rPr lang="en-US" dirty="0"/>
              <a:t>Orchestrating Classroom Discourse</a:t>
            </a:r>
          </a:p>
        </p:txBody>
      </p:sp>
      <p:sp>
        <p:nvSpPr>
          <p:cNvPr id="3" name="Text Placeholder 2"/>
          <p:cNvSpPr>
            <a:spLocks noGrp="1"/>
          </p:cNvSpPr>
          <p:nvPr>
            <p:ph type="body" idx="1"/>
          </p:nvPr>
        </p:nvSpPr>
        <p:spPr>
          <a:xfrm>
            <a:off x="457199" y="1143000"/>
            <a:ext cx="8353425" cy="5176837"/>
          </a:xfrm>
        </p:spPr>
        <p:txBody>
          <a:bodyPr/>
          <a:lstStyle/>
          <a:p>
            <a:pPr marL="0" indent="0">
              <a:buNone/>
            </a:pPr>
            <a:r>
              <a:rPr lang="en-US" sz="1800" dirty="0">
                <a:latin typeface="+mn-lt"/>
              </a:rPr>
              <a:t>Involves three out of the eight SMP teaching practices-</a:t>
            </a:r>
            <a:r>
              <a:rPr lang="en-US" sz="1800" b="1" dirty="0">
                <a:latin typeface="+mn-lt"/>
              </a:rPr>
              <a:t>Facilitate meaningful mathematical discourse; pose purposeful questions; and elicit and use evidence of student thinking.</a:t>
            </a:r>
          </a:p>
          <a:p>
            <a:pPr marL="0" indent="0">
              <a:buNone/>
            </a:pPr>
            <a:r>
              <a:rPr lang="en-US" sz="1800" b="1" dirty="0">
                <a:latin typeface="+mn-lt"/>
              </a:rPr>
              <a:t>Five teacher actions for orchestrating productive mathematics discussion:</a:t>
            </a:r>
          </a:p>
          <a:p>
            <a:pPr marL="432000" indent="-432000">
              <a:buFont typeface="+mj-lt"/>
              <a:buAutoNum type="arabicPeriod"/>
            </a:pPr>
            <a:r>
              <a:rPr lang="en-US" sz="1800" dirty="0">
                <a:latin typeface="+mn-lt"/>
              </a:rPr>
              <a:t>Anticipating - Planning before a lesson starts</a:t>
            </a:r>
          </a:p>
          <a:p>
            <a:pPr marL="432000" indent="-432000">
              <a:buFont typeface="+mj-lt"/>
              <a:buAutoNum type="arabicPeriod"/>
            </a:pPr>
            <a:r>
              <a:rPr lang="en-US" sz="1800" dirty="0">
                <a:latin typeface="+mn-lt"/>
              </a:rPr>
              <a:t>Monitoring - Critically observing strategies that students are using</a:t>
            </a:r>
          </a:p>
          <a:p>
            <a:pPr marL="432000" indent="-432000">
              <a:buFont typeface="+mj-lt"/>
              <a:buAutoNum type="arabicPeriod"/>
            </a:pPr>
            <a:r>
              <a:rPr lang="en-US" sz="1800" dirty="0">
                <a:latin typeface="+mn-lt"/>
              </a:rPr>
              <a:t>Selecting - From observations, selecting strategies for public discussion.</a:t>
            </a:r>
          </a:p>
          <a:p>
            <a:pPr marL="432000" indent="-432000">
              <a:buFont typeface="+mj-lt"/>
              <a:buAutoNum type="arabicPeriod"/>
            </a:pPr>
            <a:r>
              <a:rPr lang="en-US" sz="1800" dirty="0">
                <a:latin typeface="+mn-lt"/>
              </a:rPr>
              <a:t>Sequencing - Strategically sequencing the presentations to emphasize mathematical ideas</a:t>
            </a:r>
          </a:p>
          <a:p>
            <a:pPr marL="432000" indent="-432000">
              <a:buFont typeface="+mj-lt"/>
              <a:buAutoNum type="arabicPeriod"/>
            </a:pPr>
            <a:r>
              <a:rPr lang="en-US" sz="1800" dirty="0">
                <a:latin typeface="+mn-lt"/>
              </a:rPr>
              <a:t>Connecting - Designing questions that connect strategies and mathematical concepting</a:t>
            </a:r>
          </a:p>
        </p:txBody>
      </p:sp>
    </p:spTree>
    <p:extLst>
      <p:ext uri="{BB962C8B-B14F-4D97-AF65-F5344CB8AC3E}">
        <p14:creationId xmlns:p14="http://schemas.microsoft.com/office/powerpoint/2010/main" val="60744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Questioning Considerations</a:t>
            </a:r>
          </a:p>
        </p:txBody>
      </p:sp>
      <p:sp>
        <p:nvSpPr>
          <p:cNvPr id="3" name="Text Placeholder 2"/>
          <p:cNvSpPr>
            <a:spLocks noGrp="1"/>
          </p:cNvSpPr>
          <p:nvPr>
            <p:ph type="body" idx="1"/>
          </p:nvPr>
        </p:nvSpPr>
        <p:spPr>
          <a:xfrm>
            <a:off x="457200" y="1600200"/>
            <a:ext cx="8229600" cy="4714875"/>
          </a:xfrm>
        </p:spPr>
        <p:txBody>
          <a:bodyPr/>
          <a:lstStyle/>
          <a:p>
            <a:pPr marL="432000" indent="-432000">
              <a:buFont typeface="+mj-lt"/>
              <a:buAutoNum type="arabicPeriod"/>
            </a:pPr>
            <a:r>
              <a:rPr lang="en-US" sz="1800" dirty="0">
                <a:latin typeface="+mn-lt"/>
              </a:rPr>
              <a:t>Level of question - There are various models but the key idea is to ask higher-level questions throughout your mathematics teaching.</a:t>
            </a:r>
          </a:p>
          <a:p>
            <a:pPr marL="432000" indent="-432000">
              <a:buFont typeface="+mj-lt"/>
              <a:buAutoNum type="arabicPeriod"/>
            </a:pPr>
            <a:r>
              <a:rPr lang="en-US" sz="1800" dirty="0">
                <a:latin typeface="+mn-lt"/>
              </a:rPr>
              <a:t>Type of targeted understanding - Questions must address procedural and conceptual understanding-Both are important!</a:t>
            </a:r>
          </a:p>
          <a:p>
            <a:pPr marL="432000" indent="-432000">
              <a:buFont typeface="+mj-lt"/>
              <a:buAutoNum type="arabicPeriod"/>
            </a:pPr>
            <a:r>
              <a:rPr lang="en-US" sz="1800" dirty="0">
                <a:latin typeface="+mn-lt"/>
              </a:rPr>
              <a:t>Patterns of questions - Initiation-response-feedback (I</a:t>
            </a:r>
            <a:r>
              <a:rPr lang="en-US" sz="100" dirty="0">
                <a:latin typeface="+mn-lt"/>
              </a:rPr>
              <a:t> </a:t>
            </a:r>
            <a:r>
              <a:rPr lang="en-US" sz="1800" dirty="0">
                <a:latin typeface="+mn-lt"/>
              </a:rPr>
              <a:t>R</a:t>
            </a:r>
            <a:r>
              <a:rPr lang="en-US" sz="100" dirty="0">
                <a:latin typeface="+mn-lt"/>
              </a:rPr>
              <a:t> </a:t>
            </a:r>
            <a:r>
              <a:rPr lang="en-US" sz="1800" dirty="0">
                <a:latin typeface="+mn-lt"/>
              </a:rPr>
              <a:t>F) do not lead to class discussions. Focusing is a pattern that uses </a:t>
            </a:r>
            <a:r>
              <a:rPr lang="en-US" sz="1800" i="1" dirty="0">
                <a:latin typeface="+mn-lt"/>
              </a:rPr>
              <a:t>probing questions </a:t>
            </a:r>
            <a:r>
              <a:rPr lang="en-US" sz="1800" dirty="0">
                <a:latin typeface="+mn-lt"/>
              </a:rPr>
              <a:t>to negotiate class discussions.</a:t>
            </a:r>
          </a:p>
          <a:p>
            <a:pPr marL="432000" indent="-432000">
              <a:buFont typeface="+mj-lt"/>
              <a:buAutoNum type="arabicPeriod"/>
            </a:pPr>
            <a:r>
              <a:rPr lang="en-US" sz="1800" dirty="0">
                <a:latin typeface="+mn-lt"/>
              </a:rPr>
              <a:t>Who is thinking of the answer? - Use strategies to be sure everyone is accountable to think of the answer. Ask students to </a:t>
            </a:r>
            <a:r>
              <a:rPr lang="en-US" altLang="ja-JP" sz="1800" dirty="0">
                <a:latin typeface="+mn-lt"/>
              </a:rPr>
              <a:t>“talk to a partner” about the question. Employ the </a:t>
            </a:r>
            <a:r>
              <a:rPr lang="en-US" altLang="ja-JP" sz="1800" i="1" dirty="0">
                <a:latin typeface="+mn-lt"/>
              </a:rPr>
              <a:t>talk moves </a:t>
            </a:r>
            <a:r>
              <a:rPr lang="en-US" altLang="ja-JP" sz="1800" dirty="0">
                <a:latin typeface="+mn-lt"/>
              </a:rPr>
              <a:t>for supporting classroom discourse.</a:t>
            </a:r>
          </a:p>
          <a:p>
            <a:pPr marL="432000" indent="-432000">
              <a:buFont typeface="+mj-lt"/>
              <a:buAutoNum type="arabicPeriod"/>
            </a:pPr>
            <a:r>
              <a:rPr lang="en-US" sz="1800" dirty="0">
                <a:latin typeface="+mn-lt"/>
              </a:rPr>
              <a:t>How you respond to an answer - When you confirm a correct solution, rather than use one of the talk moves, you lose an opportunity to engage students in meaningful discussions about mathematics, and thereby limit the learning opportunities.</a:t>
            </a:r>
          </a:p>
        </p:txBody>
      </p:sp>
    </p:spTree>
    <p:extLst>
      <p:ext uri="{BB962C8B-B14F-4D97-AF65-F5344CB8AC3E}">
        <p14:creationId xmlns:p14="http://schemas.microsoft.com/office/powerpoint/2010/main" val="154039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Much to Tell or Not Tell</a:t>
            </a:r>
          </a:p>
        </p:txBody>
      </p:sp>
      <p:sp>
        <p:nvSpPr>
          <p:cNvPr id="3" name="Text Placeholder 2"/>
          <p:cNvSpPr>
            <a:spLocks noGrp="1"/>
          </p:cNvSpPr>
          <p:nvPr>
            <p:ph type="body" idx="1"/>
          </p:nvPr>
        </p:nvSpPr>
        <p:spPr>
          <a:xfrm>
            <a:off x="457200" y="1600200"/>
            <a:ext cx="8358996" cy="4525963"/>
          </a:xfrm>
        </p:spPr>
        <p:txBody>
          <a:bodyPr/>
          <a:lstStyle/>
          <a:p>
            <a:pPr marL="0" indent="0">
              <a:buNone/>
              <a:defRPr/>
            </a:pPr>
            <a:r>
              <a:rPr lang="en-US" sz="2200" dirty="0">
                <a:latin typeface="+mn-lt"/>
              </a:rPr>
              <a:t>Researchers suggest three things that teachers </a:t>
            </a:r>
            <a:r>
              <a:rPr lang="en-US" sz="2200" b="1" dirty="0">
                <a:latin typeface="+mn-lt"/>
              </a:rPr>
              <a:t>do</a:t>
            </a:r>
            <a:r>
              <a:rPr lang="en-US" sz="2200" dirty="0">
                <a:latin typeface="+mn-lt"/>
              </a:rPr>
              <a:t> need to tell students:</a:t>
            </a:r>
          </a:p>
          <a:p>
            <a:pPr marL="432000" indent="-432000">
              <a:buFont typeface="+mj-lt"/>
              <a:buAutoNum type="arabicPeriod"/>
              <a:defRPr/>
            </a:pPr>
            <a:r>
              <a:rPr lang="en-US" sz="2200" dirty="0">
                <a:latin typeface="+mn-lt"/>
              </a:rPr>
              <a:t>Mathematical conventions - Symbols(+ =), terminology and labels</a:t>
            </a:r>
          </a:p>
          <a:p>
            <a:pPr marL="432000" indent="-432000">
              <a:buFont typeface="+mj-lt"/>
              <a:buAutoNum type="arabicPeriod"/>
              <a:defRPr/>
            </a:pPr>
            <a:r>
              <a:rPr lang="en-US" sz="2200" dirty="0">
                <a:latin typeface="+mn-lt"/>
              </a:rPr>
              <a:t>Alternative methods - an important strategy that does not emerge naturally from students should be introduced as “another” way, but not the only way.</a:t>
            </a:r>
          </a:p>
          <a:p>
            <a:pPr marL="432000" indent="-432000">
              <a:buFont typeface="+mj-lt"/>
              <a:buAutoNum type="arabicPeriod"/>
              <a:defRPr/>
            </a:pPr>
            <a:r>
              <a:rPr lang="en-US" sz="2200" dirty="0">
                <a:latin typeface="+mn-lt"/>
              </a:rPr>
              <a:t>Clarification or formalization of students’ methods - Help students interpret their ideas and point out related ideas - e.g., for 38 + 5 = ___ , a student adds 38 + 2 = 40 and 3 more is 43. Here, the student utilized the “make 10” strategy.</a:t>
            </a:r>
          </a:p>
        </p:txBody>
      </p:sp>
    </p:spTree>
    <p:extLst>
      <p:ext uri="{BB962C8B-B14F-4D97-AF65-F5344CB8AC3E}">
        <p14:creationId xmlns:p14="http://schemas.microsoft.com/office/powerpoint/2010/main" val="279307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to Learn Mathematics</a:t>
            </a:r>
          </a:p>
        </p:txBody>
      </p:sp>
      <p:sp>
        <p:nvSpPr>
          <p:cNvPr id="3" name="Text Placeholder 2"/>
          <p:cNvSpPr>
            <a:spLocks noGrp="1"/>
          </p:cNvSpPr>
          <p:nvPr>
            <p:ph type="body" idx="1"/>
          </p:nvPr>
        </p:nvSpPr>
        <p:spPr>
          <a:xfrm>
            <a:off x="457200" y="1600200"/>
            <a:ext cx="8439150" cy="4525963"/>
          </a:xfrm>
        </p:spPr>
        <p:txBody>
          <a:bodyPr/>
          <a:lstStyle/>
          <a:p>
            <a:pPr marL="0" indent="0">
              <a:buNone/>
            </a:pPr>
            <a:r>
              <a:rPr lang="en-US" sz="2200" dirty="0">
                <a:latin typeface="+mn-lt"/>
              </a:rPr>
              <a:t>Importance of student </a:t>
            </a:r>
            <a:r>
              <a:rPr lang="en-US" sz="2200" u="sng" dirty="0">
                <a:latin typeface="+mn-lt"/>
              </a:rPr>
              <a:t>writing about mathematics</a:t>
            </a:r>
            <a:r>
              <a:rPr lang="en-US" sz="2200" dirty="0">
                <a:latin typeface="+mn-lt"/>
              </a:rPr>
              <a:t>:</a:t>
            </a:r>
          </a:p>
          <a:p>
            <a:r>
              <a:rPr lang="en-US" sz="2200" dirty="0">
                <a:latin typeface="+mn-lt"/>
              </a:rPr>
              <a:t>a rehearsal for classroom discussion</a:t>
            </a:r>
          </a:p>
          <a:p>
            <a:r>
              <a:rPr lang="en-US" sz="2200" dirty="0">
                <a:latin typeface="+mn-lt"/>
              </a:rPr>
              <a:t>can serve as a written record that remains long after the lesson</a:t>
            </a:r>
          </a:p>
          <a:p>
            <a:r>
              <a:rPr lang="en-US" sz="2200" dirty="0">
                <a:latin typeface="+mn-lt"/>
              </a:rPr>
              <a:t>focus students on the need for precise language in mathematics</a:t>
            </a:r>
          </a:p>
          <a:p>
            <a:r>
              <a:rPr lang="en-US" sz="2200" dirty="0">
                <a:latin typeface="+mn-lt"/>
              </a:rPr>
              <a:t>written product provides evidence of student understanding</a:t>
            </a:r>
          </a:p>
          <a:p>
            <a:r>
              <a:rPr lang="en-US" sz="2200" dirty="0">
                <a:latin typeface="+mn-lt"/>
              </a:rPr>
              <a:t>engages students on reflecting on what strategy makes sense</a:t>
            </a:r>
          </a:p>
        </p:txBody>
      </p:sp>
    </p:spTree>
    <p:extLst>
      <p:ext uri="{BB962C8B-B14F-4D97-AF65-F5344CB8AC3E}">
        <p14:creationId xmlns:p14="http://schemas.microsoft.com/office/powerpoint/2010/main" val="73112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I-THINK Framework Supports Metacognitive Skill Development</a:t>
            </a:r>
          </a:p>
        </p:txBody>
      </p:sp>
      <p:sp>
        <p:nvSpPr>
          <p:cNvPr id="3" name="Text Placeholder 2"/>
          <p:cNvSpPr>
            <a:spLocks noGrp="1"/>
          </p:cNvSpPr>
          <p:nvPr>
            <p:ph type="body" idx="1"/>
          </p:nvPr>
        </p:nvSpPr>
        <p:spPr>
          <a:xfrm>
            <a:off x="661988" y="1547812"/>
            <a:ext cx="8229600" cy="4525963"/>
          </a:xfrm>
        </p:spPr>
        <p:txBody>
          <a:bodyPr/>
          <a:lstStyle/>
          <a:p>
            <a:pPr marL="0" indent="0">
              <a:buNone/>
            </a:pPr>
            <a:r>
              <a:rPr lang="en-US" sz="2400" b="1" dirty="0">
                <a:solidFill>
                  <a:srgbClr val="FF0000"/>
                </a:solidFill>
                <a:latin typeface="+mn-lt"/>
              </a:rPr>
              <a:t>I</a:t>
            </a:r>
            <a:r>
              <a:rPr lang="en-US" sz="2400" b="1" dirty="0">
                <a:latin typeface="+mn-lt"/>
              </a:rPr>
              <a:t>ndividually</a:t>
            </a:r>
            <a:r>
              <a:rPr lang="en-US" sz="2400" dirty="0">
                <a:latin typeface="+mn-lt"/>
              </a:rPr>
              <a:t> think about the task.</a:t>
            </a:r>
          </a:p>
          <a:p>
            <a:pPr marL="0" indent="0">
              <a:buNone/>
            </a:pPr>
            <a:r>
              <a:rPr lang="en-US" sz="2400" b="1" dirty="0">
                <a:solidFill>
                  <a:srgbClr val="FF0000"/>
                </a:solidFill>
                <a:latin typeface="+mn-lt"/>
              </a:rPr>
              <a:t>T</a:t>
            </a:r>
            <a:r>
              <a:rPr lang="en-US" sz="2400" b="1" dirty="0">
                <a:latin typeface="+mn-lt"/>
              </a:rPr>
              <a:t>hink </a:t>
            </a:r>
            <a:r>
              <a:rPr lang="en-US" sz="2400" dirty="0">
                <a:latin typeface="+mn-lt"/>
              </a:rPr>
              <a:t>about the problem.</a:t>
            </a:r>
          </a:p>
          <a:p>
            <a:pPr marL="0" indent="0">
              <a:buNone/>
            </a:pPr>
            <a:r>
              <a:rPr lang="en-US" sz="2400" b="1" dirty="0">
                <a:solidFill>
                  <a:srgbClr val="FF0000"/>
                </a:solidFill>
                <a:latin typeface="+mn-lt"/>
              </a:rPr>
              <a:t>H</a:t>
            </a:r>
            <a:r>
              <a:rPr lang="en-US" sz="2400" b="1" dirty="0">
                <a:latin typeface="+mn-lt"/>
              </a:rPr>
              <a:t>ow </a:t>
            </a:r>
            <a:r>
              <a:rPr lang="en-US" sz="2400" dirty="0">
                <a:latin typeface="+mn-lt"/>
              </a:rPr>
              <a:t>can it be solved?</a:t>
            </a:r>
          </a:p>
          <a:p>
            <a:pPr marL="0" indent="0">
              <a:buNone/>
            </a:pPr>
            <a:r>
              <a:rPr lang="en-US" sz="2400" b="1" dirty="0">
                <a:solidFill>
                  <a:srgbClr val="FF0000"/>
                </a:solidFill>
                <a:latin typeface="+mn-lt"/>
              </a:rPr>
              <a:t>I</a:t>
            </a:r>
            <a:r>
              <a:rPr lang="en-US" sz="2400" b="1" dirty="0">
                <a:latin typeface="+mn-lt"/>
              </a:rPr>
              <a:t>dentify </a:t>
            </a:r>
            <a:r>
              <a:rPr lang="en-US" sz="2400" dirty="0">
                <a:latin typeface="+mn-lt"/>
              </a:rPr>
              <a:t>a strategy to solve the </a:t>
            </a:r>
            <a:r>
              <a:rPr lang="en-US" sz="2400" dirty="0" err="1">
                <a:latin typeface="+mn-lt"/>
              </a:rPr>
              <a:t>the</a:t>
            </a:r>
            <a:r>
              <a:rPr lang="en-US" sz="2400" dirty="0">
                <a:latin typeface="+mn-lt"/>
              </a:rPr>
              <a:t> problem.</a:t>
            </a:r>
          </a:p>
          <a:p>
            <a:pPr marL="0" indent="0">
              <a:buNone/>
            </a:pPr>
            <a:r>
              <a:rPr lang="en-US" sz="2400" b="1" dirty="0">
                <a:solidFill>
                  <a:srgbClr val="FF0000"/>
                </a:solidFill>
                <a:latin typeface="+mn-lt"/>
              </a:rPr>
              <a:t>N</a:t>
            </a:r>
            <a:r>
              <a:rPr lang="en-US" sz="2400" b="1" dirty="0">
                <a:latin typeface="+mn-lt"/>
              </a:rPr>
              <a:t>otice </a:t>
            </a:r>
            <a:r>
              <a:rPr lang="en-US" sz="2400" dirty="0">
                <a:latin typeface="+mn-lt"/>
              </a:rPr>
              <a:t>how your strategy helped you solve the problem.</a:t>
            </a:r>
          </a:p>
          <a:p>
            <a:pPr marL="0" indent="0">
              <a:buNone/>
            </a:pPr>
            <a:r>
              <a:rPr lang="en-US" sz="2400" b="1" dirty="0">
                <a:solidFill>
                  <a:srgbClr val="FF0000"/>
                </a:solidFill>
                <a:latin typeface="+mn-lt"/>
              </a:rPr>
              <a:t>K</a:t>
            </a:r>
            <a:r>
              <a:rPr lang="en-US" sz="2400" b="1" dirty="0">
                <a:latin typeface="+mn-lt"/>
              </a:rPr>
              <a:t>eep </a:t>
            </a:r>
            <a:r>
              <a:rPr lang="en-US" sz="2400" dirty="0">
                <a:latin typeface="+mn-lt"/>
              </a:rPr>
              <a:t>thinking about the problem. Does it make sense?</a:t>
            </a:r>
          </a:p>
        </p:txBody>
      </p:sp>
    </p:spTree>
    <p:extLst>
      <p:ext uri="{BB962C8B-B14F-4D97-AF65-F5344CB8AC3E}">
        <p14:creationId xmlns:p14="http://schemas.microsoft.com/office/powerpoint/2010/main" val="210608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tx2"/>
                </a:solidFill>
                <a:latin typeface="Times New Roman" panose="02020603050405020304" pitchFamily="18" charset="0"/>
              </a:rPr>
              <a:t>Learner Outcomes</a:t>
            </a:r>
            <a:endParaRPr lang="en-US">
              <a:solidFill>
                <a:schemeClr val="tx2"/>
              </a:solidFill>
            </a:endParaRPr>
          </a:p>
        </p:txBody>
      </p:sp>
      <p:sp>
        <p:nvSpPr>
          <p:cNvPr id="5" name="Content Placeholder 4"/>
          <p:cNvSpPr>
            <a:spLocks noGrp="1"/>
          </p:cNvSpPr>
          <p:nvPr>
            <p:ph idx="1"/>
          </p:nvPr>
        </p:nvSpPr>
        <p:spPr/>
        <p:txBody>
          <a:bodyPr/>
          <a:lstStyle/>
          <a:p>
            <a:pPr marL="0" indent="0">
              <a:buNone/>
            </a:pPr>
            <a:r>
              <a:rPr lang="en-US" sz="2400" b="1" dirty="0">
                <a:solidFill>
                  <a:srgbClr val="007FA3"/>
                </a:solidFill>
                <a:latin typeface="+mn-lt"/>
              </a:rPr>
              <a:t>3.1</a:t>
            </a:r>
            <a:r>
              <a:rPr lang="en-US" sz="2400" b="1" dirty="0">
                <a:latin typeface="+mn-lt"/>
              </a:rPr>
              <a:t> </a:t>
            </a:r>
            <a:r>
              <a:rPr lang="en-US" sz="2400" dirty="0">
                <a:latin typeface="+mn-lt"/>
              </a:rPr>
              <a:t>Contrast and describe approaches to problem solving.</a:t>
            </a:r>
          </a:p>
          <a:p>
            <a:pPr marL="0" indent="0">
              <a:buNone/>
            </a:pPr>
            <a:r>
              <a:rPr lang="en-US" sz="2400" b="1" dirty="0">
                <a:solidFill>
                  <a:srgbClr val="007FA3"/>
                </a:solidFill>
                <a:latin typeface="+mn-lt"/>
              </a:rPr>
              <a:t>3.2</a:t>
            </a:r>
            <a:r>
              <a:rPr lang="en-US" sz="2400" b="1" dirty="0">
                <a:latin typeface="+mn-lt"/>
              </a:rPr>
              <a:t> </a:t>
            </a:r>
            <a:r>
              <a:rPr lang="en-US" sz="2400" dirty="0">
                <a:latin typeface="+mn-lt"/>
              </a:rPr>
              <a:t>Describe teaching practices that support student learning for all students.</a:t>
            </a:r>
          </a:p>
          <a:p>
            <a:pPr marL="0" indent="0">
              <a:buNone/>
            </a:pPr>
            <a:r>
              <a:rPr lang="en-US" sz="2400" b="1" dirty="0">
                <a:solidFill>
                  <a:srgbClr val="007FA3"/>
                </a:solidFill>
                <a:latin typeface="+mn-lt"/>
              </a:rPr>
              <a:t>3.3 </a:t>
            </a:r>
            <a:r>
              <a:rPr lang="en-US" sz="2400" dirty="0">
                <a:latin typeface="+mn-lt"/>
              </a:rPr>
              <a:t>Critique mathematical tasks to determine if they promote problem solving and procedural fluency.</a:t>
            </a:r>
          </a:p>
          <a:p>
            <a:pPr marL="0" indent="0">
              <a:buNone/>
            </a:pPr>
            <a:r>
              <a:rPr lang="en-US" sz="2400" b="1" dirty="0">
                <a:solidFill>
                  <a:srgbClr val="007FA3"/>
                </a:solidFill>
                <a:latin typeface="+mn-lt"/>
              </a:rPr>
              <a:t>3.4</a:t>
            </a:r>
            <a:r>
              <a:rPr lang="en-US" sz="2400" b="1" dirty="0">
                <a:latin typeface="+mn-lt"/>
              </a:rPr>
              <a:t> </a:t>
            </a:r>
            <a:r>
              <a:rPr lang="en-US" sz="2400" dirty="0">
                <a:latin typeface="+mn-lt"/>
              </a:rPr>
              <a:t>Explain ways to engage students in classroom discourse.</a:t>
            </a:r>
          </a:p>
        </p:txBody>
      </p:sp>
    </p:spTree>
    <p:extLst>
      <p:ext uri="{BB962C8B-B14F-4D97-AF65-F5344CB8AC3E}">
        <p14:creationId xmlns:p14="http://schemas.microsoft.com/office/powerpoint/2010/main" val="322532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Problem Solving</a:t>
            </a:r>
            <a:endParaRPr lang="en-US" dirty="0"/>
          </a:p>
        </p:txBody>
      </p:sp>
      <p:sp>
        <p:nvSpPr>
          <p:cNvPr id="3" name="Text Placeholder 2"/>
          <p:cNvSpPr>
            <a:spLocks noGrp="1"/>
          </p:cNvSpPr>
          <p:nvPr>
            <p:ph type="body" idx="1"/>
          </p:nvPr>
        </p:nvSpPr>
        <p:spPr>
          <a:xfrm>
            <a:off x="533400" y="1385888"/>
            <a:ext cx="8229600" cy="4525963"/>
          </a:xfrm>
        </p:spPr>
        <p:txBody>
          <a:bodyPr/>
          <a:lstStyle/>
          <a:p>
            <a:r>
              <a:rPr lang="en-US" sz="2400" dirty="0">
                <a:latin typeface="+mn-lt"/>
              </a:rPr>
              <a:t>Teaching </a:t>
            </a:r>
            <a:r>
              <a:rPr lang="en-US" sz="2400" b="1" dirty="0">
                <a:latin typeface="+mn-lt"/>
              </a:rPr>
              <a:t>for</a:t>
            </a:r>
            <a:r>
              <a:rPr lang="en-US" sz="2400" dirty="0">
                <a:latin typeface="+mn-lt"/>
              </a:rPr>
              <a:t> problem solving</a:t>
            </a:r>
          </a:p>
          <a:p>
            <a:pPr marL="741600" lvl="1" indent="-284400"/>
            <a:r>
              <a:rPr lang="en-US" sz="2400" dirty="0">
                <a:latin typeface="+mn-lt"/>
              </a:rPr>
              <a:t>teaching skills, then providing problems to practice those skills (explain-practice- apply)</a:t>
            </a:r>
          </a:p>
          <a:p>
            <a:r>
              <a:rPr lang="en-US" sz="2400" dirty="0">
                <a:latin typeface="+mn-lt"/>
              </a:rPr>
              <a:t>Teaching </a:t>
            </a:r>
            <a:r>
              <a:rPr lang="en-US" sz="2400" b="1" dirty="0">
                <a:latin typeface="+mn-lt"/>
              </a:rPr>
              <a:t>about</a:t>
            </a:r>
            <a:r>
              <a:rPr lang="en-US" sz="2400" dirty="0">
                <a:latin typeface="+mn-lt"/>
              </a:rPr>
              <a:t> problem solving</a:t>
            </a:r>
          </a:p>
          <a:p>
            <a:pPr marL="741600" lvl="1" indent="-284400"/>
            <a:r>
              <a:rPr lang="en-US" sz="2400" dirty="0">
                <a:latin typeface="+mn-lt"/>
              </a:rPr>
              <a:t>Polya’s four-step problem solving process (understand, devise a plan, carry out the plan, look back)</a:t>
            </a:r>
          </a:p>
          <a:p>
            <a:r>
              <a:rPr lang="en-US" sz="2400" dirty="0">
                <a:latin typeface="+mn-lt"/>
              </a:rPr>
              <a:t>Teaching </a:t>
            </a:r>
            <a:r>
              <a:rPr lang="en-US" sz="2400" b="1" dirty="0">
                <a:latin typeface="+mn-lt"/>
              </a:rPr>
              <a:t>through</a:t>
            </a:r>
            <a:r>
              <a:rPr lang="en-US" sz="2400" dirty="0">
                <a:latin typeface="+mn-lt"/>
              </a:rPr>
              <a:t> problem solving</a:t>
            </a:r>
          </a:p>
          <a:p>
            <a:pPr marL="741600" lvl="1" indent="-284400"/>
            <a:r>
              <a:rPr lang="en-US" sz="2400" dirty="0">
                <a:latin typeface="+mn-lt"/>
              </a:rPr>
              <a:t>teaching content through real context, problems, situations, models and exploration</a:t>
            </a:r>
          </a:p>
        </p:txBody>
      </p:sp>
    </p:spTree>
    <p:extLst>
      <p:ext uri="{BB962C8B-B14F-4D97-AF65-F5344CB8AC3E}">
        <p14:creationId xmlns:p14="http://schemas.microsoft.com/office/powerpoint/2010/main" val="71619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296275" cy="1097279"/>
          </a:xfrm>
        </p:spPr>
        <p:txBody>
          <a:bodyPr/>
          <a:lstStyle/>
          <a:p>
            <a:r>
              <a:rPr lang="en-US" dirty="0"/>
              <a:t>Ensuring Success for Every Student N</a:t>
            </a:r>
            <a:r>
              <a:rPr lang="en-US" sz="100" dirty="0"/>
              <a:t> </a:t>
            </a:r>
            <a:r>
              <a:rPr lang="en-US" dirty="0"/>
              <a:t>C</a:t>
            </a:r>
            <a:r>
              <a:rPr lang="en-US" sz="100" dirty="0"/>
              <a:t> </a:t>
            </a:r>
            <a:r>
              <a:rPr lang="en-US" dirty="0"/>
              <a:t>T</a:t>
            </a:r>
            <a:r>
              <a:rPr lang="en-US" sz="100" dirty="0"/>
              <a:t> </a:t>
            </a:r>
            <a:r>
              <a:rPr lang="en-US" dirty="0"/>
              <a:t>M Teaching Practices</a:t>
            </a:r>
          </a:p>
        </p:txBody>
      </p:sp>
      <p:sp>
        <p:nvSpPr>
          <p:cNvPr id="4" name="Text Placeholder 3"/>
          <p:cNvSpPr>
            <a:spLocks noGrp="1"/>
          </p:cNvSpPr>
          <p:nvPr>
            <p:ph type="body" idx="1"/>
          </p:nvPr>
        </p:nvSpPr>
        <p:spPr>
          <a:xfrm>
            <a:off x="419100" y="2116666"/>
            <a:ext cx="4038600" cy="4525963"/>
          </a:xfrm>
        </p:spPr>
        <p:txBody>
          <a:bodyPr/>
          <a:lstStyle/>
          <a:p>
            <a:r>
              <a:rPr lang="en-US" sz="2200" dirty="0">
                <a:latin typeface="+mn-lt"/>
              </a:rPr>
              <a:t>Focuses students’ attention on ideas and sense making.</a:t>
            </a:r>
          </a:p>
          <a:p>
            <a:r>
              <a:rPr lang="en-US" sz="2200" dirty="0">
                <a:latin typeface="+mn-lt"/>
              </a:rPr>
              <a:t>Develops mathematical practices and processes.</a:t>
            </a:r>
          </a:p>
          <a:p>
            <a:r>
              <a:rPr lang="en-US" sz="2200" dirty="0">
                <a:latin typeface="+mn-lt"/>
              </a:rPr>
              <a:t>Develops student confidence and identities.</a:t>
            </a:r>
          </a:p>
          <a:p>
            <a:r>
              <a:rPr lang="en-US" sz="2200" dirty="0">
                <a:latin typeface="+mn-lt"/>
              </a:rPr>
              <a:t>Build on students’ strengths.</a:t>
            </a:r>
          </a:p>
        </p:txBody>
      </p:sp>
      <p:sp>
        <p:nvSpPr>
          <p:cNvPr id="5" name="Text Placeholder 4"/>
          <p:cNvSpPr>
            <a:spLocks noGrp="1"/>
          </p:cNvSpPr>
          <p:nvPr>
            <p:ph type="body" idx="2"/>
          </p:nvPr>
        </p:nvSpPr>
        <p:spPr>
          <a:xfrm>
            <a:off x="4776786" y="2116665"/>
            <a:ext cx="4305301" cy="4525963"/>
          </a:xfrm>
        </p:spPr>
        <p:txBody>
          <a:bodyPr/>
          <a:lstStyle/>
          <a:p>
            <a:r>
              <a:rPr lang="en-US" sz="2200" dirty="0">
                <a:latin typeface="+mn-lt"/>
              </a:rPr>
              <a:t>Allows for extensions and collaboration.</a:t>
            </a:r>
          </a:p>
          <a:p>
            <a:r>
              <a:rPr lang="en-US" sz="2200" dirty="0">
                <a:latin typeface="+mn-lt"/>
              </a:rPr>
              <a:t>Engages students so there are fewer discipline problems.</a:t>
            </a:r>
          </a:p>
          <a:p>
            <a:r>
              <a:rPr lang="en-US" sz="2200" dirty="0">
                <a:latin typeface="+mn-lt"/>
              </a:rPr>
              <a:t>Provides formative assessment data.</a:t>
            </a:r>
          </a:p>
          <a:p>
            <a:r>
              <a:rPr lang="en-US" sz="2200" dirty="0">
                <a:latin typeface="+mn-lt"/>
              </a:rPr>
              <a:t>Invites Creativity.</a:t>
            </a:r>
          </a:p>
        </p:txBody>
      </p:sp>
      <p:sp>
        <p:nvSpPr>
          <p:cNvPr id="3" name="TextBox 2">
            <a:extLst>
              <a:ext uri="{FF2B5EF4-FFF2-40B4-BE49-F238E27FC236}">
                <a16:creationId xmlns:a16="http://schemas.microsoft.com/office/drawing/2014/main" id="{39D0DB95-2647-4840-92D3-F0B0D80C6D5A}"/>
              </a:ext>
            </a:extLst>
          </p:cNvPr>
          <p:cNvSpPr txBox="1"/>
          <p:nvPr/>
        </p:nvSpPr>
        <p:spPr>
          <a:xfrm>
            <a:off x="457199" y="1556021"/>
            <a:ext cx="7081837" cy="369332"/>
          </a:xfrm>
          <a:prstGeom prst="rect">
            <a:avLst/>
          </a:prstGeom>
          <a:noFill/>
        </p:spPr>
        <p:txBody>
          <a:bodyPr wrap="square" rtlCol="0">
            <a:spAutoFit/>
          </a:bodyPr>
          <a:lstStyle/>
          <a:p>
            <a:r>
              <a:rPr lang="en-US" sz="1800" b="1" dirty="0"/>
              <a:t>Teaching </a:t>
            </a:r>
            <a:r>
              <a:rPr lang="en-US" sz="1800" b="1" i="1" u="sng" dirty="0"/>
              <a:t>through</a:t>
            </a:r>
            <a:r>
              <a:rPr lang="en-US" sz="1800" b="1" dirty="0"/>
              <a:t> problem solving</a:t>
            </a:r>
            <a:r>
              <a:rPr lang="en-US" sz="1800" dirty="0"/>
              <a:t>:</a:t>
            </a:r>
          </a:p>
        </p:txBody>
      </p:sp>
    </p:spTree>
    <p:extLst>
      <p:ext uri="{BB962C8B-B14F-4D97-AF65-F5344CB8AC3E}">
        <p14:creationId xmlns:p14="http://schemas.microsoft.com/office/powerpoint/2010/main" val="29752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a Worthwhile Task or Problem for Learning Mathematics?</a:t>
            </a:r>
          </a:p>
        </p:txBody>
      </p:sp>
      <p:pic>
        <p:nvPicPr>
          <p:cNvPr id="4" name="Picture 3" descr="A chart of task evaluation and selection guide. The chart has 4 categories. Task potential, problem solving strategies, features, and assessment. Task potential. Try it and ask as follows. What is problematic about the task? Is the mathematics interesting? What mathematical goals does the task address? And are they aligned to what you are seeking? What strategies might students use? What key concepts and, or misconceptions might this task elicit? Problem solving strategies. Will the task elicit more than one problem solving strategy? Some possible strategies are as follows. Visualize. Look for patterns. Predict and check for reasonableness. Formulate conjectures and justify claims. Create a list, table, or chart. Simplify or change the problem. Write an equation. Features. To what extent does the task have these key features? The features are as follows. High cognitive demand. Multiple entry and exit points. Relevant contexts. Assessment. In what ways does the task provide opportunities for you to gain insights into student understanding through? Some ways to do so are as follows. Using tools or models to represent mathematics. Student reflection, justification, and explanation. Multiple ways to demonstrate understanding.&#10;"/>
          <p:cNvPicPr>
            <a:picLocks noChangeAspect="1"/>
          </p:cNvPicPr>
          <p:nvPr/>
        </p:nvPicPr>
        <p:blipFill rotWithShape="1">
          <a:blip r:embed="rId2"/>
          <a:srcRect b="35666"/>
          <a:stretch/>
        </p:blipFill>
        <p:spPr>
          <a:xfrm>
            <a:off x="741205" y="1363207"/>
            <a:ext cx="7661590" cy="4970917"/>
          </a:xfrm>
          <a:prstGeom prst="rect">
            <a:avLst/>
          </a:prstGeom>
        </p:spPr>
      </p:pic>
    </p:spTree>
    <p:extLst>
      <p:ext uri="{BB962C8B-B14F-4D97-AF65-F5344CB8AC3E}">
        <p14:creationId xmlns:p14="http://schemas.microsoft.com/office/powerpoint/2010/main" val="62683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a Worthwhile Task or Problem for Learning Mathematics?</a:t>
            </a:r>
          </a:p>
        </p:txBody>
      </p:sp>
      <p:pic>
        <p:nvPicPr>
          <p:cNvPr id="4" name="Picture 3" descr="A chart of task evaluation and selection guide. The chart has 4 categories. Task potential, problem solving strategies, features, and assessment. Task potential. Try it and ask as follows. What is problematic about the task? Is the mathematics interesting? What mathematical goals does the task address? And are they aligned to what you are seeking? What strategies might students use? What key concepts and, or misconceptions might this task elicit? Problem solving strategies. Will the task elicit more than one problem solving strategy? Some possible strategies are as follows. Visualize. Look for patterns. Predict and check for reasonableness. Formulate conjectures and justify claims. Create a list, table, or chart. Simplify or change the problem. Write an equation. Features. To what extent does the task have these key features? The features are as follows. High cognitive demand. Multiple entry and exit points. Relevant contexts. Assessment. In what ways does the task provide opportunities for you to gain insights into student understanding through? Some ways to do so are as follows. Using tools or models to represent mathematics. Student reflection, justification, and explanation. Multiple ways to demonstrate understanding.&#10;"/>
          <p:cNvPicPr>
            <a:picLocks noChangeAspect="1"/>
          </p:cNvPicPr>
          <p:nvPr/>
        </p:nvPicPr>
        <p:blipFill rotWithShape="1">
          <a:blip r:embed="rId2"/>
          <a:srcRect t="63516"/>
          <a:stretch/>
        </p:blipFill>
        <p:spPr>
          <a:xfrm>
            <a:off x="586367" y="1419223"/>
            <a:ext cx="7971266" cy="3319463"/>
          </a:xfrm>
          <a:prstGeom prst="rect">
            <a:avLst/>
          </a:prstGeom>
        </p:spPr>
      </p:pic>
    </p:spTree>
    <p:extLst>
      <p:ext uri="{BB962C8B-B14F-4D97-AF65-F5344CB8AC3E}">
        <p14:creationId xmlns:p14="http://schemas.microsoft.com/office/powerpoint/2010/main" val="167685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Cognitive Demand </a:t>
            </a:r>
            <a:r>
              <a:rPr lang="en-US" sz="2000" b="0" dirty="0"/>
              <a:t>(1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3163398844"/>
              </p:ext>
            </p:extLst>
          </p:nvPr>
        </p:nvGraphicFramePr>
        <p:xfrm>
          <a:off x="457200" y="1600197"/>
          <a:ext cx="8229600" cy="3191489"/>
        </p:xfrm>
        <a:graphic>
          <a:graphicData uri="http://schemas.openxmlformats.org/drawingml/2006/table">
            <a:tbl>
              <a:tblPr firstRow="1" bandRow="1">
                <a:tableStyleId>{5940675A-B579-460E-94D1-54222C63F5DA}</a:tableStyleId>
              </a:tblPr>
              <a:tblGrid>
                <a:gridCol w="3777916">
                  <a:extLst>
                    <a:ext uri="{9D8B030D-6E8A-4147-A177-3AD203B41FA5}">
                      <a16:colId xmlns:a16="http://schemas.microsoft.com/office/drawing/2014/main" val="1759228578"/>
                    </a:ext>
                  </a:extLst>
                </a:gridCol>
                <a:gridCol w="4451684">
                  <a:extLst>
                    <a:ext uri="{9D8B030D-6E8A-4147-A177-3AD203B41FA5}">
                      <a16:colId xmlns:a16="http://schemas.microsoft.com/office/drawing/2014/main" val="2561991122"/>
                    </a:ext>
                  </a:extLst>
                </a:gridCol>
              </a:tblGrid>
              <a:tr h="223137">
                <a:tc>
                  <a:txBody>
                    <a:bodyPr/>
                    <a:lstStyle/>
                    <a:p>
                      <a:r>
                        <a:rPr lang="en-US" sz="1400" b="1" i="0" u="none" strike="noStrike" cap="none" baseline="0" dirty="0">
                          <a:solidFill>
                            <a:schemeClr val="tx1"/>
                          </a:solidFill>
                          <a:latin typeface="+mn-lt"/>
                          <a:ea typeface="+mn-ea"/>
                          <a:cs typeface="+mn-cs"/>
                          <a:sym typeface="Arial"/>
                        </a:rPr>
                        <a:t>Low-Level Cognitive Demand</a:t>
                      </a:r>
                      <a:endParaRPr lang="en-US" b="1" dirty="0">
                        <a:latin typeface="+mn-lt"/>
                      </a:endParaRPr>
                    </a:p>
                  </a:txBody>
                  <a:tcPr>
                    <a:noFill/>
                  </a:tcPr>
                </a:tc>
                <a:tc>
                  <a:txBody>
                    <a:bodyPr/>
                    <a:lstStyle/>
                    <a:p>
                      <a:r>
                        <a:rPr lang="en-US" sz="1400" b="1" i="0" u="none" strike="noStrike" cap="none" baseline="0" dirty="0">
                          <a:solidFill>
                            <a:schemeClr val="tx1"/>
                          </a:solidFill>
                          <a:latin typeface="+mn-lt"/>
                          <a:ea typeface="+mn-ea"/>
                          <a:cs typeface="+mn-cs"/>
                          <a:sym typeface="Arial"/>
                        </a:rPr>
                        <a:t>High-Level Cognitive Demand</a:t>
                      </a:r>
                      <a:endParaRPr lang="en-US" b="1" dirty="0">
                        <a:latin typeface="+mn-lt"/>
                      </a:endParaRPr>
                    </a:p>
                  </a:txBody>
                  <a:tcPr>
                    <a:noFill/>
                  </a:tcPr>
                </a:tc>
                <a:extLst>
                  <a:ext uri="{0D108BD9-81ED-4DB2-BD59-A6C34878D82A}">
                    <a16:rowId xmlns:a16="http://schemas.microsoft.com/office/drawing/2014/main" val="1014138499"/>
                  </a:ext>
                </a:extLst>
              </a:tr>
              <a:tr h="2886689">
                <a:tc>
                  <a:txBody>
                    <a:bodyPr/>
                    <a:lstStyle/>
                    <a:p>
                      <a:r>
                        <a:rPr lang="en-US" sz="1400" b="1" i="0" u="none" strike="noStrike" cap="none" baseline="0" dirty="0">
                          <a:solidFill>
                            <a:schemeClr val="tx1"/>
                          </a:solidFill>
                          <a:latin typeface="+mn-lt"/>
                          <a:ea typeface="+mn-ea"/>
                          <a:cs typeface="+mn-cs"/>
                          <a:sym typeface="Arial"/>
                        </a:rPr>
                        <a:t>Memorization Tasks</a:t>
                      </a:r>
                    </a:p>
                    <a:p>
                      <a:pPr>
                        <a:spcBef>
                          <a:spcPts val="600"/>
                        </a:spcBef>
                      </a:pPr>
                      <a:r>
                        <a:rPr lang="en-US" sz="1400" b="0" i="0" u="none" strike="noStrike" cap="none" baseline="0" dirty="0">
                          <a:solidFill>
                            <a:schemeClr val="tx1"/>
                          </a:solidFill>
                          <a:latin typeface="+mn-lt"/>
                          <a:ea typeface="+mn-ea"/>
                          <a:cs typeface="+mn-cs"/>
                          <a:sym typeface="Arial"/>
                        </a:rPr>
                        <a:t>Involve either producing previously learned facts, rules, formulas, or definitions or memorizing</a:t>
                      </a:r>
                    </a:p>
                    <a:p>
                      <a:pPr>
                        <a:spcBef>
                          <a:spcPts val="600"/>
                        </a:spcBef>
                      </a:pPr>
                      <a:r>
                        <a:rPr lang="en-US" sz="1400" b="0" i="0" u="none" strike="noStrike" cap="none" baseline="0" dirty="0">
                          <a:solidFill>
                            <a:schemeClr val="tx1"/>
                          </a:solidFill>
                          <a:latin typeface="+mn-lt"/>
                          <a:ea typeface="+mn-ea"/>
                          <a:cs typeface="+mn-cs"/>
                          <a:sym typeface="Arial"/>
                        </a:rPr>
                        <a:t>Are routine—involving exact reproduction of previously learned procedure</a:t>
                      </a:r>
                    </a:p>
                    <a:p>
                      <a:pPr>
                        <a:spcBef>
                          <a:spcPts val="600"/>
                        </a:spcBef>
                      </a:pPr>
                      <a:r>
                        <a:rPr lang="en-US" sz="1400" b="0" i="0" u="none" strike="noStrike" cap="none" baseline="0" dirty="0">
                          <a:solidFill>
                            <a:schemeClr val="tx1"/>
                          </a:solidFill>
                          <a:latin typeface="+mn-lt"/>
                          <a:ea typeface="+mn-ea"/>
                          <a:cs typeface="+mn-cs"/>
                          <a:sym typeface="Arial"/>
                        </a:rPr>
                        <a:t>Have no connection to related concepts</a:t>
                      </a:r>
                      <a:endParaRPr lang="en-US" dirty="0">
                        <a:latin typeface="+mn-lt"/>
                      </a:endParaRPr>
                    </a:p>
                  </a:txBody>
                  <a:tcPr>
                    <a:noFill/>
                  </a:tcPr>
                </a:tc>
                <a:tc>
                  <a:txBody>
                    <a:bodyPr/>
                    <a:lstStyle/>
                    <a:p>
                      <a:r>
                        <a:rPr lang="en-US" sz="1400" b="1" i="0" u="none" strike="noStrike" cap="none" baseline="0" dirty="0">
                          <a:solidFill>
                            <a:schemeClr val="tx1"/>
                          </a:solidFill>
                          <a:latin typeface="+mn-lt"/>
                          <a:ea typeface="+mn-ea"/>
                          <a:cs typeface="+mn-cs"/>
                          <a:sym typeface="Arial"/>
                        </a:rPr>
                        <a:t>Procedures with Connections Tasks</a:t>
                      </a:r>
                    </a:p>
                    <a:p>
                      <a:pPr>
                        <a:spcBef>
                          <a:spcPts val="600"/>
                        </a:spcBef>
                      </a:pPr>
                      <a:r>
                        <a:rPr lang="en-US" sz="1400" b="0" i="0" u="none" strike="noStrike" cap="none" baseline="0" dirty="0">
                          <a:solidFill>
                            <a:schemeClr val="tx1"/>
                          </a:solidFill>
                          <a:latin typeface="+mn-lt"/>
                          <a:ea typeface="+mn-ea"/>
                          <a:cs typeface="+mn-cs"/>
                          <a:sym typeface="Arial"/>
                        </a:rPr>
                        <a:t>Focus students’ attention on the use of procedures for the purpose of developing deeper levels of understanding of mathematical concepts and Ideas</a:t>
                      </a:r>
                    </a:p>
                    <a:p>
                      <a:pPr>
                        <a:spcBef>
                          <a:spcPts val="600"/>
                        </a:spcBef>
                      </a:pPr>
                      <a:r>
                        <a:rPr lang="en-US" sz="1400" b="0" i="0" u="none" strike="noStrike" cap="none" baseline="0" dirty="0">
                          <a:solidFill>
                            <a:schemeClr val="tx1"/>
                          </a:solidFill>
                          <a:latin typeface="+mn-lt"/>
                          <a:ea typeface="+mn-ea"/>
                          <a:cs typeface="+mn-cs"/>
                          <a:sym typeface="Arial"/>
                        </a:rPr>
                        <a:t>Suggest general procedures that have close connections to underlying conceptual ideas</a:t>
                      </a:r>
                    </a:p>
                    <a:p>
                      <a:pPr>
                        <a:spcBef>
                          <a:spcPts val="600"/>
                        </a:spcBef>
                      </a:pPr>
                      <a:r>
                        <a:rPr lang="en-US" sz="1400" b="0" i="0" u="none" strike="noStrike" cap="none" baseline="0" dirty="0">
                          <a:solidFill>
                            <a:schemeClr val="tx1"/>
                          </a:solidFill>
                          <a:latin typeface="+mn-lt"/>
                          <a:ea typeface="+mn-ea"/>
                          <a:cs typeface="+mn-cs"/>
                          <a:sym typeface="Arial"/>
                        </a:rPr>
                        <a:t>Are usually represented in multiple ways (e.g., visuals, manipulatives, symbols, problem situations)</a:t>
                      </a:r>
                    </a:p>
                    <a:p>
                      <a:pPr>
                        <a:spcBef>
                          <a:spcPts val="600"/>
                        </a:spcBef>
                      </a:pPr>
                      <a:r>
                        <a:rPr lang="en-US" sz="1400" b="0" i="0" u="none" strike="noStrike" cap="none" baseline="0" dirty="0">
                          <a:solidFill>
                            <a:schemeClr val="tx1"/>
                          </a:solidFill>
                          <a:latin typeface="+mn-lt"/>
                          <a:ea typeface="+mn-ea"/>
                          <a:cs typeface="+mn-cs"/>
                          <a:sym typeface="Arial"/>
                        </a:rPr>
                        <a:t>Require that students engage with the conceptual ideas that underlie the procedures in order to successfully complete the task</a:t>
                      </a:r>
                      <a:endParaRPr lang="en-US" dirty="0">
                        <a:latin typeface="+mn-lt"/>
                      </a:endParaRPr>
                    </a:p>
                  </a:txBody>
                  <a:tcPr>
                    <a:noFill/>
                  </a:tcPr>
                </a:tc>
                <a:extLst>
                  <a:ext uri="{0D108BD9-81ED-4DB2-BD59-A6C34878D82A}">
                    <a16:rowId xmlns:a16="http://schemas.microsoft.com/office/drawing/2014/main" val="4043492887"/>
                  </a:ext>
                </a:extLst>
              </a:tr>
            </a:tbl>
          </a:graphicData>
        </a:graphic>
      </p:graphicFrame>
    </p:spTree>
    <p:extLst>
      <p:ext uri="{BB962C8B-B14F-4D97-AF65-F5344CB8AC3E}">
        <p14:creationId xmlns:p14="http://schemas.microsoft.com/office/powerpoint/2010/main" val="186521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Cognitive Demand </a:t>
            </a:r>
            <a:r>
              <a:rPr lang="en-US" sz="2000" b="0" dirty="0"/>
              <a:t>(2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3065502929"/>
              </p:ext>
            </p:extLst>
          </p:nvPr>
        </p:nvGraphicFramePr>
        <p:xfrm>
          <a:off x="457200" y="1474332"/>
          <a:ext cx="8229600" cy="4235906"/>
        </p:xfrm>
        <a:graphic>
          <a:graphicData uri="http://schemas.openxmlformats.org/drawingml/2006/table">
            <a:tbl>
              <a:tblPr firstRow="1" bandRow="1">
                <a:tableStyleId>{5940675A-B579-460E-94D1-54222C63F5DA}</a:tableStyleId>
              </a:tblPr>
              <a:tblGrid>
                <a:gridCol w="3777916">
                  <a:extLst>
                    <a:ext uri="{9D8B030D-6E8A-4147-A177-3AD203B41FA5}">
                      <a16:colId xmlns:a16="http://schemas.microsoft.com/office/drawing/2014/main" val="1759228578"/>
                    </a:ext>
                  </a:extLst>
                </a:gridCol>
                <a:gridCol w="4451684">
                  <a:extLst>
                    <a:ext uri="{9D8B030D-6E8A-4147-A177-3AD203B41FA5}">
                      <a16:colId xmlns:a16="http://schemas.microsoft.com/office/drawing/2014/main" val="2561991122"/>
                    </a:ext>
                  </a:extLst>
                </a:gridCol>
              </a:tblGrid>
              <a:tr h="315803">
                <a:tc>
                  <a:txBody>
                    <a:bodyPr/>
                    <a:lstStyle/>
                    <a:p>
                      <a:r>
                        <a:rPr lang="en-US" sz="1400" b="1" i="0" u="none" strike="noStrike" cap="none" baseline="0" dirty="0">
                          <a:solidFill>
                            <a:schemeClr val="tx1"/>
                          </a:solidFill>
                          <a:latin typeface="+mn-lt"/>
                          <a:ea typeface="+mn-ea"/>
                          <a:cs typeface="+mn-cs"/>
                          <a:sym typeface="Arial"/>
                        </a:rPr>
                        <a:t>Low-Level Cognitive Demand</a:t>
                      </a:r>
                      <a:endParaRPr lang="en-US" b="1" dirty="0">
                        <a:latin typeface="+mn-lt"/>
                      </a:endParaRPr>
                    </a:p>
                  </a:txBody>
                  <a:tcPr>
                    <a:noFill/>
                  </a:tcPr>
                </a:tc>
                <a:tc>
                  <a:txBody>
                    <a:bodyPr/>
                    <a:lstStyle/>
                    <a:p>
                      <a:r>
                        <a:rPr lang="en-US" sz="1400" b="1" i="0" u="none" strike="noStrike" cap="none" baseline="0" dirty="0">
                          <a:solidFill>
                            <a:schemeClr val="tx1"/>
                          </a:solidFill>
                          <a:latin typeface="+mn-lt"/>
                          <a:ea typeface="+mn-ea"/>
                          <a:cs typeface="+mn-cs"/>
                          <a:sym typeface="Arial"/>
                        </a:rPr>
                        <a:t>High-Level Cognitive Demand</a:t>
                      </a:r>
                      <a:endParaRPr lang="en-US" b="1" dirty="0">
                        <a:latin typeface="+mn-lt"/>
                      </a:endParaRPr>
                    </a:p>
                  </a:txBody>
                  <a:tcPr>
                    <a:noFill/>
                  </a:tcPr>
                </a:tc>
                <a:extLst>
                  <a:ext uri="{0D108BD9-81ED-4DB2-BD59-A6C34878D82A}">
                    <a16:rowId xmlns:a16="http://schemas.microsoft.com/office/drawing/2014/main" val="1014138499"/>
                  </a:ext>
                </a:extLst>
              </a:tr>
              <a:tr h="3920103">
                <a:tc>
                  <a:txBody>
                    <a:bodyPr/>
                    <a:lstStyle/>
                    <a:p>
                      <a:pPr>
                        <a:spcBef>
                          <a:spcPts val="600"/>
                        </a:spcBef>
                      </a:pPr>
                      <a:r>
                        <a:rPr lang="en-US" sz="1400" b="1" i="0" u="none" strike="noStrike" cap="none" baseline="0" dirty="0">
                          <a:solidFill>
                            <a:schemeClr val="tx1"/>
                          </a:solidFill>
                          <a:latin typeface="+mn-lt"/>
                          <a:ea typeface="+mn-ea"/>
                          <a:cs typeface="+mn-cs"/>
                          <a:sym typeface="Arial"/>
                        </a:rPr>
                        <a:t>Procedures without Connections Tasks</a:t>
                      </a:r>
                    </a:p>
                    <a:p>
                      <a:pPr>
                        <a:spcBef>
                          <a:spcPts val="600"/>
                        </a:spcBef>
                      </a:pPr>
                      <a:r>
                        <a:rPr lang="en-US" sz="1400" b="0" i="0" u="none" strike="noStrike" cap="none" baseline="0" dirty="0">
                          <a:solidFill>
                            <a:schemeClr val="tx1"/>
                          </a:solidFill>
                          <a:latin typeface="+mn-lt"/>
                          <a:ea typeface="+mn-ea"/>
                          <a:cs typeface="+mn-cs"/>
                          <a:sym typeface="Arial"/>
                        </a:rPr>
                        <a:t>Use of the procedure is specifically call for </a:t>
                      </a:r>
                    </a:p>
                    <a:p>
                      <a:pPr>
                        <a:spcBef>
                          <a:spcPts val="600"/>
                        </a:spcBef>
                      </a:pPr>
                      <a:r>
                        <a:rPr lang="en-US" sz="1400" b="0" i="0" u="none" strike="noStrike" cap="none" baseline="0" dirty="0">
                          <a:solidFill>
                            <a:schemeClr val="tx1"/>
                          </a:solidFill>
                          <a:latin typeface="+mn-lt"/>
                          <a:ea typeface="+mn-ea"/>
                          <a:cs typeface="+mn-cs"/>
                          <a:sym typeface="Arial"/>
                        </a:rPr>
                        <a:t>Are straightforward, with little ambiguity about what needs to be done and how to do it </a:t>
                      </a:r>
                    </a:p>
                    <a:p>
                      <a:pPr>
                        <a:spcBef>
                          <a:spcPts val="600"/>
                        </a:spcBef>
                      </a:pPr>
                      <a:r>
                        <a:rPr lang="en-US" sz="1400" b="0" i="0" u="none" strike="noStrike" cap="none" baseline="0" dirty="0">
                          <a:solidFill>
                            <a:schemeClr val="tx1"/>
                          </a:solidFill>
                          <a:latin typeface="+mn-lt"/>
                          <a:ea typeface="+mn-ea"/>
                          <a:cs typeface="+mn-cs"/>
                          <a:sym typeface="Arial"/>
                        </a:rPr>
                        <a:t>Have no connection to related concepts</a:t>
                      </a:r>
                    </a:p>
                    <a:p>
                      <a:pPr>
                        <a:spcBef>
                          <a:spcPts val="600"/>
                        </a:spcBef>
                      </a:pPr>
                      <a:r>
                        <a:rPr lang="en-US" sz="1400" b="0" i="0" u="none" strike="noStrike" cap="none" baseline="0" dirty="0">
                          <a:solidFill>
                            <a:schemeClr val="tx1"/>
                          </a:solidFill>
                          <a:latin typeface="+mn-lt"/>
                          <a:ea typeface="+mn-ea"/>
                          <a:cs typeface="+mn-cs"/>
                          <a:sym typeface="Arial"/>
                        </a:rPr>
                        <a:t>Are focused on producing correct answers rather than developing mathematical understanding</a:t>
                      </a:r>
                    </a:p>
                    <a:p>
                      <a:pPr>
                        <a:spcBef>
                          <a:spcPts val="600"/>
                        </a:spcBef>
                      </a:pPr>
                      <a:r>
                        <a:rPr lang="en-US" sz="1400" b="0" i="0" u="none" strike="noStrike" cap="none" baseline="0" dirty="0">
                          <a:solidFill>
                            <a:schemeClr val="tx1"/>
                          </a:solidFill>
                          <a:latin typeface="+mn-lt"/>
                          <a:ea typeface="+mn-ea"/>
                          <a:cs typeface="+mn-cs"/>
                          <a:sym typeface="Arial"/>
                        </a:rPr>
                        <a:t>Require no explanations, or explanations focus solely on the procedure that was used</a:t>
                      </a:r>
                      <a:endParaRPr lang="en-US" sz="1400" b="1" i="0" u="none" strike="noStrike" cap="none" baseline="0" dirty="0">
                        <a:solidFill>
                          <a:schemeClr val="tx1"/>
                        </a:solidFill>
                        <a:latin typeface="+mn-lt"/>
                        <a:ea typeface="+mn-ea"/>
                        <a:cs typeface="+mn-cs"/>
                        <a:sym typeface="Arial"/>
                      </a:endParaRPr>
                    </a:p>
                  </a:txBody>
                  <a:tcPr>
                    <a:noFill/>
                  </a:tcPr>
                </a:tc>
                <a:tc>
                  <a:txBody>
                    <a:bodyPr/>
                    <a:lstStyle/>
                    <a:p>
                      <a:pPr>
                        <a:spcBef>
                          <a:spcPts val="600"/>
                        </a:spcBef>
                      </a:pPr>
                      <a:r>
                        <a:rPr lang="en-US" sz="1400" b="1" i="0" u="none" strike="noStrike" cap="none" baseline="0" dirty="0">
                          <a:solidFill>
                            <a:schemeClr val="tx1"/>
                          </a:solidFill>
                          <a:latin typeface="+mn-lt"/>
                          <a:ea typeface="+mn-ea"/>
                          <a:cs typeface="+mn-cs"/>
                          <a:sym typeface="Arial"/>
                        </a:rPr>
                        <a:t>Doing Mathematics Tasks</a:t>
                      </a:r>
                    </a:p>
                    <a:p>
                      <a:pPr>
                        <a:spcBef>
                          <a:spcPts val="600"/>
                        </a:spcBef>
                      </a:pPr>
                      <a:r>
                        <a:rPr lang="en-US" sz="1400" b="0" i="0" u="none" strike="noStrike" cap="none" baseline="0" dirty="0">
                          <a:solidFill>
                            <a:schemeClr val="tx1"/>
                          </a:solidFill>
                          <a:latin typeface="+mn-lt"/>
                          <a:ea typeface="+mn-ea"/>
                          <a:cs typeface="+mn-cs"/>
                          <a:sym typeface="Arial"/>
                        </a:rPr>
                        <a:t>Require complex and nonalgorithmic thinking (i.e., nonroutine—there is not a predictable, known approach)</a:t>
                      </a:r>
                    </a:p>
                    <a:p>
                      <a:pPr>
                        <a:spcBef>
                          <a:spcPts val="600"/>
                        </a:spcBef>
                      </a:pPr>
                      <a:r>
                        <a:rPr lang="en-US" sz="1400" b="0" i="0" u="none" strike="noStrike" cap="none" baseline="0" dirty="0">
                          <a:solidFill>
                            <a:schemeClr val="tx1"/>
                          </a:solidFill>
                          <a:latin typeface="+mn-lt"/>
                          <a:ea typeface="+mn-ea"/>
                          <a:cs typeface="+mn-cs"/>
                          <a:sym typeface="Arial"/>
                        </a:rPr>
                        <a:t>Require students to explore and understand the nature of mathematical concepts, processes, or relationships</a:t>
                      </a:r>
                    </a:p>
                    <a:p>
                      <a:pPr>
                        <a:spcBef>
                          <a:spcPts val="600"/>
                        </a:spcBef>
                      </a:pPr>
                      <a:r>
                        <a:rPr lang="en-US" sz="1400" b="0" i="0" u="none" strike="noStrike" cap="none" baseline="0" dirty="0">
                          <a:solidFill>
                            <a:schemeClr val="tx1"/>
                          </a:solidFill>
                          <a:latin typeface="+mn-lt"/>
                          <a:ea typeface="+mn-ea"/>
                          <a:cs typeface="+mn-cs"/>
                          <a:sym typeface="Arial"/>
                        </a:rPr>
                        <a:t>Demand self-monitoring or self-regulation of one’s own cognitive processes</a:t>
                      </a:r>
                    </a:p>
                    <a:p>
                      <a:pPr>
                        <a:spcBef>
                          <a:spcPts val="600"/>
                        </a:spcBef>
                      </a:pPr>
                      <a:r>
                        <a:rPr lang="en-US" sz="1400" b="0" i="0" u="none" strike="noStrike" cap="none" baseline="0" dirty="0">
                          <a:solidFill>
                            <a:schemeClr val="tx1"/>
                          </a:solidFill>
                          <a:latin typeface="+mn-lt"/>
                          <a:ea typeface="+mn-ea"/>
                          <a:cs typeface="+mn-cs"/>
                          <a:sym typeface="Arial"/>
                        </a:rPr>
                        <a:t>Require students to access relevant knowledge in working through the task</a:t>
                      </a:r>
                    </a:p>
                    <a:p>
                      <a:pPr>
                        <a:spcBef>
                          <a:spcPts val="600"/>
                        </a:spcBef>
                      </a:pPr>
                      <a:r>
                        <a:rPr lang="en-US" sz="1400" b="0" i="0" u="none" strike="noStrike" cap="none" baseline="0" dirty="0">
                          <a:solidFill>
                            <a:schemeClr val="tx1"/>
                          </a:solidFill>
                          <a:latin typeface="+mn-lt"/>
                          <a:ea typeface="+mn-ea"/>
                          <a:cs typeface="+mn-cs"/>
                          <a:sym typeface="Arial"/>
                        </a:rPr>
                        <a:t>Require students to analyze the task and actively examine task constraints that may limit possible solution strategies and solutions</a:t>
                      </a:r>
                    </a:p>
                    <a:p>
                      <a:pPr>
                        <a:spcBef>
                          <a:spcPts val="600"/>
                        </a:spcBef>
                      </a:pPr>
                      <a:r>
                        <a:rPr lang="en-US" sz="1400" b="0" i="0" u="none" strike="noStrike" cap="none" baseline="0" dirty="0">
                          <a:solidFill>
                            <a:schemeClr val="tx1"/>
                          </a:solidFill>
                          <a:latin typeface="+mn-lt"/>
                          <a:ea typeface="+mn-ea"/>
                          <a:cs typeface="+mn-cs"/>
                          <a:sym typeface="Arial"/>
                        </a:rPr>
                        <a:t>Require considerable cognitive effort</a:t>
                      </a:r>
                      <a:endParaRPr lang="en-US" dirty="0">
                        <a:latin typeface="+mn-lt"/>
                      </a:endParaRPr>
                    </a:p>
                  </a:txBody>
                  <a:tcPr>
                    <a:noFill/>
                  </a:tcPr>
                </a:tc>
                <a:extLst>
                  <a:ext uri="{0D108BD9-81ED-4DB2-BD59-A6C34878D82A}">
                    <a16:rowId xmlns:a16="http://schemas.microsoft.com/office/drawing/2014/main" val="4043492887"/>
                  </a:ext>
                </a:extLst>
              </a:tr>
            </a:tbl>
          </a:graphicData>
        </a:graphic>
      </p:graphicFrame>
      <p:sp>
        <p:nvSpPr>
          <p:cNvPr id="3" name="Text Placeholder 2"/>
          <p:cNvSpPr>
            <a:spLocks noGrp="1"/>
          </p:cNvSpPr>
          <p:nvPr>
            <p:ph type="body" idx="1"/>
          </p:nvPr>
        </p:nvSpPr>
        <p:spPr>
          <a:xfrm>
            <a:off x="457200" y="5762444"/>
            <a:ext cx="8229600" cy="491707"/>
          </a:xfrm>
        </p:spPr>
        <p:txBody>
          <a:bodyPr/>
          <a:lstStyle/>
          <a:p>
            <a:pPr marL="0" indent="0">
              <a:buNone/>
            </a:pPr>
            <a:r>
              <a:rPr lang="en-US" sz="1200" b="1" dirty="0">
                <a:latin typeface="+mn-lt"/>
              </a:rPr>
              <a:t>Source:</a:t>
            </a:r>
            <a:r>
              <a:rPr lang="en-US" sz="1200" i="1" dirty="0">
                <a:latin typeface="+mn-lt"/>
              </a:rPr>
              <a:t> </a:t>
            </a:r>
            <a:r>
              <a:rPr lang="en-US" sz="1200" dirty="0">
                <a:latin typeface="+mn-lt"/>
              </a:rPr>
              <a:t>Adapted from Smith, M. S., &amp; Stein, M. K. (1998). Selecting and creating mathematical tasks: From research to practice. </a:t>
            </a:r>
            <a:r>
              <a:rPr lang="en-US" sz="1200" b="1" dirty="0">
                <a:latin typeface="+mn-lt"/>
              </a:rPr>
              <a:t>Mathematics Teaching in the Middle School</a:t>
            </a:r>
            <a:r>
              <a:rPr lang="en-US" sz="1200" i="1" dirty="0">
                <a:latin typeface="+mn-lt"/>
              </a:rPr>
              <a:t>, 3</a:t>
            </a:r>
            <a:r>
              <a:rPr lang="en-US" sz="1200" dirty="0">
                <a:latin typeface="+mn-lt"/>
              </a:rPr>
              <a:t>(5): 344–350. Reprinted with permission.</a:t>
            </a:r>
          </a:p>
        </p:txBody>
      </p:sp>
    </p:spTree>
    <p:extLst>
      <p:ext uri="{BB962C8B-B14F-4D97-AF65-F5344CB8AC3E}">
        <p14:creationId xmlns:p14="http://schemas.microsoft.com/office/powerpoint/2010/main" val="40083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I Teach All Operations Through Problem Solving?</a:t>
            </a:r>
          </a:p>
        </p:txBody>
      </p:sp>
      <p:sp>
        <p:nvSpPr>
          <p:cNvPr id="3" name="Text Placeholder 2"/>
          <p:cNvSpPr>
            <a:spLocks noGrp="1"/>
          </p:cNvSpPr>
          <p:nvPr>
            <p:ph type="body" idx="1"/>
          </p:nvPr>
        </p:nvSpPr>
        <p:spPr/>
        <p:txBody>
          <a:bodyPr/>
          <a:lstStyle/>
          <a:p>
            <a:pPr marL="0" indent="0">
              <a:buNone/>
            </a:pPr>
            <a:r>
              <a:rPr lang="en-US" sz="2200" dirty="0">
                <a:latin typeface="+mn-lt"/>
              </a:rPr>
              <a:t>Topic #1: Partitioning in Grades K–1:</a:t>
            </a:r>
            <a:br>
              <a:rPr lang="en-US" sz="2200" dirty="0">
                <a:latin typeface="+mn-lt"/>
              </a:rPr>
            </a:br>
            <a:r>
              <a:rPr lang="en-US" sz="2200" dirty="0">
                <a:latin typeface="+mn-lt"/>
              </a:rPr>
              <a:t>Six bowls of cereal are placed at two different tables. Draw a picture to show a way that six bowls might be placed at two tables. Can you find more than one way? How many ways are there?</a:t>
            </a:r>
          </a:p>
          <a:p>
            <a:pPr marL="0" indent="0">
              <a:buNone/>
            </a:pPr>
            <a:r>
              <a:rPr lang="en-US" sz="2200" dirty="0">
                <a:latin typeface="+mn-lt"/>
              </a:rPr>
              <a:t>Does this task:</a:t>
            </a:r>
          </a:p>
          <a:p>
            <a:pPr marL="0" indent="0">
              <a:buNone/>
            </a:pPr>
            <a:r>
              <a:rPr lang="en-US" sz="2200" dirty="0">
                <a:latin typeface="+mn-lt"/>
              </a:rPr>
              <a:t>Allow for multiple ways in an exploratory manner?</a:t>
            </a:r>
          </a:p>
          <a:p>
            <a:pPr marL="0" indent="0">
              <a:buNone/>
            </a:pPr>
            <a:r>
              <a:rPr lang="en-US" sz="2200" dirty="0">
                <a:latin typeface="+mn-lt"/>
              </a:rPr>
              <a:t>Use a visual representation as a means for students to reason and think of other ways?</a:t>
            </a:r>
          </a:p>
          <a:p>
            <a:pPr marL="0" indent="0">
              <a:buNone/>
            </a:pPr>
            <a:r>
              <a:rPr lang="en-US" sz="2200" dirty="0">
                <a:latin typeface="+mn-lt"/>
              </a:rPr>
              <a:t>Open up opportunities to make connections between concept and procedures?</a:t>
            </a:r>
          </a:p>
        </p:txBody>
      </p:sp>
    </p:spTree>
    <p:extLst>
      <p:ext uri="{BB962C8B-B14F-4D97-AF65-F5344CB8AC3E}">
        <p14:creationId xmlns:p14="http://schemas.microsoft.com/office/powerpoint/2010/main" val="412475847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8305</TotalTime>
  <Words>1186</Words>
  <Application>Microsoft Office PowerPoint</Application>
  <PresentationFormat>On-screen Show (4:3)</PresentationFormat>
  <Paragraphs>114</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Noto Sans Symbols</vt:lpstr>
      <vt:lpstr>Times New Roman</vt:lpstr>
      <vt:lpstr>Verdana</vt:lpstr>
      <vt:lpstr>508 Lecture</vt:lpstr>
      <vt:lpstr>1_508 Lecture</vt:lpstr>
      <vt:lpstr>Elementary and Middle School Mathematics Teaching Developmentally 10th Edition</vt:lpstr>
      <vt:lpstr>Learner Outcomes</vt:lpstr>
      <vt:lpstr>Problem Solving</vt:lpstr>
      <vt:lpstr>Ensuring Success for Every Student N C T M Teaching Practices</vt:lpstr>
      <vt:lpstr>What is a Worthwhile Task or Problem for Learning Mathematics?</vt:lpstr>
      <vt:lpstr>What is a Worthwhile Task or Problem for Learning Mathematics?</vt:lpstr>
      <vt:lpstr>Levels of Cognitive Demand (1 of 2)</vt:lpstr>
      <vt:lpstr>Levels of Cognitive Demand (2 of 2)</vt:lpstr>
      <vt:lpstr>How Can I Teach All Operations Through Problem Solving?</vt:lpstr>
      <vt:lpstr>Children’s Literature a Rich Source for Problem Solving</vt:lpstr>
      <vt:lpstr>Drill and Practice: A New or Different Perspective</vt:lpstr>
      <vt:lpstr>Orchestrating Classroom Discourse</vt:lpstr>
      <vt:lpstr>Questioning Considerations</vt:lpstr>
      <vt:lpstr>How Much to Tell or Not Tell</vt:lpstr>
      <vt:lpstr>Writing to Learn Mathematics</vt:lpstr>
      <vt:lpstr>I-THINK Framework Supports Metacognitive Skill Development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836</cp:revision>
  <dcterms:modified xsi:type="dcterms:W3CDTF">2018-12-21T14:23:53Z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