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25"/>
  </p:notesMasterIdLst>
  <p:handoutMasterIdLst>
    <p:handoutMasterId r:id="rId26"/>
  </p:handoutMasterIdLst>
  <p:sldIdLst>
    <p:sldId id="327" r:id="rId3"/>
    <p:sldId id="306" r:id="rId4"/>
    <p:sldId id="307"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55" autoAdjust="0"/>
    <p:restoredTop sz="96395" autoAdjust="0"/>
  </p:normalViewPr>
  <p:slideViewPr>
    <p:cSldViewPr snapToGrid="0" snapToObjects="1">
      <p:cViewPr varScale="1">
        <p:scale>
          <a:sx n="113" d="100"/>
          <a:sy n="113" d="100"/>
        </p:scale>
        <p:origin x="-1290" y="-102"/>
      </p:cViewPr>
      <p:guideLst>
        <p:guide orient="horz" pos="2160"/>
        <p:guide pos="2880"/>
      </p:guideLst>
    </p:cSldViewPr>
  </p:slideViewPr>
  <p:outlineViewPr>
    <p:cViewPr>
      <p:scale>
        <a:sx n="33" d="100"/>
        <a:sy n="33" d="100"/>
      </p:scale>
      <p:origin x="0" y="-587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10/15/2019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8229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a:p>
          <a:p>
            <a:pPr lvl="1"/>
            <a:endParaRPr lang="en-US" dirty="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a:p>
          <a:p>
            <a:pPr lvl="1"/>
            <a:endParaRPr lang="en-US" dirty="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243155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10/15/2019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305022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t>10/15/2019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858964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524156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10/15/2019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p>
        </p:txBody>
      </p:sp>
    </p:spTree>
    <p:extLst>
      <p:ext uri="{BB962C8B-B14F-4D97-AF65-F5344CB8AC3E}">
        <p14:creationId xmlns:p14="http://schemas.microsoft.com/office/powerpoint/2010/main" val="2740544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832AD23-A511-424E-9DD2-B8CE2D237B20}" type="datetime1">
              <a:rPr lang="en-US" smtClean="0"/>
              <a:t>10/15/2019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42578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10/15/2019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3605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57200" y="37338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20133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21440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64168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4"/>
          </p:nvPr>
        </p:nvSpPr>
        <p:spPr>
          <a:xfrm>
            <a:off x="457200" y="368316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5"/>
          </p:nvPr>
        </p:nvSpPr>
        <p:spPr>
          <a:xfrm>
            <a:off x="457200" y="472464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7040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7783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6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92797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7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37505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7686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9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52316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1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6053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1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76204" y="4473387"/>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92613" y="5159852"/>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6944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1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76204" y="4473387"/>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92613" y="5159852"/>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553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a:p>
            <a:pPr lvl="1"/>
            <a:endParaRPr lang="en-IN" dirty="0"/>
          </a:p>
          <a:p>
            <a:pPr lvl="2"/>
            <a:endParaRPr lang="en-IN"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1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081267"/>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32878" y="3626139"/>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32878" y="4065083"/>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1"/>
          <p:cNvSpPr>
            <a:spLocks noGrp="1"/>
          </p:cNvSpPr>
          <p:nvPr>
            <p:ph sz="quarter" idx="26"/>
          </p:nvPr>
        </p:nvSpPr>
        <p:spPr>
          <a:xfrm>
            <a:off x="4336752" y="4520930"/>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74909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1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081267"/>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32878" y="3626139"/>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32878" y="4065083"/>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1"/>
          <p:cNvSpPr>
            <a:spLocks noGrp="1"/>
          </p:cNvSpPr>
          <p:nvPr>
            <p:ph sz="quarter" idx="26"/>
          </p:nvPr>
        </p:nvSpPr>
        <p:spPr>
          <a:xfrm>
            <a:off x="4336752" y="4520930"/>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13"/>
          <p:cNvSpPr>
            <a:spLocks noGrp="1"/>
          </p:cNvSpPr>
          <p:nvPr>
            <p:ph sz="quarter" idx="27"/>
          </p:nvPr>
        </p:nvSpPr>
        <p:spPr>
          <a:xfrm>
            <a:off x="4326230" y="5065802"/>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0660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1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081267"/>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32878" y="3626139"/>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32878" y="4065083"/>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1"/>
          <p:cNvSpPr>
            <a:spLocks noGrp="1"/>
          </p:cNvSpPr>
          <p:nvPr>
            <p:ph sz="quarter" idx="26"/>
          </p:nvPr>
        </p:nvSpPr>
        <p:spPr>
          <a:xfrm>
            <a:off x="4336752" y="4520930"/>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13"/>
          <p:cNvSpPr>
            <a:spLocks noGrp="1"/>
          </p:cNvSpPr>
          <p:nvPr>
            <p:ph sz="quarter" idx="27"/>
          </p:nvPr>
        </p:nvSpPr>
        <p:spPr>
          <a:xfrm>
            <a:off x="4326230" y="5065802"/>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13"/>
          <p:cNvSpPr>
            <a:spLocks noGrp="1"/>
          </p:cNvSpPr>
          <p:nvPr>
            <p:ph sz="quarter" idx="28"/>
          </p:nvPr>
        </p:nvSpPr>
        <p:spPr>
          <a:xfrm>
            <a:off x="4326230" y="5504746"/>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92094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2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5" name="Content Placeholder 2"/>
          <p:cNvSpPr>
            <a:spLocks noGrp="1"/>
          </p:cNvSpPr>
          <p:nvPr>
            <p:ph idx="19"/>
          </p:nvPr>
        </p:nvSpPr>
        <p:spPr>
          <a:xfrm>
            <a:off x="4790255"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790256"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790255"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
          <p:cNvSpPr>
            <a:spLocks noGrp="1"/>
          </p:cNvSpPr>
          <p:nvPr>
            <p:ph idx="26"/>
          </p:nvPr>
        </p:nvSpPr>
        <p:spPr>
          <a:xfrm>
            <a:off x="4790255"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27"/>
          </p:nvPr>
        </p:nvSpPr>
        <p:spPr>
          <a:xfrm>
            <a:off x="4790256"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2"/>
          <p:cNvSpPr>
            <a:spLocks noGrp="1"/>
          </p:cNvSpPr>
          <p:nvPr>
            <p:ph idx="28"/>
          </p:nvPr>
        </p:nvSpPr>
        <p:spPr>
          <a:xfrm>
            <a:off x="4790255"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2"/>
          <p:cNvSpPr>
            <a:spLocks noGrp="1"/>
          </p:cNvSpPr>
          <p:nvPr>
            <p:ph idx="29"/>
          </p:nvPr>
        </p:nvSpPr>
        <p:spPr>
          <a:xfrm>
            <a:off x="4790255"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Content Placeholder 2"/>
          <p:cNvSpPr>
            <a:spLocks noGrp="1"/>
          </p:cNvSpPr>
          <p:nvPr>
            <p:ph idx="30"/>
          </p:nvPr>
        </p:nvSpPr>
        <p:spPr>
          <a:xfrm>
            <a:off x="4790256"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Content Placeholder 2"/>
          <p:cNvSpPr>
            <a:spLocks noGrp="1"/>
          </p:cNvSpPr>
          <p:nvPr>
            <p:ph idx="31"/>
          </p:nvPr>
        </p:nvSpPr>
        <p:spPr>
          <a:xfrm>
            <a:off x="4790255"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Content Placeholder 2"/>
          <p:cNvSpPr>
            <a:spLocks noGrp="1"/>
          </p:cNvSpPr>
          <p:nvPr>
            <p:ph idx="32"/>
          </p:nvPr>
        </p:nvSpPr>
        <p:spPr>
          <a:xfrm>
            <a:off x="4790255"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Content Placeholder 2"/>
          <p:cNvSpPr>
            <a:spLocks noGrp="1"/>
          </p:cNvSpPr>
          <p:nvPr>
            <p:ph idx="33"/>
          </p:nvPr>
        </p:nvSpPr>
        <p:spPr>
          <a:xfrm>
            <a:off x="457200"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Content Placeholder 2"/>
          <p:cNvSpPr>
            <a:spLocks noGrp="1"/>
          </p:cNvSpPr>
          <p:nvPr>
            <p:ph idx="34"/>
          </p:nvPr>
        </p:nvSpPr>
        <p:spPr>
          <a:xfrm>
            <a:off x="457201"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Content Placeholder 2"/>
          <p:cNvSpPr>
            <a:spLocks noGrp="1"/>
          </p:cNvSpPr>
          <p:nvPr>
            <p:ph idx="35"/>
          </p:nvPr>
        </p:nvSpPr>
        <p:spPr>
          <a:xfrm>
            <a:off x="457200"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Content Placeholder 2"/>
          <p:cNvSpPr>
            <a:spLocks noGrp="1"/>
          </p:cNvSpPr>
          <p:nvPr>
            <p:ph idx="36"/>
          </p:nvPr>
        </p:nvSpPr>
        <p:spPr>
          <a:xfrm>
            <a:off x="457200"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Content Placeholder 2"/>
          <p:cNvSpPr>
            <a:spLocks noGrp="1"/>
          </p:cNvSpPr>
          <p:nvPr>
            <p:ph idx="37"/>
          </p:nvPr>
        </p:nvSpPr>
        <p:spPr>
          <a:xfrm>
            <a:off x="457201"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Content Placeholder 2"/>
          <p:cNvSpPr>
            <a:spLocks noGrp="1"/>
          </p:cNvSpPr>
          <p:nvPr>
            <p:ph idx="38"/>
          </p:nvPr>
        </p:nvSpPr>
        <p:spPr>
          <a:xfrm>
            <a:off x="457200"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Content Placeholder 2"/>
          <p:cNvSpPr>
            <a:spLocks noGrp="1"/>
          </p:cNvSpPr>
          <p:nvPr>
            <p:ph idx="39"/>
          </p:nvPr>
        </p:nvSpPr>
        <p:spPr>
          <a:xfrm>
            <a:off x="457200"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Content Placeholder 2"/>
          <p:cNvSpPr>
            <a:spLocks noGrp="1"/>
          </p:cNvSpPr>
          <p:nvPr>
            <p:ph idx="40"/>
          </p:nvPr>
        </p:nvSpPr>
        <p:spPr>
          <a:xfrm>
            <a:off x="457201"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Content Placeholder 2"/>
          <p:cNvSpPr>
            <a:spLocks noGrp="1"/>
          </p:cNvSpPr>
          <p:nvPr>
            <p:ph idx="41"/>
          </p:nvPr>
        </p:nvSpPr>
        <p:spPr>
          <a:xfrm>
            <a:off x="457200"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Content Placeholder 2"/>
          <p:cNvSpPr>
            <a:spLocks noGrp="1"/>
          </p:cNvSpPr>
          <p:nvPr>
            <p:ph idx="42"/>
          </p:nvPr>
        </p:nvSpPr>
        <p:spPr>
          <a:xfrm>
            <a:off x="457200"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50161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10/15/2019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p>
        </p:txBody>
      </p:sp>
    </p:spTree>
    <p:extLst>
      <p:ext uri="{BB962C8B-B14F-4D97-AF65-F5344CB8AC3E}">
        <p14:creationId xmlns:p14="http://schemas.microsoft.com/office/powerpoint/2010/main" val="20111596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844481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2770957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993289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9"/>
          </p:nvPr>
        </p:nvSpPr>
        <p:spPr>
          <a:xfrm>
            <a:off x="3657601" y="6418263"/>
            <a:ext cx="479834" cy="298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20"/>
          </p:nvPr>
        </p:nvSpPr>
        <p:spPr>
          <a:xfrm>
            <a:off x="5503863" y="6418263"/>
            <a:ext cx="453317" cy="298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p:cNvSpPr>
            <a:spLocks noGrp="1"/>
          </p:cNvSpPr>
          <p:nvPr>
            <p:ph sz="quarter" idx="21"/>
          </p:nvPr>
        </p:nvSpPr>
        <p:spPr>
          <a:xfrm>
            <a:off x="7200900" y="6418263"/>
            <a:ext cx="576027" cy="298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22"/>
          </p:nvPr>
        </p:nvSpPr>
        <p:spPr>
          <a:xfrm flipH="1">
            <a:off x="7976101" y="6418263"/>
            <a:ext cx="778599" cy="298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4794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7">
            <a:alphaModFix/>
          </a:blip>
          <a:srcRect/>
          <a:stretch/>
        </p:blipFill>
        <p:spPr>
          <a:xfrm>
            <a:off x="443972" y="6429709"/>
            <a:ext cx="917999" cy="279914"/>
          </a:xfrm>
          <a:prstGeom prst="rect">
            <a:avLst/>
          </a:prstGeom>
          <a:noFill/>
          <a:ln>
            <a:noFill/>
          </a:ln>
        </p:spPr>
      </p:pic>
      <p:sp>
        <p:nvSpPr>
          <p:cNvPr id="9" name="Text Placeholder 5"/>
          <p:cNvSpPr txBox="1">
            <a:spLocks/>
          </p:cNvSpPr>
          <p:nvPr userDrawn="1"/>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a:solidFill>
                  <a:schemeClr val="tx1"/>
                </a:solidFill>
                <a:latin typeface="Verdana"/>
                <a:ea typeface="Verdana" panose="020B0604030504040204" pitchFamily="34" charset="0"/>
                <a:cs typeface="Verdana" panose="020B0604030504040204" pitchFamily="34" charset="0"/>
              </a:rPr>
              <a:t>Copyright © 2019, 2016, 2013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4"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5">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 id="214748369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7.xml"/><Relationship Id="rId1" Type="http://schemas.openxmlformats.org/officeDocument/2006/relationships/vmlDrawing" Target="../drawings/vmlDrawing3.vml"/><Relationship Id="rId4" Type="http://schemas.openxmlformats.org/officeDocument/2006/relationships/image" Target="../media/image23.wmf"/></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1.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2.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1.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6.bin"/><Relationship Id="rId4" Type="http://schemas.openxmlformats.org/officeDocument/2006/relationships/image" Target="../media/image11.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762000"/>
            <a:ext cx="4196750" cy="3013879"/>
          </a:xfrm>
        </p:spPr>
        <p:txBody>
          <a:bodyPr anchor="ctr"/>
          <a:lstStyle/>
          <a:p>
            <a:r>
              <a:rPr lang="en-US" sz="2800" dirty="0">
                <a:latin typeface="+mn-lt"/>
              </a:rPr>
              <a:t>Elementary and Middle School Mathematics Teaching Developmentally</a:t>
            </a:r>
            <a:r>
              <a:rPr lang="en-US" sz="3400" dirty="0">
                <a:latin typeface="+mn-lt"/>
              </a:rPr>
              <a:t/>
            </a:r>
            <a:br>
              <a:rPr lang="en-US" sz="3400" dirty="0">
                <a:latin typeface="+mn-lt"/>
              </a:rPr>
            </a:br>
            <a:r>
              <a:rPr lang="en-IN" sz="2400" dirty="0">
                <a:latin typeface="+mn-lt"/>
              </a:rPr>
              <a:t>10</a:t>
            </a:r>
            <a:r>
              <a:rPr lang="en-IN" sz="2400" baseline="30000" dirty="0">
                <a:latin typeface="+mn-lt"/>
              </a:rPr>
              <a:t>th</a:t>
            </a:r>
            <a:r>
              <a:rPr lang="en-IN" sz="2400" dirty="0">
                <a:latin typeface="+mn-lt"/>
              </a:rPr>
              <a:t> Edition</a:t>
            </a:r>
            <a:endParaRPr lang="en-US" sz="2400" dirty="0">
              <a:latin typeface="+mn-lt"/>
            </a:endParaRPr>
          </a:p>
        </p:txBody>
      </p:sp>
      <p:sp>
        <p:nvSpPr>
          <p:cNvPr id="3" name="Text Placeholder 2"/>
          <p:cNvSpPr>
            <a:spLocks noGrp="1"/>
          </p:cNvSpPr>
          <p:nvPr>
            <p:ph type="subTitle" idx="1"/>
          </p:nvPr>
        </p:nvSpPr>
        <p:spPr>
          <a:xfrm>
            <a:off x="674686" y="3962399"/>
            <a:ext cx="4311382" cy="1628775"/>
          </a:xfrm>
        </p:spPr>
        <p:txBody>
          <a:bodyPr anchor="ctr"/>
          <a:lstStyle/>
          <a:p>
            <a:r>
              <a:rPr lang="en-US" sz="2800" b="1" dirty="0">
                <a:solidFill>
                  <a:srgbClr val="007FA3"/>
                </a:solidFill>
                <a:latin typeface="+mn-lt"/>
              </a:rPr>
              <a:t>Chapter 22</a:t>
            </a:r>
          </a:p>
          <a:p>
            <a:r>
              <a:rPr lang="en-US" sz="2400" b="1" dirty="0">
                <a:solidFill>
                  <a:srgbClr val="007FA3"/>
                </a:solidFill>
                <a:latin typeface="+mn-lt"/>
              </a:rPr>
              <a:t>Developing Concepts of </a:t>
            </a:r>
          </a:p>
          <a:p>
            <a:r>
              <a:rPr lang="en-US" sz="2400" b="1" dirty="0">
                <a:solidFill>
                  <a:srgbClr val="007FA3"/>
                </a:solidFill>
                <a:latin typeface="+mn-lt"/>
              </a:rPr>
              <a:t>Exponents, Integers, and Real Numbers</a:t>
            </a:r>
          </a:p>
        </p:txBody>
      </p:sp>
      <p:pic>
        <p:nvPicPr>
          <p:cNvPr id="7" name="Picture 6" descr="Front Cover: Elementary and Middle School Mathematics Teaching Developmentally Tenth Edition by Van De Walle, Karp and Bay-Willi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9440" y="1772188"/>
            <a:ext cx="3568184" cy="4224634"/>
          </a:xfrm>
          <a:prstGeom prst="rect">
            <a:avLst/>
          </a:prstGeom>
          <a:ln w="9525">
            <a:solidFill>
              <a:schemeClr val="tx1"/>
            </a:solidFill>
          </a:ln>
        </p:spPr>
      </p:pic>
      <p:sp>
        <p:nvSpPr>
          <p:cNvPr id="9" name="Text Placeholder 5"/>
          <p:cNvSpPr txBox="1">
            <a:spLocks/>
          </p:cNvSpPr>
          <p:nvPr/>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3088362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Contexts for Exploring Positive and Negative Numbers</a:t>
            </a:r>
          </a:p>
        </p:txBody>
      </p:sp>
      <p:sp>
        <p:nvSpPr>
          <p:cNvPr id="3" name="Content Placeholder 2"/>
          <p:cNvSpPr>
            <a:spLocks noGrp="1"/>
          </p:cNvSpPr>
          <p:nvPr>
            <p:ph idx="1"/>
          </p:nvPr>
        </p:nvSpPr>
        <p:spPr>
          <a:xfrm>
            <a:off x="333373" y="1400166"/>
            <a:ext cx="2967486" cy="1737360"/>
          </a:xfrm>
        </p:spPr>
        <p:txBody>
          <a:bodyPr/>
          <a:lstStyle/>
          <a:p>
            <a:pPr marL="0" indent="0" eaLnBrk="1" hangingPunct="1">
              <a:buFont typeface="Wingdings" charset="0"/>
              <a:buNone/>
            </a:pPr>
            <a:r>
              <a:rPr lang="en-US" sz="2000" b="1" dirty="0">
                <a:latin typeface="+mn-lt"/>
              </a:rPr>
              <a:t>Quantity contexts</a:t>
            </a:r>
          </a:p>
          <a:p>
            <a:pPr marL="255600" indent="-255600"/>
            <a:r>
              <a:rPr lang="en-US" sz="2000" dirty="0">
                <a:latin typeface="+mn-lt"/>
              </a:rPr>
              <a:t>Golf scores</a:t>
            </a:r>
          </a:p>
          <a:p>
            <a:pPr marL="255600" indent="-255600"/>
            <a:r>
              <a:rPr lang="en-US" sz="2000" dirty="0">
                <a:latin typeface="+mn-lt"/>
              </a:rPr>
              <a:t>Money: Payments </a:t>
            </a:r>
            <a:br>
              <a:rPr lang="en-US" sz="2000" dirty="0">
                <a:latin typeface="+mn-lt"/>
              </a:rPr>
            </a:br>
            <a:r>
              <a:rPr lang="en-US" sz="2000" dirty="0">
                <a:latin typeface="+mn-lt"/>
              </a:rPr>
              <a:t>and Deposits</a:t>
            </a:r>
          </a:p>
        </p:txBody>
      </p:sp>
      <p:sp>
        <p:nvSpPr>
          <p:cNvPr id="4" name="Content Placeholder 3"/>
          <p:cNvSpPr>
            <a:spLocks noGrp="1"/>
          </p:cNvSpPr>
          <p:nvPr>
            <p:ph idx="13"/>
          </p:nvPr>
        </p:nvSpPr>
        <p:spPr>
          <a:xfrm>
            <a:off x="5499595" y="3668916"/>
            <a:ext cx="2649042" cy="2674833"/>
          </a:xfrm>
        </p:spPr>
        <p:txBody>
          <a:bodyPr/>
          <a:lstStyle/>
          <a:p>
            <a:pPr marL="0" indent="0" eaLnBrk="1" hangingPunct="1">
              <a:buFont typeface="Wingdings" charset="0"/>
              <a:buNone/>
            </a:pPr>
            <a:r>
              <a:rPr lang="en-US" sz="2000" b="1" dirty="0">
                <a:latin typeface="+mn-lt"/>
              </a:rPr>
              <a:t>Linear Contexts</a:t>
            </a:r>
          </a:p>
          <a:p>
            <a:pPr marL="255600" indent="-255600"/>
            <a:r>
              <a:rPr lang="en-US" sz="2000" dirty="0">
                <a:latin typeface="+mn-lt"/>
              </a:rPr>
              <a:t>Temperature</a:t>
            </a:r>
          </a:p>
          <a:p>
            <a:pPr marL="255600" indent="-255600"/>
            <a:r>
              <a:rPr lang="en-US" sz="2000" dirty="0">
                <a:latin typeface="+mn-lt"/>
              </a:rPr>
              <a:t>Altitude</a:t>
            </a:r>
          </a:p>
          <a:p>
            <a:pPr marL="255600" indent="-255600"/>
            <a:r>
              <a:rPr lang="en-US" sz="2000" dirty="0">
                <a:latin typeface="+mn-lt"/>
              </a:rPr>
              <a:t>Timelines</a:t>
            </a:r>
          </a:p>
          <a:p>
            <a:pPr marL="255600" indent="-255600"/>
            <a:r>
              <a:rPr lang="en-US" sz="2000" dirty="0">
                <a:latin typeface="+mn-lt"/>
              </a:rPr>
              <a:t>Football</a:t>
            </a:r>
          </a:p>
        </p:txBody>
      </p:sp>
      <p:graphicFrame>
        <p:nvGraphicFramePr>
          <p:cNvPr id="6" name="Table 5"/>
          <p:cNvGraphicFramePr>
            <a:graphicFrameLocks noGrp="1"/>
          </p:cNvGraphicFramePr>
          <p:nvPr>
            <p:extLst>
              <p:ext uri="{D42A27DB-BD31-4B8C-83A1-F6EECF244321}">
                <p14:modId xmlns:p14="http://schemas.microsoft.com/office/powerpoint/2010/main" val="883234475"/>
              </p:ext>
            </p:extLst>
          </p:nvPr>
        </p:nvGraphicFramePr>
        <p:xfrm>
          <a:off x="2981416" y="1395408"/>
          <a:ext cx="5167221" cy="2190750"/>
        </p:xfrm>
        <a:graphic>
          <a:graphicData uri="http://schemas.openxmlformats.org/drawingml/2006/table">
            <a:tbl>
              <a:tblPr firstRow="1" bandRow="1">
                <a:tableStyleId>{5940675A-B579-460E-94D1-54222C63F5DA}</a:tableStyleId>
              </a:tblPr>
              <a:tblGrid>
                <a:gridCol w="1722407">
                  <a:extLst>
                    <a:ext uri="{9D8B030D-6E8A-4147-A177-3AD203B41FA5}">
                      <a16:colId xmlns:a16="http://schemas.microsoft.com/office/drawing/2014/main" xmlns="" val="3304422026"/>
                    </a:ext>
                  </a:extLst>
                </a:gridCol>
                <a:gridCol w="1722407">
                  <a:extLst>
                    <a:ext uri="{9D8B030D-6E8A-4147-A177-3AD203B41FA5}">
                      <a16:colId xmlns:a16="http://schemas.microsoft.com/office/drawing/2014/main" xmlns="" val="4179016558"/>
                    </a:ext>
                  </a:extLst>
                </a:gridCol>
                <a:gridCol w="1722407">
                  <a:extLst>
                    <a:ext uri="{9D8B030D-6E8A-4147-A177-3AD203B41FA5}">
                      <a16:colId xmlns:a16="http://schemas.microsoft.com/office/drawing/2014/main" xmlns="" val="1117868616"/>
                    </a:ext>
                  </a:extLst>
                </a:gridCol>
              </a:tblGrid>
              <a:tr h="653382">
                <a:tc>
                  <a:txBody>
                    <a:bodyPr/>
                    <a:lstStyle/>
                    <a:p>
                      <a:pPr algn="ctr"/>
                      <a:r>
                        <a:rPr lang="en-US" sz="1400" b="1" i="0" u="none" strike="noStrike" cap="none" baseline="0" dirty="0">
                          <a:solidFill>
                            <a:schemeClr val="tx1"/>
                          </a:solidFill>
                          <a:latin typeface="+mn-lt"/>
                          <a:ea typeface="+mn-ea"/>
                          <a:cs typeface="+mn-cs"/>
                          <a:sym typeface="Arial"/>
                        </a:rPr>
                        <a:t>Item</a:t>
                      </a:r>
                      <a:endParaRPr lang="en-US" dirty="0"/>
                    </a:p>
                  </a:txBody>
                  <a:tcPr anchor="b"/>
                </a:tc>
                <a:tc>
                  <a:txBody>
                    <a:bodyPr/>
                    <a:lstStyle/>
                    <a:p>
                      <a:pPr algn="ctr"/>
                      <a:r>
                        <a:rPr lang="en-US" sz="1400" b="1" i="0" u="none" strike="noStrike" cap="none" baseline="0" dirty="0">
                          <a:solidFill>
                            <a:schemeClr val="tx1"/>
                          </a:solidFill>
                          <a:latin typeface="+mn-lt"/>
                          <a:ea typeface="+mn-ea"/>
                          <a:cs typeface="+mn-cs"/>
                          <a:sym typeface="Arial"/>
                        </a:rPr>
                        <a:t>Payments or Deposits</a:t>
                      </a:r>
                      <a:endParaRPr lang="en-US" dirty="0"/>
                    </a:p>
                  </a:txBody>
                  <a:tcPr anchor="b"/>
                </a:tc>
                <a:tc>
                  <a:txBody>
                    <a:bodyPr/>
                    <a:lstStyle/>
                    <a:p>
                      <a:pPr algn="ctr"/>
                      <a:r>
                        <a:rPr lang="en-US" sz="1400" b="1" i="0" u="none" strike="noStrike" cap="none" baseline="0" dirty="0">
                          <a:solidFill>
                            <a:schemeClr val="tx1"/>
                          </a:solidFill>
                          <a:latin typeface="+mn-lt"/>
                          <a:ea typeface="+mn-ea"/>
                          <a:cs typeface="+mn-cs"/>
                          <a:sym typeface="Arial"/>
                        </a:rPr>
                        <a:t>Balance</a:t>
                      </a:r>
                      <a:endParaRPr lang="en-US" dirty="0"/>
                    </a:p>
                  </a:txBody>
                  <a:tcPr anchor="b"/>
                </a:tc>
                <a:extLst>
                  <a:ext uri="{0D108BD9-81ED-4DB2-BD59-A6C34878D82A}">
                    <a16:rowId xmlns:a16="http://schemas.microsoft.com/office/drawing/2014/main" xmlns="" val="2500551240"/>
                  </a:ext>
                </a:extLst>
              </a:tr>
              <a:tr h="384342">
                <a:tc>
                  <a:txBody>
                    <a:bodyPr/>
                    <a:lstStyle/>
                    <a:p>
                      <a:r>
                        <a:rPr lang="en-US" sz="1400" b="0" i="0" u="none" strike="noStrike" cap="none" baseline="0" dirty="0">
                          <a:solidFill>
                            <a:schemeClr val="tx1"/>
                          </a:solidFill>
                          <a:latin typeface="+mn-lt"/>
                          <a:ea typeface="+mn-ea"/>
                          <a:cs typeface="+mn-cs"/>
                          <a:sym typeface="Arial"/>
                        </a:rPr>
                        <a:t>Mowing lawn</a:t>
                      </a:r>
                      <a:endParaRPr lang="en-US" dirty="0"/>
                    </a:p>
                  </a:txBody>
                  <a:tcPr/>
                </a:tc>
                <a:tc>
                  <a:txBody>
                    <a:bodyPr/>
                    <a:lstStyle/>
                    <a:p>
                      <a:pPr algn="ctr"/>
                      <a:r>
                        <a:rPr lang="en-US" sz="1400" b="0" i="0" u="none" strike="noStrike" cap="none" baseline="0" dirty="0">
                          <a:solidFill>
                            <a:schemeClr val="tx1"/>
                          </a:solidFill>
                          <a:latin typeface="+mn-lt"/>
                          <a:ea typeface="+mn-ea"/>
                          <a:cs typeface="+mn-cs"/>
                          <a:sym typeface="Arial"/>
                        </a:rPr>
                        <a:t>+12.00</a:t>
                      </a:r>
                      <a:endParaRPr lang="en-US" dirty="0"/>
                    </a:p>
                  </a:txBody>
                  <a:tcPr anchor="ctr"/>
                </a:tc>
                <a:tc>
                  <a:txBody>
                    <a:bodyPr/>
                    <a:lstStyle/>
                    <a:p>
                      <a:pPr algn="ctr"/>
                      <a:r>
                        <a:rPr lang="en-US" sz="1400" b="0" i="0" u="none" strike="noStrike" cap="none" baseline="0" dirty="0">
                          <a:solidFill>
                            <a:schemeClr val="tx1"/>
                          </a:solidFill>
                          <a:latin typeface="+mn-lt"/>
                          <a:ea typeface="+mn-ea"/>
                          <a:cs typeface="+mn-cs"/>
                          <a:sym typeface="Arial"/>
                        </a:rPr>
                        <a:t>$34.00</a:t>
                      </a:r>
                      <a:endParaRPr lang="en-US" dirty="0"/>
                    </a:p>
                  </a:txBody>
                  <a:tcPr anchor="ctr"/>
                </a:tc>
                <a:extLst>
                  <a:ext uri="{0D108BD9-81ED-4DB2-BD59-A6C34878D82A}">
                    <a16:rowId xmlns:a16="http://schemas.microsoft.com/office/drawing/2014/main" xmlns="" val="3712188030"/>
                  </a:ext>
                </a:extLst>
              </a:tr>
              <a:tr h="384342">
                <a:tc>
                  <a:txBody>
                    <a:bodyPr/>
                    <a:lstStyle/>
                    <a:p>
                      <a:r>
                        <a:rPr lang="en-US" sz="1400" b="0" i="0" u="none" strike="noStrike" cap="none" baseline="0" dirty="0">
                          <a:solidFill>
                            <a:schemeClr val="tx1"/>
                          </a:solidFill>
                          <a:latin typeface="+mn-lt"/>
                          <a:ea typeface="+mn-ea"/>
                          <a:cs typeface="+mn-cs"/>
                          <a:sym typeface="Arial"/>
                        </a:rPr>
                        <a:t>Phone bill</a:t>
                      </a:r>
                      <a:endParaRPr lang="en-US" dirty="0"/>
                    </a:p>
                  </a:txBody>
                  <a:tcPr/>
                </a:tc>
                <a:tc>
                  <a:txBody>
                    <a:bodyPr/>
                    <a:lstStyle/>
                    <a:p>
                      <a:pPr algn="ctr"/>
                      <a:r>
                        <a:rPr lang="en-US" sz="1400" b="0" i="0" u="none" strike="noStrike" cap="none" baseline="0" dirty="0">
                          <a:solidFill>
                            <a:schemeClr val="tx1"/>
                          </a:solidFill>
                          <a:latin typeface="Arial" panose="020B0604020202020204" pitchFamily="34" charset="0"/>
                          <a:ea typeface="+mn-ea"/>
                          <a:cs typeface="Arial" panose="020B0604020202020204" pitchFamily="34" charset="0"/>
                          <a:sym typeface="Arial"/>
                        </a:rPr>
                        <a:t>−</a:t>
                      </a:r>
                      <a:r>
                        <a:rPr lang="en-US" sz="1400" b="0" i="0" u="none" strike="noStrike" cap="none" baseline="0" dirty="0">
                          <a:solidFill>
                            <a:schemeClr val="tx1"/>
                          </a:solidFill>
                          <a:latin typeface="+mn-lt"/>
                          <a:ea typeface="+mn-ea"/>
                          <a:cs typeface="+mn-cs"/>
                          <a:sym typeface="Arial"/>
                        </a:rPr>
                        <a:t>55.00</a:t>
                      </a:r>
                      <a:endParaRPr lang="en-US" dirty="0"/>
                    </a:p>
                  </a:txBody>
                  <a:tcPr anchor="ctr"/>
                </a:tc>
                <a:tc>
                  <a:txBody>
                    <a:bodyPr/>
                    <a:lstStyle/>
                    <a:p>
                      <a:pPr algn="ctr"/>
                      <a:r>
                        <a:rPr lang="en-US" sz="1400" b="0" i="0" u="none" strike="noStrike" cap="none" baseline="0" dirty="0">
                          <a:solidFill>
                            <a:schemeClr val="tx1"/>
                          </a:solidFill>
                          <a:latin typeface="Arial" panose="020B0604020202020204" pitchFamily="34" charset="0"/>
                          <a:ea typeface="+mn-ea"/>
                          <a:cs typeface="Arial" panose="020B0604020202020204" pitchFamily="34" charset="0"/>
                          <a:sym typeface="Arial"/>
                        </a:rPr>
                        <a:t>−</a:t>
                      </a:r>
                      <a:r>
                        <a:rPr lang="en-US" sz="1400" b="0" i="0" u="none" strike="noStrike" cap="none" baseline="0" dirty="0">
                          <a:solidFill>
                            <a:schemeClr val="tx1"/>
                          </a:solidFill>
                          <a:latin typeface="+mn-lt"/>
                          <a:ea typeface="+mn-ea"/>
                          <a:cs typeface="+mn-cs"/>
                          <a:sym typeface="Arial"/>
                        </a:rPr>
                        <a:t>21.00</a:t>
                      </a:r>
                      <a:endParaRPr lang="en-US" dirty="0"/>
                    </a:p>
                  </a:txBody>
                  <a:tcPr anchor="ctr"/>
                </a:tc>
                <a:extLst>
                  <a:ext uri="{0D108BD9-81ED-4DB2-BD59-A6C34878D82A}">
                    <a16:rowId xmlns:a16="http://schemas.microsoft.com/office/drawing/2014/main" xmlns="" val="3992108488"/>
                  </a:ext>
                </a:extLst>
              </a:tr>
              <a:tr h="384342">
                <a:tc>
                  <a:txBody>
                    <a:bodyPr/>
                    <a:lstStyle/>
                    <a:p>
                      <a:r>
                        <a:rPr lang="en-US" sz="1400" b="0" i="0" u="none" strike="noStrike" cap="none" baseline="0" dirty="0" err="1">
                          <a:solidFill>
                            <a:schemeClr val="tx1"/>
                          </a:solidFill>
                          <a:latin typeface="+mn-lt"/>
                          <a:ea typeface="+mn-ea"/>
                          <a:cs typeface="+mn-cs"/>
                          <a:sym typeface="Arial"/>
                        </a:rPr>
                        <a:t>i</a:t>
                      </a:r>
                      <a:r>
                        <a:rPr lang="en-US" sz="100" b="0" i="0" u="none" strike="noStrike" cap="none" baseline="0" dirty="0">
                          <a:solidFill>
                            <a:schemeClr val="tx1"/>
                          </a:solidFill>
                          <a:latin typeface="+mn-lt"/>
                          <a:ea typeface="+mn-ea"/>
                          <a:cs typeface="+mn-cs"/>
                          <a:sym typeface="Arial"/>
                        </a:rPr>
                        <a:t> </a:t>
                      </a:r>
                      <a:r>
                        <a:rPr lang="en-US" sz="1400" b="0" i="0" u="none" strike="noStrike" cap="none" baseline="0" dirty="0">
                          <a:solidFill>
                            <a:schemeClr val="tx1"/>
                          </a:solidFill>
                          <a:latin typeface="+mn-lt"/>
                          <a:ea typeface="+mn-ea"/>
                          <a:cs typeface="+mn-cs"/>
                          <a:sym typeface="Arial"/>
                        </a:rPr>
                        <a:t>Tunes downloads</a:t>
                      </a:r>
                      <a:endParaRPr lang="en-US" dirty="0"/>
                    </a:p>
                  </a:txBody>
                  <a:tcPr/>
                </a:tc>
                <a:tc>
                  <a:txBody>
                    <a:bodyPr/>
                    <a:lstStyle/>
                    <a:p>
                      <a:pPr algn="ctr"/>
                      <a:r>
                        <a:rPr lang="en-US" sz="1400" b="0" i="0" u="none" strike="noStrike" cap="none" baseline="0" dirty="0">
                          <a:solidFill>
                            <a:schemeClr val="tx1"/>
                          </a:solidFill>
                          <a:latin typeface="Arial" panose="020B0604020202020204" pitchFamily="34" charset="0"/>
                          <a:ea typeface="+mn-ea"/>
                          <a:cs typeface="Arial" panose="020B0604020202020204" pitchFamily="34" charset="0"/>
                          <a:sym typeface="Arial"/>
                        </a:rPr>
                        <a:t>−</a:t>
                      </a:r>
                      <a:r>
                        <a:rPr lang="en-US" sz="1400" b="0" i="0" u="none" strike="noStrike" cap="none" baseline="0" dirty="0">
                          <a:solidFill>
                            <a:schemeClr val="tx1"/>
                          </a:solidFill>
                          <a:latin typeface="+mn-lt"/>
                          <a:ea typeface="+mn-ea"/>
                          <a:cs typeface="+mn-cs"/>
                          <a:sym typeface="Arial"/>
                        </a:rPr>
                        <a:t>9.00</a:t>
                      </a:r>
                      <a:endParaRPr lang="en-US" dirty="0"/>
                    </a:p>
                  </a:txBody>
                  <a:tcPr anchor="ctr"/>
                </a:tc>
                <a:tc>
                  <a:txBody>
                    <a:bodyPr/>
                    <a:lstStyle/>
                    <a:p>
                      <a:pPr algn="ctr"/>
                      <a:r>
                        <a:rPr lang="en-US" sz="1400" b="0" i="0" u="none" strike="noStrike" cap="none" baseline="0" dirty="0">
                          <a:solidFill>
                            <a:schemeClr val="tx1"/>
                          </a:solidFill>
                          <a:latin typeface="Arial" panose="020B0604020202020204" pitchFamily="34" charset="0"/>
                          <a:ea typeface="+mn-ea"/>
                          <a:cs typeface="Arial" panose="020B0604020202020204" pitchFamily="34" charset="0"/>
                          <a:sym typeface="Arial"/>
                        </a:rPr>
                        <a:t>−</a:t>
                      </a:r>
                      <a:r>
                        <a:rPr lang="en-US" sz="1400" b="0" i="0" u="none" strike="noStrike" cap="none" baseline="0" dirty="0">
                          <a:solidFill>
                            <a:schemeClr val="tx1"/>
                          </a:solidFill>
                          <a:latin typeface="+mn-lt"/>
                          <a:ea typeface="+mn-ea"/>
                          <a:cs typeface="+mn-cs"/>
                          <a:sym typeface="Arial"/>
                        </a:rPr>
                        <a:t>30.00</a:t>
                      </a:r>
                      <a:endParaRPr lang="en-US" dirty="0"/>
                    </a:p>
                  </a:txBody>
                  <a:tcPr anchor="ctr"/>
                </a:tc>
                <a:extLst>
                  <a:ext uri="{0D108BD9-81ED-4DB2-BD59-A6C34878D82A}">
                    <a16:rowId xmlns:a16="http://schemas.microsoft.com/office/drawing/2014/main" xmlns="" val="533890342"/>
                  </a:ext>
                </a:extLst>
              </a:tr>
              <a:tr h="384342">
                <a:tc>
                  <a:txBody>
                    <a:bodyPr/>
                    <a:lstStyle/>
                    <a:p>
                      <a:r>
                        <a:rPr lang="en-US" sz="1400" b="0" i="0" u="none" strike="noStrike" cap="none" baseline="0" dirty="0">
                          <a:solidFill>
                            <a:schemeClr val="tx1"/>
                          </a:solidFill>
                          <a:latin typeface="+mn-lt"/>
                          <a:ea typeface="+mn-ea"/>
                          <a:cs typeface="+mn-cs"/>
                          <a:sym typeface="Arial"/>
                        </a:rPr>
                        <a:t>Paycheck</a:t>
                      </a:r>
                      <a:endParaRPr lang="en-US" dirty="0"/>
                    </a:p>
                  </a:txBody>
                  <a:tcPr/>
                </a:tc>
                <a:tc>
                  <a:txBody>
                    <a:bodyPr/>
                    <a:lstStyle/>
                    <a:p>
                      <a:pPr algn="ctr"/>
                      <a:r>
                        <a:rPr lang="en-US" sz="1400" b="0" i="0" u="none" strike="noStrike" cap="none" baseline="0" dirty="0">
                          <a:solidFill>
                            <a:schemeClr val="tx1"/>
                          </a:solidFill>
                          <a:latin typeface="+mn-lt"/>
                          <a:ea typeface="+mn-ea"/>
                          <a:cs typeface="+mn-cs"/>
                          <a:sym typeface="Arial"/>
                        </a:rPr>
                        <a:t>+120.00</a:t>
                      </a:r>
                      <a:endParaRPr lang="en-US" dirty="0"/>
                    </a:p>
                  </a:txBody>
                  <a:tcPr anchor="ctr"/>
                </a:tc>
                <a:tc>
                  <a:txBody>
                    <a:bodyPr/>
                    <a:lstStyle/>
                    <a:p>
                      <a:pPr algn="ctr"/>
                      <a:r>
                        <a:rPr lang="en-US" sz="1400" b="0" i="0" u="none" strike="noStrike" cap="none" baseline="0" dirty="0">
                          <a:solidFill>
                            <a:schemeClr val="tx1"/>
                          </a:solidFill>
                          <a:latin typeface="+mn-lt"/>
                          <a:ea typeface="+mn-ea"/>
                          <a:cs typeface="+mn-cs"/>
                          <a:sym typeface="Arial"/>
                        </a:rPr>
                        <a:t>90.00</a:t>
                      </a:r>
                      <a:endParaRPr lang="en-US" dirty="0"/>
                    </a:p>
                  </a:txBody>
                  <a:tcPr anchor="ctr"/>
                </a:tc>
                <a:extLst>
                  <a:ext uri="{0D108BD9-81ED-4DB2-BD59-A6C34878D82A}">
                    <a16:rowId xmlns:a16="http://schemas.microsoft.com/office/drawing/2014/main" xmlns="" val="1008712229"/>
                  </a:ext>
                </a:extLst>
              </a:tr>
            </a:tbl>
          </a:graphicData>
        </a:graphic>
      </p:graphicFrame>
      <p:pic>
        <p:nvPicPr>
          <p:cNvPr id="7" name="Picture 6" descr="A thermometer of the temperatures negative 15 to 25. It reads lower than negative 15."/>
          <p:cNvPicPr>
            <a:picLocks noChangeAspect="1"/>
          </p:cNvPicPr>
          <p:nvPr/>
        </p:nvPicPr>
        <p:blipFill>
          <a:blip r:embed="rId2"/>
          <a:stretch>
            <a:fillRect/>
          </a:stretch>
        </p:blipFill>
        <p:spPr>
          <a:xfrm>
            <a:off x="8276694" y="1943100"/>
            <a:ext cx="820212" cy="4438650"/>
          </a:xfrm>
          <a:prstGeom prst="rect">
            <a:avLst/>
          </a:prstGeom>
        </p:spPr>
      </p:pic>
    </p:spTree>
    <p:extLst>
      <p:ext uri="{BB962C8B-B14F-4D97-AF65-F5344CB8AC3E}">
        <p14:creationId xmlns:p14="http://schemas.microsoft.com/office/powerpoint/2010/main" val="2929578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Tools for Illustrating Positive and Negative Numbers</a:t>
            </a:r>
          </a:p>
        </p:txBody>
      </p:sp>
      <p:sp>
        <p:nvSpPr>
          <p:cNvPr id="3" name="Content Placeholder 2"/>
          <p:cNvSpPr>
            <a:spLocks noGrp="1"/>
          </p:cNvSpPr>
          <p:nvPr>
            <p:ph idx="1"/>
          </p:nvPr>
        </p:nvSpPr>
        <p:spPr>
          <a:xfrm>
            <a:off x="457200" y="1600200"/>
            <a:ext cx="2762250" cy="438150"/>
          </a:xfrm>
        </p:spPr>
        <p:txBody>
          <a:bodyPr/>
          <a:lstStyle/>
          <a:p>
            <a:pPr marL="0" indent="0">
              <a:buNone/>
            </a:pPr>
            <a:r>
              <a:rPr lang="en-US" sz="2200" dirty="0">
                <a:latin typeface="+mn-lt"/>
              </a:rPr>
              <a:t>Two color counters</a:t>
            </a:r>
          </a:p>
        </p:txBody>
      </p:sp>
      <p:pic>
        <p:nvPicPr>
          <p:cNvPr id="6" name="Picture 5" descr="3 collections of counters that equal negative 2. Yellow counters are positive, red counters are negative. 1. 2 yellow counters connected to 2 red counters. 2 other red counters are floating in the group. 2. 2 red counters. 3. 4 yellow counters connected to 4 red counters. 2 other red counters are floating in the group."/>
          <p:cNvPicPr>
            <a:picLocks noChangeAspect="1"/>
          </p:cNvPicPr>
          <p:nvPr/>
        </p:nvPicPr>
        <p:blipFill>
          <a:blip r:embed="rId2"/>
          <a:stretch>
            <a:fillRect/>
          </a:stretch>
        </p:blipFill>
        <p:spPr>
          <a:xfrm>
            <a:off x="3291268" y="1677188"/>
            <a:ext cx="4788871" cy="1636747"/>
          </a:xfrm>
          <a:prstGeom prst="rect">
            <a:avLst/>
          </a:prstGeom>
        </p:spPr>
      </p:pic>
      <p:sp>
        <p:nvSpPr>
          <p:cNvPr id="4" name="Content Placeholder 3"/>
          <p:cNvSpPr>
            <a:spLocks noGrp="1"/>
          </p:cNvSpPr>
          <p:nvPr>
            <p:ph idx="13"/>
          </p:nvPr>
        </p:nvSpPr>
        <p:spPr>
          <a:xfrm>
            <a:off x="388189" y="3492923"/>
            <a:ext cx="2183755" cy="481184"/>
          </a:xfrm>
        </p:spPr>
        <p:txBody>
          <a:bodyPr/>
          <a:lstStyle/>
          <a:p>
            <a:pPr marL="0" indent="0">
              <a:buNone/>
            </a:pPr>
            <a:r>
              <a:rPr lang="en-US" sz="2200" dirty="0">
                <a:latin typeface="+mn-lt"/>
              </a:rPr>
              <a:t>Number Lines</a:t>
            </a:r>
          </a:p>
        </p:txBody>
      </p:sp>
      <p:pic>
        <p:nvPicPr>
          <p:cNvPr id="7" name="Picture 6" descr="A number line of positive and negative numbers. Red arrows point left, these are negative arrows. Yellow arrows point right, these are positive arrows. A number line plots 0. From 0, a yellow arrow points right 4 units, a positive 4 arrow. From 0, a red arrow points left 4 units, a negative 3 arrow."/>
          <p:cNvPicPr>
            <a:picLocks noChangeAspect="1"/>
          </p:cNvPicPr>
          <p:nvPr/>
        </p:nvPicPr>
        <p:blipFill>
          <a:blip r:embed="rId3"/>
          <a:stretch>
            <a:fillRect/>
          </a:stretch>
        </p:blipFill>
        <p:spPr>
          <a:xfrm>
            <a:off x="2758751" y="3450479"/>
            <a:ext cx="3168200" cy="1614986"/>
          </a:xfrm>
          <a:prstGeom prst="rect">
            <a:avLst/>
          </a:prstGeom>
        </p:spPr>
      </p:pic>
      <p:sp>
        <p:nvSpPr>
          <p:cNvPr id="5" name="Content Placeholder 4"/>
          <p:cNvSpPr>
            <a:spLocks noGrp="1"/>
          </p:cNvSpPr>
          <p:nvPr>
            <p:ph idx="14"/>
          </p:nvPr>
        </p:nvSpPr>
        <p:spPr>
          <a:xfrm>
            <a:off x="457199" y="5115462"/>
            <a:ext cx="8449734" cy="1146594"/>
          </a:xfrm>
        </p:spPr>
        <p:txBody>
          <a:bodyPr/>
          <a:lstStyle/>
          <a:p>
            <a:pPr marL="0" indent="0">
              <a:buNone/>
            </a:pPr>
            <a:r>
              <a:rPr lang="en-US" sz="2200" dirty="0">
                <a:latin typeface="+mn-lt"/>
              </a:rPr>
              <a:t>Deciding which tool to use we must remember that </a:t>
            </a:r>
            <a:r>
              <a:rPr lang="en-US" sz="2200" dirty="0" smtClean="0">
                <a:latin typeface="+mn-lt"/>
              </a:rPr>
              <a:t>integers </a:t>
            </a:r>
            <a:r>
              <a:rPr lang="en-US" sz="2200" dirty="0">
                <a:latin typeface="+mn-lt"/>
              </a:rPr>
              <a:t>involve two </a:t>
            </a:r>
            <a:r>
              <a:rPr lang="en-US" sz="2200" dirty="0" smtClean="0">
                <a:latin typeface="+mn-lt"/>
              </a:rPr>
              <a:t>concepts, </a:t>
            </a:r>
            <a:r>
              <a:rPr lang="en-US" sz="2200" i="1" dirty="0">
                <a:latin typeface="+mn-lt"/>
              </a:rPr>
              <a:t>magnitude</a:t>
            </a:r>
            <a:r>
              <a:rPr lang="en-US" sz="2200" dirty="0">
                <a:latin typeface="+mn-lt"/>
              </a:rPr>
              <a:t> (counters or length of arrows) and </a:t>
            </a:r>
            <a:r>
              <a:rPr lang="en-US" sz="2200" i="1" dirty="0">
                <a:latin typeface="+mn-lt"/>
              </a:rPr>
              <a:t>direction</a:t>
            </a:r>
            <a:r>
              <a:rPr lang="en-US" sz="2200" dirty="0">
                <a:latin typeface="+mn-lt"/>
              </a:rPr>
              <a:t> (different colors or directions</a:t>
            </a:r>
            <a:r>
              <a:rPr lang="en-US" sz="2200" dirty="0" smtClean="0">
                <a:latin typeface="+mn-lt"/>
              </a:rPr>
              <a:t>), </a:t>
            </a:r>
            <a:r>
              <a:rPr lang="en-US" sz="2200" dirty="0">
                <a:latin typeface="+mn-lt"/>
              </a:rPr>
              <a:t>as well as the </a:t>
            </a:r>
            <a:r>
              <a:rPr lang="en-US" sz="2200" i="1" dirty="0">
                <a:latin typeface="+mn-lt"/>
              </a:rPr>
              <a:t>context</a:t>
            </a:r>
            <a:r>
              <a:rPr lang="en-US" sz="2200" dirty="0">
                <a:latin typeface="+mn-lt"/>
              </a:rPr>
              <a:t>.</a:t>
            </a:r>
          </a:p>
        </p:txBody>
      </p:sp>
    </p:spTree>
    <p:extLst>
      <p:ext uri="{BB962C8B-B14F-4D97-AF65-F5344CB8AC3E}">
        <p14:creationId xmlns:p14="http://schemas.microsoft.com/office/powerpoint/2010/main" val="2911924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713317"/>
          </a:xfrm>
        </p:spPr>
        <p:txBody>
          <a:bodyPr/>
          <a:lstStyle/>
          <a:p>
            <a:r>
              <a:rPr lang="en-US" dirty="0">
                <a:latin typeface="Times New Roman" panose="02020603050405020304" pitchFamily="18" charset="0"/>
              </a:rPr>
              <a:t>Addition with Integers</a:t>
            </a:r>
            <a:endParaRPr lang="en-US" dirty="0"/>
          </a:p>
        </p:txBody>
      </p:sp>
      <p:pic>
        <p:nvPicPr>
          <p:cNvPr id="4" name="Picture 5" descr="3 models of addition. Each model has 3 steps using counter groups and 3 steps using number lines. Model 1, 3 + 5. Begin with a whole number example. Counters, there are 3 steps. 1, begin with 3. There are 3 yellow counters. 2, join 5 more. A group of 5 yellow counters is added to the group of 3. 3, result. There is a group of 8 yellow counters. Number lines, there are 3 steps. Each number line plots 0 at the middle. 1, begin with a 3 arrow. From 0, a yellow arrow moves right 3 units. 2, join a 5 arrow to the end of the 3. From the end of the 3 arrow, a yellow arrow moves right 5 units. 3, the result is a single arrow form 0 to the end. From 0, a yellow arrow moves right 8 units, the same length as the previous arrows side by side. Model 2, positive 3 + negative 5. Now add a negative quantity the same way. Counters, there are 3 steps. 1, begin with positive 3. There are 3 yellow counters. 2, join negative 5 more. A group of 5 red counters is added to the group of 3 yellow counters. 3, find pairs of positive and negative, pairs = 0, to get the result. There are 3 pairs of red and yellow counters, with 2 red counters leftover. Number lines, there are 3 steps. 1, begin with a positive arrow. From 0, a yellow arrow moves right 3 units. 2, join a negative 5 arrow to the end of the positive 3, it cannot point to right. From the end of the 3 arrow, a red arrow moves left 5 units. 3, the result is a single negative 2 arrow form 0 to the end. From 0, a red arrow moves left 2, at the same endpoint as the previous negative arrow. Model 3, negative 6 + positive 2. This example begins with a negative amount. Counters, there are 3 steps. Try it and describe the actions for each step. 1, There are 6 red counters. 2, a group of 2 yellow counters is added to the group of 6 red counters. 3, there are 2 pairs of red and yellow counters, with 4 red counters leftover. Number lines, there are 3 steps. Try it and describe the actions for each step. From 0, a red arrow moves left 6 units. 2, from the end of the previous arrow, a yellow arrow moves right 2 units. 3, from 0, a red arrow moves left 4 units, ending at the same place as the previous arrow."/>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4930" y="928688"/>
            <a:ext cx="7629989" cy="52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5570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732367"/>
          </a:xfrm>
        </p:spPr>
        <p:txBody>
          <a:bodyPr/>
          <a:lstStyle/>
          <a:p>
            <a:r>
              <a:rPr lang="en-US" dirty="0">
                <a:latin typeface="Times New Roman" panose="02020603050405020304" pitchFamily="18" charset="0"/>
              </a:rPr>
              <a:t>Subtraction with Integers</a:t>
            </a:r>
            <a:endParaRPr lang="en-US" dirty="0"/>
          </a:p>
        </p:txBody>
      </p:sp>
      <p:pic>
        <p:nvPicPr>
          <p:cNvPr id="4" name="Picture 3" descr="3 models of subtraction problems. Each model has 3 steps using counters and 3 steps using number lines, where each number line plots 0 at the middle. Model 1, 5 minus 2. Counters, 3 steps. 1, begin with 5. There are 5 yellow counters. 2, remove 2. 2 counters are removed from the 5. 3, result. There are 3 counters left. Number line, 3 steps. 1, begin with a 5 arrow. From 0, a yellow arrow moves 5 units right. 2, back up a 2 arrow from the end of the 5. A yellow arrow is 2 units long. Its endpoint is the same as the previous arrow’s endpoint. 3, the result is a single arrow from 0 to the end of the 2 arrow. From 0, an arrow moves right 3 units, to the start of the 2 arrow. Model 2, negative 5 minus positive 2. Counters, 3 steps. What to remove positive 2. To get them, show negative 5 with 2 positive counters. 1, begin with negative 5. A group of counters has 5 red counters. Another group has 7 red counters and 2 yellow counters. In this group, there are 2 pairs of yellow and red counters. This is still negative 5. 2, remove positive 2. 2 yellow counters are removed. 3, result. There are 7 red counters. Number line, 3 steps. 1, begin with a negative 5 arrow. From 0, a red arrow moves left 5 units. 2, back up from the end of the negative 5 with a positive 2 arrow. A yellow arrow moves right 2 units, and shares endpoints with the previous arrow. 3, the result is a single arrow to the end. From 0, a red arrow moves left 7 units, the total length of both arrows. Model 3, negative 4 minus negative 7. Counters, 3 steps. Try it and describe the actions for each step. Step 1, there are 2 groups. 1, 4 red counters. 2, 7 red counters and 3 yellow counters. From this group, there are 3 pairs of yellow and red counters, with 4 red counters leftover. Step 2, there are 2 groups. 1, 3 yellow counters. A blank area in this group points to the next group. 2, 7 red counters. Step 3, 3 yellow counters. Number lines, 3 steps. Try it and describe the actions for each step. 1, from 0, a red arrow moves left 4 units. 2, a red arrow moves left 7 units, with the same end point as the previous arrow. 3, from 0, a yellow arrow moves right 3 units. Its endpoint is the start point of the previous arrow."/>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3954" y="885364"/>
            <a:ext cx="8019983" cy="5456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4377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Connecting Visual Representations with Equations</a:t>
            </a:r>
          </a:p>
        </p:txBody>
      </p:sp>
      <p:sp>
        <p:nvSpPr>
          <p:cNvPr id="3" name="Text Placeholder 2"/>
          <p:cNvSpPr>
            <a:spLocks noGrp="1"/>
          </p:cNvSpPr>
          <p:nvPr>
            <p:ph type="body" idx="1"/>
          </p:nvPr>
        </p:nvSpPr>
        <p:spPr>
          <a:xfrm>
            <a:off x="533400" y="1276351"/>
            <a:ext cx="8229600" cy="495300"/>
          </a:xfrm>
        </p:spPr>
        <p:txBody>
          <a:bodyPr/>
          <a:lstStyle/>
          <a:p>
            <a:pPr marL="0" indent="0">
              <a:buNone/>
            </a:pPr>
            <a:r>
              <a:rPr lang="en-US" sz="2400" dirty="0">
                <a:latin typeface="+mn-lt"/>
              </a:rPr>
              <a:t>Notate number line illustrations.</a:t>
            </a:r>
          </a:p>
        </p:txBody>
      </p:sp>
      <p:pic>
        <p:nvPicPr>
          <p:cNvPr id="5" name="Picture 4" descr="A number line plots the negative 3, negative 2, negative 1, 0, and 1. Each unit is 4 smaller units long, marked with tick marks."/>
          <p:cNvPicPr>
            <a:picLocks noChangeAspect="1"/>
          </p:cNvPicPr>
          <p:nvPr/>
        </p:nvPicPr>
        <p:blipFill>
          <a:blip r:embed="rId2"/>
          <a:stretch>
            <a:fillRect/>
          </a:stretch>
        </p:blipFill>
        <p:spPr>
          <a:xfrm>
            <a:off x="457200" y="1877258"/>
            <a:ext cx="8401049" cy="1695449"/>
          </a:xfrm>
          <a:prstGeom prst="rect">
            <a:avLst/>
          </a:prstGeom>
        </p:spPr>
      </p:pic>
      <p:pic>
        <p:nvPicPr>
          <p:cNvPr id="4" name="Picture 3" descr="3 addition and subtraction problems, solved using arrow 2 sketches per problem. 1, negative 6 + negative 9 = negative 9. The answer is circled. Arrows. 1, 2 left moving arrows are side by side. 2, a left moving arrow is negative 9 units, negative 9 is circled. From 0, the first is negative 6 units. Then, the second is negative 3 units. 2, negative 8.5 minus negative 3.5 = negative 5. The answer is circled. Arrows. 1, from 0, a left moving arrow is negative 8.5 units. 2, a left moving arrow is negative 5 units, negative 5 is circled. A point near the left end of the arrow is plotted at negative 3.5. 3, positive 7 minus negative 1.2 = positive 8.2, the answer is circled. Arrows. 1, a number line plots 0 on the far left, positive 7 slightly right of the middle, and negative 1.2 at the far right. 2, a right moving arrow is positive 8.2 units."/>
          <p:cNvPicPr>
            <a:picLocks noChangeAspect="1"/>
          </p:cNvPicPr>
          <p:nvPr/>
        </p:nvPicPr>
        <p:blipFill>
          <a:blip r:embed="rId3"/>
          <a:stretch>
            <a:fillRect/>
          </a:stretch>
        </p:blipFill>
        <p:spPr>
          <a:xfrm>
            <a:off x="457200" y="3618081"/>
            <a:ext cx="8450440" cy="2294047"/>
          </a:xfrm>
          <a:prstGeom prst="rect">
            <a:avLst/>
          </a:prstGeom>
        </p:spPr>
      </p:pic>
    </p:spTree>
    <p:extLst>
      <p:ext uri="{BB962C8B-B14F-4D97-AF65-F5344CB8AC3E}">
        <p14:creationId xmlns:p14="http://schemas.microsoft.com/office/powerpoint/2010/main" val="2577391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675217"/>
          </a:xfrm>
        </p:spPr>
        <p:txBody>
          <a:bodyPr/>
          <a:lstStyle/>
          <a:p>
            <a:r>
              <a:rPr lang="en-US" dirty="0">
                <a:latin typeface="Times New Roman" panose="02020603050405020304" pitchFamily="18" charset="0"/>
              </a:rPr>
              <a:t>Multiplication with Integers</a:t>
            </a:r>
            <a:endParaRPr lang="en-US" dirty="0"/>
          </a:p>
        </p:txBody>
      </p:sp>
      <p:pic>
        <p:nvPicPr>
          <p:cNvPr id="4" name="Picture 3" descr="2 models of multiplication, using 2 steps of counter representations, and 2 steps of number line representations. Model 1, positive 3 times negative 4. Counters, positive 3 sets, of negative 4 means, make, 3 sets of negative 4 or add them to 0. Step 1, begin with 0 and, add, 3 sets of negative 4. A group has no counters. 3 groups of 4 red counters are added. Step 2, result. A group of 12 red counters. Number lines. Step 1, add negative 4 3 times. From 0, there are 3 left moving arrows of 4 units each. Step 2, result. From 0, a left moving arrow is 12 units long, the total length of the 3 previous arrows. Model 2, negative 2 times negative 3. Negative 2 sets, of negative 3 means 2 sets of negative 3 less, than 0, or to, remove, 2 sets of negative 3 from 0. Step 1, begin with 0. A group with no counters. Want to take out 2 sets of negative 3, so need to show 0 with 6 negative counters. Another group has 6 pairs of red and yellow counters. This is still 0. Step 2. A group of counters has 6 yellow counters. 2 groups of 3 red counters each are removed. Result, 6 yellow counters. Number line. Step 1, back up from 0 with 2 negative 3 arrows. 2 left moving arrows are side by side, each 3 units long. The endpoint is 0. Step 2, from 0, a right moving arrow is 6 units long, the same length as the total of the 2 previous arrow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2478" y="934679"/>
            <a:ext cx="8338481" cy="527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5830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594254"/>
          </a:xfrm>
        </p:spPr>
        <p:txBody>
          <a:bodyPr/>
          <a:lstStyle/>
          <a:p>
            <a:r>
              <a:rPr lang="en-US" dirty="0">
                <a:latin typeface="Times New Roman" panose="02020603050405020304" pitchFamily="18" charset="0"/>
              </a:rPr>
              <a:t>Division with Integers</a:t>
            </a:r>
            <a:endParaRPr lang="en-US" dirty="0"/>
          </a:p>
        </p:txBody>
      </p:sp>
      <p:pic>
        <p:nvPicPr>
          <p:cNvPr id="4" name="Picture 3" descr="2 models of division problems, using many steps in counter and number line representations. Model 1, 6 divided by 2. How many sets of 2 will make a set of 6? Counters. Step 1, begin with 0. A group has no counters. Step 2, add 1 set of 2. A set of 2 yellow counters is added. Step 3, add a second set. A set of 2 yellow counters is added to the first set. Step 4, add a third set. A set of 2 yellow counters is added to the first 2 sets. Step 5, result. A group of 6 yellow counters. It took 3 sets of 2 to make 6. Number line. Step 1, add 1 2. From 0, a right moving arrow has 2 units. Step 2, add a second 2. From 0, 2 right moving arrows of 2 units are side by side. Step 3, 3 twos make 6. From 0, 3 right moving arrows of 2 units each are side by side. Another right moving arrow starts from 0 and is 6 units long, the same length as the total of the previous 3 arrows. Model 2, negative 8 divided by positive 2. How many sets of positive 2 will make negative 8? Adding positive 2 to 0 a positive number of times will result in a positive amount. If positive 2 is added a negative number of times, or repeatedly subtracted, the result will be negative. Step 1, begin with 0. A group has no counters. Step 2, need to take out sets of positive 2 to make negative 8. Change the representation. Add 2 neutral pairs. A group has 2 pairs of red and yellow counters. Step 3, take out 1 set of positive 2. A group has 2 red counters, a group of 2 yellow counters are taken away. Step 4, repeat. A group of 2 pairs of yellow and red counters, with 2 red counters leftover. Step 5, take out a second set. A group of 4 red counters, with 2 yellow counters taken away. Step 6, repeat. A group has 2 pairs of red and yellow counters, 4 red counters are leftover. Step 7, take out a third set. A group has 6 red counters, 2 yellow counters are taken away. Step 8, repeat. A group has 2 pairs of yellow and red counters. 8 red counters are leftover. Step 9, take out a fourth set. A group has 8 red counters, 2 yellow counters are taken away. Negative 4 times we, added, positive 2 to make negative 8. Number lines. Want to use small arrows of positive 2 units, to make a long arrow of negative 8 units. Will have to, back them up, or repeatedly subtract them. Step 1, a right moving arrow of 2 units has an endpoint at 0. Step 2, 2 right moving arrows of 2 units each are side by side, with an endpoint at 0. Step 3, 3 right moving arrows of 3 units each are side by side, with an endpoint at 0. Step 5, 4 right moving arrows of 2 units each are side by side, with an endpoint at 0. From 0, a left moving arrow is 8 units long, the same length as the total of the 4 right moving arrows. The positive 2 arrow was subtracted 4 times or, added, negative 4 time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808" y="732308"/>
            <a:ext cx="8292277" cy="5554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8158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618067"/>
          </a:xfrm>
        </p:spPr>
        <p:txBody>
          <a:bodyPr/>
          <a:lstStyle/>
          <a:p>
            <a:r>
              <a:rPr lang="en-US" sz="3200" dirty="0">
                <a:latin typeface="Times New Roman" panose="02020603050405020304" pitchFamily="18" charset="0"/>
              </a:rPr>
              <a:t>Real Numbers</a:t>
            </a:r>
            <a:endParaRPr lang="en-US" dirty="0"/>
          </a:p>
        </p:txBody>
      </p:sp>
      <p:pic>
        <p:nvPicPr>
          <p:cNvPr id="4" name="Picture 3" descr="A model of real numbers. The model has 6 parts of ovals layered atop of one another. Layer 1, real numbers. Outside of this layer is, imaginary numbers. Layer 2, rational numbers. Outside of this layer, but inside of layer 1, is irrational numbers. Layer 3, integers. Layer 4, whole numbers. Layer 5, natural numbe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2179" y="743585"/>
            <a:ext cx="6393534" cy="3821040"/>
          </a:xfrm>
          <a:prstGeom prst="rect">
            <a:avLst/>
          </a:prstGeom>
        </p:spPr>
      </p:pic>
      <p:sp>
        <p:nvSpPr>
          <p:cNvPr id="3" name="Text Placeholder 2"/>
          <p:cNvSpPr>
            <a:spLocks noGrp="1"/>
          </p:cNvSpPr>
          <p:nvPr>
            <p:ph type="body" idx="1"/>
          </p:nvPr>
        </p:nvSpPr>
        <p:spPr>
          <a:xfrm>
            <a:off x="495300" y="4612257"/>
            <a:ext cx="8229600" cy="1257784"/>
          </a:xfrm>
        </p:spPr>
        <p:txBody>
          <a:bodyPr/>
          <a:lstStyle/>
          <a:p>
            <a:pPr marL="0" indent="0">
              <a:buNone/>
            </a:pPr>
            <a:r>
              <a:rPr lang="en-US" sz="2000" dirty="0">
                <a:latin typeface="+mn-lt"/>
              </a:rPr>
              <a:t>Rational numbers are all numbers that can be represented as a fraction </a:t>
            </a:r>
            <a:r>
              <a:rPr lang="en-US" sz="2000" b="1" dirty="0">
                <a:latin typeface="+mn-lt"/>
              </a:rPr>
              <a:t>(irrational numbers cannot be represented as a fraction).</a:t>
            </a:r>
          </a:p>
          <a:p>
            <a:pPr marL="0" indent="0">
              <a:buNone/>
            </a:pPr>
            <a:r>
              <a:rPr lang="en-US" sz="2000" dirty="0">
                <a:latin typeface="+mn-lt"/>
              </a:rPr>
              <a:t>Integers are whole numbers and their negatives or opposites.</a:t>
            </a:r>
          </a:p>
        </p:txBody>
      </p:sp>
    </p:spTree>
    <p:extLst>
      <p:ext uri="{BB962C8B-B14F-4D97-AF65-F5344CB8AC3E}">
        <p14:creationId xmlns:p14="http://schemas.microsoft.com/office/powerpoint/2010/main" val="491607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22.15 Repeat or Terminate?</a:t>
            </a:r>
            <a:endParaRPr lang="en-US" b="0" dirty="0"/>
          </a:p>
        </p:txBody>
      </p:sp>
      <p:sp>
        <p:nvSpPr>
          <p:cNvPr id="3" name="Content Placeholder 2"/>
          <p:cNvSpPr>
            <a:spLocks noGrp="1"/>
          </p:cNvSpPr>
          <p:nvPr>
            <p:ph idx="1"/>
          </p:nvPr>
        </p:nvSpPr>
        <p:spPr>
          <a:xfrm>
            <a:off x="419100" y="1438275"/>
            <a:ext cx="8229600" cy="2163763"/>
          </a:xfrm>
        </p:spPr>
        <p:txBody>
          <a:bodyPr/>
          <a:lstStyle/>
          <a:p>
            <a:pPr marL="0" indent="0">
              <a:buNone/>
            </a:pPr>
            <a:r>
              <a:rPr lang="en-US" sz="2000" b="1" dirty="0">
                <a:latin typeface="+mn-lt"/>
              </a:rPr>
              <a:t>Repeater or Terminator?</a:t>
            </a:r>
          </a:p>
          <a:p>
            <a:pPr marL="0" indent="0">
              <a:lnSpc>
                <a:spcPct val="150000"/>
              </a:lnSpc>
              <a:buNone/>
            </a:pPr>
            <a:r>
              <a:rPr lang="en-US" sz="2000" dirty="0">
                <a:latin typeface="+mn-lt"/>
              </a:rPr>
              <a:t>Have students generate a table listing in one column the first 20 unit fractions</a:t>
            </a:r>
          </a:p>
        </p:txBody>
      </p:sp>
      <p:graphicFrame>
        <p:nvGraphicFramePr>
          <p:cNvPr id="6" name="Object 5" descr="1 half, 1 third, quarter, and so on until 1 twenty firsts."/>
          <p:cNvGraphicFramePr>
            <a:graphicFrameLocks noChangeAspect="1"/>
          </p:cNvGraphicFramePr>
          <p:nvPr>
            <p:extLst>
              <p:ext uri="{D42A27DB-BD31-4B8C-83A1-F6EECF244321}">
                <p14:modId xmlns:p14="http://schemas.microsoft.com/office/powerpoint/2010/main" val="1480573556"/>
              </p:ext>
            </p:extLst>
          </p:nvPr>
        </p:nvGraphicFramePr>
        <p:xfrm>
          <a:off x="1476341" y="2422525"/>
          <a:ext cx="1598612" cy="631825"/>
        </p:xfrm>
        <a:graphic>
          <a:graphicData uri="http://schemas.openxmlformats.org/presentationml/2006/ole">
            <mc:AlternateContent xmlns:mc="http://schemas.openxmlformats.org/markup-compatibility/2006">
              <mc:Choice xmlns:v="urn:schemas-microsoft-com:vml" Requires="v">
                <p:oleObj spid="_x0000_s3115" name="Equation" r:id="rId3" imgW="1091880" imgH="431640" progId="Equation.DSMT4">
                  <p:embed/>
                </p:oleObj>
              </mc:Choice>
              <mc:Fallback>
                <p:oleObj name="Equation" r:id="rId3" imgW="1091880" imgH="431640" progId="Equation.DSMT4">
                  <p:embed/>
                  <p:pic>
                    <p:nvPicPr>
                      <p:cNvPr id="0" name=""/>
                      <p:cNvPicPr/>
                      <p:nvPr/>
                    </p:nvPicPr>
                    <p:blipFill>
                      <a:blip r:embed="rId4"/>
                      <a:stretch>
                        <a:fillRect/>
                      </a:stretch>
                    </p:blipFill>
                    <p:spPr>
                      <a:xfrm>
                        <a:off x="1476341" y="2422525"/>
                        <a:ext cx="1598612" cy="631825"/>
                      </a:xfrm>
                      <a:prstGeom prst="rect">
                        <a:avLst/>
                      </a:prstGeom>
                    </p:spPr>
                  </p:pic>
                </p:oleObj>
              </mc:Fallback>
            </mc:AlternateContent>
          </a:graphicData>
        </a:graphic>
      </p:graphicFrame>
      <p:sp>
        <p:nvSpPr>
          <p:cNvPr id="4" name="Content Placeholder 3"/>
          <p:cNvSpPr>
            <a:spLocks noGrp="1"/>
          </p:cNvSpPr>
          <p:nvPr>
            <p:ph idx="13"/>
          </p:nvPr>
        </p:nvSpPr>
        <p:spPr>
          <a:xfrm>
            <a:off x="403190" y="2338644"/>
            <a:ext cx="8229600" cy="3643056"/>
          </a:xfrm>
        </p:spPr>
        <p:txBody>
          <a:bodyPr/>
          <a:lstStyle/>
          <a:p>
            <a:pPr marL="0" indent="2597150">
              <a:lnSpc>
                <a:spcPct val="150000"/>
              </a:lnSpc>
              <a:buNone/>
            </a:pPr>
            <a:r>
              <a:rPr lang="en-US" sz="2000" dirty="0">
                <a:latin typeface="+mn-lt"/>
              </a:rPr>
              <a:t>The second column is to list the prime factorization of the denominators; and the third column is the decimal equivalent for the fraction (use calculators to get the precise decimal form).</a:t>
            </a:r>
          </a:p>
          <a:p>
            <a:pPr marL="0" indent="0">
              <a:buNone/>
            </a:pPr>
            <a:r>
              <a:rPr lang="en-US" sz="2000" dirty="0">
                <a:latin typeface="+mn-lt"/>
              </a:rPr>
              <a:t>After completing the table, ask students if they can determine a rule that will tell in advance if the decimal will repeat or terminate. They can test the rule with fractions with denominators beyond 21. Challenge students to conform that their rule applies even if the numerator changes.</a:t>
            </a:r>
          </a:p>
        </p:txBody>
      </p:sp>
    </p:spTree>
    <p:extLst>
      <p:ext uri="{BB962C8B-B14F-4D97-AF65-F5344CB8AC3E}">
        <p14:creationId xmlns:p14="http://schemas.microsoft.com/office/powerpoint/2010/main" val="4002402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756179"/>
          </a:xfrm>
        </p:spPr>
        <p:txBody>
          <a:bodyPr/>
          <a:lstStyle/>
          <a:p>
            <a:r>
              <a:rPr lang="en-US" dirty="0">
                <a:latin typeface="Times New Roman" panose="02020603050405020304" pitchFamily="18" charset="0"/>
              </a:rPr>
              <a:t>Student Example:</a:t>
            </a:r>
            <a:endParaRPr lang="en-US" dirty="0"/>
          </a:p>
        </p:txBody>
      </p:sp>
      <p:sp>
        <p:nvSpPr>
          <p:cNvPr id="3" name="Text Placeholder 2"/>
          <p:cNvSpPr>
            <a:spLocks noGrp="1"/>
          </p:cNvSpPr>
          <p:nvPr>
            <p:ph type="body" idx="1"/>
          </p:nvPr>
        </p:nvSpPr>
        <p:spPr>
          <a:xfrm>
            <a:off x="457200" y="1052512"/>
            <a:ext cx="3889795" cy="4657725"/>
          </a:xfrm>
        </p:spPr>
        <p:txBody>
          <a:bodyPr/>
          <a:lstStyle/>
          <a:p>
            <a:pPr marL="0" indent="0">
              <a:buNone/>
            </a:pPr>
            <a:r>
              <a:rPr lang="en-US" sz="2400" dirty="0">
                <a:latin typeface="+mn-lt"/>
              </a:rPr>
              <a:t>This student discovered that only fractions with terminating decimals have denominations that factor with only combinations of twos and fives.</a:t>
            </a:r>
          </a:p>
          <a:p>
            <a:pPr marL="0" indent="0">
              <a:buNone/>
            </a:pPr>
            <a:r>
              <a:rPr lang="en-US" sz="2400" dirty="0">
                <a:latin typeface="+mn-lt"/>
              </a:rPr>
              <a:t>Middle school students must understand that any rational number, positive or negative, whole or not whole, can be written as a fraction and as a decimal.</a:t>
            </a:r>
          </a:p>
        </p:txBody>
      </p:sp>
      <p:pic>
        <p:nvPicPr>
          <p:cNvPr id="5" name="Content Placeholder 3" descr="A student response has a table of 15 rows and 3 columns. Fraction, factors, decimal. After this, there are 3 reasoning sections. Row 1. 1 half, 2, 0.5. Row 2. 1 third is circled, 3, 0.33 repeating. Row 3. 1 fourth, 2 times 2, 0.25. Row 4. 1 fifth, 5, 0.2. Row 5. 1 sixth, 2 times 3, 0.16 repeating. Row 6. 1 seventh, 7, 0.1428 continues on. Row 7. 1 eighth, 2 times 2 times 2, 0.125. Row 8. 1 ninth, 3 times 3, 0.11 T. Row 9. 1 tenth, 2 times 5, 0.1. Row 10. 1 eleventh, 11, 0.09 repeating. Row 11. 1 twelfth, 2 times 2 times 3, 0.83 repeating. Row 12. 1 thirteenth, 13, 0.076 continues on. Row 13. 1 fourteenth, 7 times 2, 0.0714 continues on. Row 14. 1 fifteenth, 5 times 3, 0.06 repeating. Row 15. 1 sixteenth, 2 times 2 times 2 times 2, 0.0625. Reasoning 1, if a prime factor of the number is 3 or a prime number 7 or higher, the decimal will repeat. 5 is special. Reasoning 2, all terminating number’s fractions will be even except 5. Reasoning 3, if 2 is the only number in the second column no matter of repeating it will terminate."/>
          <p:cNvPicPr>
            <a:picLocks noGrp="1" noChangeAspect="1"/>
          </p:cNvPicPr>
          <p:nvPr/>
        </p:nvPicPr>
        <p:blipFill>
          <a:blip r:embed="rId2">
            <a:extLst>
              <a:ext uri="{28A0092B-C50C-407E-A947-70E740481C1C}">
                <a14:useLocalDpi xmlns:a14="http://schemas.microsoft.com/office/drawing/2010/main" val="0"/>
              </a:ext>
            </a:extLst>
          </a:blip>
          <a:srcRect t="8095" b="8095"/>
          <a:stretch>
            <a:fillRect/>
          </a:stretch>
        </p:blipFill>
        <p:spPr>
          <a:xfrm>
            <a:off x="4390125" y="986630"/>
            <a:ext cx="4038600" cy="4657725"/>
          </a:xfrm>
          <a:prstGeom prst="rect">
            <a:avLst/>
          </a:prstGeom>
        </p:spPr>
      </p:pic>
    </p:spTree>
    <p:extLst>
      <p:ext uri="{BB962C8B-B14F-4D97-AF65-F5344CB8AC3E}">
        <p14:creationId xmlns:p14="http://schemas.microsoft.com/office/powerpoint/2010/main" val="3245908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2"/>
                </a:solidFill>
                <a:latin typeface="Times New Roman" panose="02020603050405020304" pitchFamily="18" charset="0"/>
              </a:rPr>
              <a:t>Learner Outcomes</a:t>
            </a:r>
            <a:endParaRPr lang="en-US" dirty="0">
              <a:solidFill>
                <a:schemeClr val="tx2"/>
              </a:solidFill>
            </a:endParaRPr>
          </a:p>
        </p:txBody>
      </p:sp>
      <p:sp>
        <p:nvSpPr>
          <p:cNvPr id="5" name="Content Placeholder 4"/>
          <p:cNvSpPr>
            <a:spLocks noGrp="1"/>
          </p:cNvSpPr>
          <p:nvPr>
            <p:ph idx="1"/>
          </p:nvPr>
        </p:nvSpPr>
        <p:spPr/>
        <p:txBody>
          <a:bodyPr/>
          <a:lstStyle/>
          <a:p>
            <a:pPr marL="0" indent="0">
              <a:buNone/>
            </a:pPr>
            <a:r>
              <a:rPr lang="en-US" sz="2200" b="1" dirty="0">
                <a:solidFill>
                  <a:schemeClr val="tx2"/>
                </a:solidFill>
                <a:latin typeface="+mn-lt"/>
              </a:rPr>
              <a:t>22.1</a:t>
            </a:r>
            <a:r>
              <a:rPr lang="en-US" sz="2200" dirty="0">
                <a:latin typeface="+mn-lt"/>
              </a:rPr>
              <a:t> Describe strategies to meaningfully engage students in understanding exponents, order of operations, scientific notation, and very large and very small numbers.</a:t>
            </a:r>
          </a:p>
          <a:p>
            <a:pPr marL="0" indent="0">
              <a:buNone/>
            </a:pPr>
            <a:r>
              <a:rPr lang="en-US" sz="2200" b="1" dirty="0">
                <a:solidFill>
                  <a:schemeClr val="tx2"/>
                </a:solidFill>
                <a:latin typeface="+mn-lt"/>
              </a:rPr>
              <a:t>22.2 </a:t>
            </a:r>
            <a:r>
              <a:rPr lang="en-US" sz="2200" dirty="0">
                <a:latin typeface="+mn-lt"/>
              </a:rPr>
              <a:t>Compare quantity and number line visuals for teaching integers, and contrast the different contexts for teaching about positive and negative numbers.</a:t>
            </a:r>
          </a:p>
          <a:p>
            <a:pPr marL="0" indent="0">
              <a:buNone/>
            </a:pPr>
            <a:r>
              <a:rPr lang="en-US" sz="2200" b="1" dirty="0">
                <a:solidFill>
                  <a:schemeClr val="tx2"/>
                </a:solidFill>
                <a:latin typeface="+mn-lt"/>
              </a:rPr>
              <a:t>22.3 </a:t>
            </a:r>
            <a:r>
              <a:rPr lang="en-US" sz="2200" dirty="0">
                <a:latin typeface="+mn-lt"/>
              </a:rPr>
              <a:t>Illustrate and explain conceptual approaches to teaching operations with positive and negative numbers.</a:t>
            </a:r>
          </a:p>
          <a:p>
            <a:pPr marL="0" indent="0">
              <a:buNone/>
            </a:pPr>
            <a:r>
              <a:rPr lang="en-US" sz="2200" b="1" dirty="0">
                <a:solidFill>
                  <a:schemeClr val="tx2"/>
                </a:solidFill>
                <a:latin typeface="+mn-lt"/>
              </a:rPr>
              <a:t>22.4 </a:t>
            </a:r>
            <a:r>
              <a:rPr lang="en-US" sz="2200" dirty="0">
                <a:latin typeface="+mn-lt"/>
              </a:rPr>
              <a:t>Construct a visual that illustrates the relationships among different types of numbers (irrational, whole, etc.) and describe conceptual ways to introduce irrational numbers.</a:t>
            </a:r>
          </a:p>
        </p:txBody>
      </p:sp>
    </p:spTree>
    <p:extLst>
      <p:ext uri="{BB962C8B-B14F-4D97-AF65-F5344CB8AC3E}">
        <p14:creationId xmlns:p14="http://schemas.microsoft.com/office/powerpoint/2010/main" val="3225328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699029"/>
          </a:xfrm>
        </p:spPr>
        <p:txBody>
          <a:bodyPr/>
          <a:lstStyle/>
          <a:p>
            <a:r>
              <a:rPr lang="en-US" dirty="0"/>
              <a:t>Roots and Cubes</a:t>
            </a:r>
          </a:p>
        </p:txBody>
      </p:sp>
      <p:sp>
        <p:nvSpPr>
          <p:cNvPr id="3" name="Text Placeholder 2"/>
          <p:cNvSpPr>
            <a:spLocks noGrp="1"/>
          </p:cNvSpPr>
          <p:nvPr>
            <p:ph type="body" idx="1"/>
          </p:nvPr>
        </p:nvSpPr>
        <p:spPr>
          <a:xfrm>
            <a:off x="457200" y="976646"/>
            <a:ext cx="8229601" cy="2980992"/>
          </a:xfrm>
        </p:spPr>
        <p:txBody>
          <a:bodyPr/>
          <a:lstStyle/>
          <a:p>
            <a:pPr marL="0" indent="0">
              <a:spcBef>
                <a:spcPts val="600"/>
              </a:spcBef>
              <a:buNone/>
            </a:pPr>
            <a:r>
              <a:rPr lang="en-US" dirty="0">
                <a:latin typeface="+mn-lt"/>
              </a:rPr>
              <a:t>Activity 22.16 Edges of Squares and Cubes</a:t>
            </a:r>
          </a:p>
          <a:p>
            <a:pPr marL="0" indent="0">
              <a:spcBef>
                <a:spcPts val="600"/>
              </a:spcBef>
              <a:buNone/>
            </a:pPr>
            <a:r>
              <a:rPr lang="en-US" dirty="0">
                <a:latin typeface="+mn-lt"/>
              </a:rPr>
              <a:t>Show students pictures of three squares (or three cubes) as in Figure 23.16. The sides (squares) and edges (cubes) of the first and last figure are consecutive whole numbers. The areas or volumes of all three figures are provided. Ask students to use a calculator to find the length of the sides (squares) or edges (cubes) of the figure in the center. Explain to students that they are not to use the square root or cube root key, but to estimate what they think the length of the side would be and test it by squaring or cubing it. Ask students to continue to estimate until they have found a value to the hundredths place that gets as close to 45 as possible (or 30 in the case of the cube). Solutions will satisfy these equations:</a:t>
            </a:r>
          </a:p>
        </p:txBody>
      </p:sp>
      <p:pic>
        <p:nvPicPr>
          <p:cNvPr id="4" name="Picture 3" descr="Blank times blank = 45, or blank squared = 45. And blank times blank times blank = 30, or blank cubed = 30."/>
          <p:cNvPicPr>
            <a:picLocks noChangeAspect="1"/>
          </p:cNvPicPr>
          <p:nvPr/>
        </p:nvPicPr>
        <p:blipFill>
          <a:blip r:embed="rId2"/>
          <a:stretch>
            <a:fillRect/>
          </a:stretch>
        </p:blipFill>
        <p:spPr>
          <a:xfrm>
            <a:off x="296936" y="4086225"/>
            <a:ext cx="4173345" cy="1611199"/>
          </a:xfrm>
          <a:prstGeom prst="rect">
            <a:avLst/>
          </a:prstGeom>
        </p:spPr>
      </p:pic>
      <p:pic>
        <p:nvPicPr>
          <p:cNvPr id="5" name="Picture 4" descr="2 rows of square and cube root models. Row 1 has 2 dimensional squares. Row 2 has 3 dimensional cubes. Each row has 3 models. Row 1. 1, a square has an area of 36. Each side is 6 units. 2, a square has an area of 45. Each side is how many units? 3, a square has an area of 49. Each side is 7 units. Row 2. 1, a cube has a volume of 27. Each side is 3 units. 2, a cube has a volume of 30. Each side is how many units? 3, a cube has a volume of 64 units. Each side is 4 units."/>
          <p:cNvPicPr>
            <a:picLocks noChangeAspect="1"/>
          </p:cNvPicPr>
          <p:nvPr/>
        </p:nvPicPr>
        <p:blipFill>
          <a:blip r:embed="rId3"/>
          <a:stretch>
            <a:fillRect/>
          </a:stretch>
        </p:blipFill>
        <p:spPr>
          <a:xfrm>
            <a:off x="4470281" y="3664337"/>
            <a:ext cx="4062748" cy="2479288"/>
          </a:xfrm>
          <a:prstGeom prst="rect">
            <a:avLst/>
          </a:prstGeom>
        </p:spPr>
      </p:pic>
    </p:spTree>
    <p:extLst>
      <p:ext uri="{BB962C8B-B14F-4D97-AF65-F5344CB8AC3E}">
        <p14:creationId xmlns:p14="http://schemas.microsoft.com/office/powerpoint/2010/main" val="427968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896"/>
            <a:ext cx="8229600" cy="1097279"/>
          </a:xfrm>
        </p:spPr>
        <p:txBody>
          <a:bodyPr anchor="ctr"/>
          <a:lstStyle/>
          <a:p>
            <a:r>
              <a:rPr lang="en-US" sz="2800" dirty="0"/>
              <a:t>Common Errors and Misconceptions Relate to Exponents, Order of Operations, Negative Numbers and Real Numbers </a:t>
            </a:r>
            <a:r>
              <a:rPr lang="en-US" sz="2000" b="0" dirty="0"/>
              <a:t>(1 of 2)</a:t>
            </a:r>
            <a:endParaRPr lang="en-US" b="0" dirty="0"/>
          </a:p>
        </p:txBody>
      </p:sp>
      <p:graphicFrame>
        <p:nvGraphicFramePr>
          <p:cNvPr id="4" name="Table 3"/>
          <p:cNvGraphicFramePr>
            <a:graphicFrameLocks noGrp="1"/>
          </p:cNvGraphicFramePr>
          <p:nvPr>
            <p:extLst>
              <p:ext uri="{D42A27DB-BD31-4B8C-83A1-F6EECF244321}">
                <p14:modId xmlns:p14="http://schemas.microsoft.com/office/powerpoint/2010/main" val="38683629"/>
              </p:ext>
            </p:extLst>
          </p:nvPr>
        </p:nvGraphicFramePr>
        <p:xfrm>
          <a:off x="457200" y="1557337"/>
          <a:ext cx="8229600" cy="4776788"/>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xmlns="" val="37067152"/>
                    </a:ext>
                  </a:extLst>
                </a:gridCol>
                <a:gridCol w="2476500">
                  <a:extLst>
                    <a:ext uri="{9D8B030D-6E8A-4147-A177-3AD203B41FA5}">
                      <a16:colId xmlns:a16="http://schemas.microsoft.com/office/drawing/2014/main" xmlns="" val="3615879803"/>
                    </a:ext>
                  </a:extLst>
                </a:gridCol>
                <a:gridCol w="3009900">
                  <a:extLst>
                    <a:ext uri="{9D8B030D-6E8A-4147-A177-3AD203B41FA5}">
                      <a16:colId xmlns:a16="http://schemas.microsoft.com/office/drawing/2014/main" xmlns="" val="3686641385"/>
                    </a:ext>
                  </a:extLst>
                </a:gridCol>
              </a:tblGrid>
              <a:tr h="727662">
                <a:tc>
                  <a:txBody>
                    <a:bodyPr/>
                    <a:lstStyle/>
                    <a:p>
                      <a:r>
                        <a:rPr lang="en-US" sz="1600" b="1" i="0" u="none" strike="noStrike" cap="none" baseline="0" dirty="0">
                          <a:solidFill>
                            <a:schemeClr val="tx1"/>
                          </a:solidFill>
                          <a:latin typeface="+mn-lt"/>
                          <a:ea typeface="+mn-ea"/>
                          <a:cs typeface="+mn-cs"/>
                          <a:sym typeface="Arial"/>
                        </a:rPr>
                        <a:t>Common Challenge or</a:t>
                      </a:r>
                    </a:p>
                    <a:p>
                      <a:r>
                        <a:rPr lang="en-US" sz="1600" b="1" i="0" u="none" strike="noStrike" cap="none" baseline="0" dirty="0">
                          <a:solidFill>
                            <a:schemeClr val="tx1"/>
                          </a:solidFill>
                          <a:latin typeface="+mn-lt"/>
                          <a:ea typeface="+mn-ea"/>
                          <a:cs typeface="+mn-cs"/>
                          <a:sym typeface="Arial"/>
                        </a:rPr>
                        <a:t>Misconceptions</a:t>
                      </a:r>
                      <a:endParaRPr lang="en-US" sz="1600" b="1" dirty="0">
                        <a:latin typeface="+mn-lt"/>
                      </a:endParaRPr>
                    </a:p>
                  </a:txBody>
                  <a:tcPr anchor="ctr"/>
                </a:tc>
                <a:tc>
                  <a:txBody>
                    <a:bodyPr/>
                    <a:lstStyle/>
                    <a:p>
                      <a:r>
                        <a:rPr lang="en-US" sz="1600" b="1" i="0" u="none" strike="noStrike" cap="none" baseline="0" dirty="0">
                          <a:solidFill>
                            <a:schemeClr val="tx1"/>
                          </a:solidFill>
                          <a:latin typeface="+mn-lt"/>
                          <a:ea typeface="+mn-ea"/>
                          <a:cs typeface="+mn-cs"/>
                          <a:sym typeface="Arial"/>
                        </a:rPr>
                        <a:t>What It Looks Like</a:t>
                      </a:r>
                      <a:endParaRPr lang="en-US" sz="1600" b="1" dirty="0">
                        <a:latin typeface="+mn-lt"/>
                      </a:endParaRPr>
                    </a:p>
                  </a:txBody>
                  <a:tcPr anchor="ctr"/>
                </a:tc>
                <a:tc>
                  <a:txBody>
                    <a:bodyPr/>
                    <a:lstStyle/>
                    <a:p>
                      <a:r>
                        <a:rPr lang="en-US" sz="1600" b="1" i="0" u="none" strike="noStrike" cap="none" baseline="0" dirty="0">
                          <a:solidFill>
                            <a:schemeClr val="tx1"/>
                          </a:solidFill>
                          <a:latin typeface="+mn-lt"/>
                          <a:ea typeface="+mn-ea"/>
                          <a:cs typeface="+mn-cs"/>
                          <a:sym typeface="Arial"/>
                        </a:rPr>
                        <a:t>How to Help</a:t>
                      </a:r>
                      <a:endParaRPr lang="en-US" sz="1600" b="1" dirty="0">
                        <a:latin typeface="+mn-lt"/>
                      </a:endParaRPr>
                    </a:p>
                  </a:txBody>
                  <a:tcPr anchor="ctr"/>
                </a:tc>
                <a:extLst>
                  <a:ext uri="{0D108BD9-81ED-4DB2-BD59-A6C34878D82A}">
                    <a16:rowId xmlns:a16="http://schemas.microsoft.com/office/drawing/2014/main" xmlns="" val="2703418812"/>
                  </a:ext>
                </a:extLst>
              </a:tr>
              <a:tr h="2391168">
                <a:tc>
                  <a:txBody>
                    <a:bodyPr/>
                    <a:lstStyle/>
                    <a:p>
                      <a:r>
                        <a:rPr lang="en-US" sz="1600" b="0" i="0" u="none" strike="noStrike" cap="none" baseline="0" dirty="0">
                          <a:solidFill>
                            <a:schemeClr val="tx1"/>
                          </a:solidFill>
                          <a:latin typeface="+mn-lt"/>
                          <a:ea typeface="+mn-ea"/>
                          <a:cs typeface="+mn-cs"/>
                          <a:sym typeface="Arial"/>
                        </a:rPr>
                        <a:t>1. </a:t>
                      </a:r>
                      <a:r>
                        <a:rPr lang="en-US" sz="1600" b="1" i="0" u="none" strike="noStrike" cap="none" baseline="0" dirty="0">
                          <a:solidFill>
                            <a:schemeClr val="tx1"/>
                          </a:solidFill>
                          <a:latin typeface="+mn-lt"/>
                          <a:ea typeface="+mn-ea"/>
                          <a:cs typeface="+mn-cs"/>
                          <a:sym typeface="Arial"/>
                        </a:rPr>
                        <a:t>Order of Operations.</a:t>
                      </a:r>
                      <a:r>
                        <a:rPr lang="en-US" sz="1600" b="0" i="1" u="none" strike="noStrike" cap="none" baseline="0" dirty="0">
                          <a:solidFill>
                            <a:schemeClr val="tx1"/>
                          </a:solidFill>
                          <a:latin typeface="+mn-lt"/>
                          <a:ea typeface="+mn-ea"/>
                          <a:cs typeface="+mn-cs"/>
                          <a:sym typeface="Arial"/>
                        </a:rPr>
                        <a:t> </a:t>
                      </a:r>
                      <a:r>
                        <a:rPr lang="en-US" sz="1600" b="0" i="0" u="none" strike="noStrike" cap="none" baseline="0" dirty="0">
                          <a:solidFill>
                            <a:schemeClr val="tx1"/>
                          </a:solidFill>
                          <a:latin typeface="+mn-lt"/>
                          <a:ea typeface="+mn-ea"/>
                          <a:cs typeface="+mn-cs"/>
                          <a:sym typeface="Arial"/>
                        </a:rPr>
                        <a:t>Thinking addition precedes subtraction.</a:t>
                      </a:r>
                      <a:endParaRPr lang="en-US" sz="1600" dirty="0">
                        <a:latin typeface="+mn-lt"/>
                      </a:endParaRPr>
                    </a:p>
                  </a:txBody>
                  <a:tcPr/>
                </a:tc>
                <a:tc>
                  <a:txBody>
                    <a:bodyPr/>
                    <a:lstStyle/>
                    <a:p>
                      <a:r>
                        <a:rPr lang="en-US" sz="1600" b="0" i="0" u="none" strike="noStrike" cap="none" baseline="0" dirty="0">
                          <a:solidFill>
                            <a:schemeClr val="tx1"/>
                          </a:solidFill>
                          <a:latin typeface="+mn-lt"/>
                          <a:ea typeface="+mn-ea"/>
                          <a:cs typeface="+mn-cs"/>
                          <a:sym typeface="Arial"/>
                        </a:rPr>
                        <a:t>Simplifies the expression 15 − 10 + 5 by first adding, getting an incorrect answer of 0. The correct answer is ____ .</a:t>
                      </a:r>
                      <a:endParaRPr lang="en-US" sz="1600" dirty="0">
                        <a:latin typeface="+mn-lt"/>
                      </a:endParaRPr>
                    </a:p>
                  </a:txBody>
                  <a:tcPr/>
                </a:tc>
                <a:tc>
                  <a:txBody>
                    <a:bodyPr/>
                    <a:lstStyle/>
                    <a:p>
                      <a:pPr>
                        <a:spcBef>
                          <a:spcPts val="600"/>
                        </a:spcBef>
                      </a:pPr>
                      <a:r>
                        <a:rPr lang="en-US" sz="1600" b="0" i="0" u="none" strike="noStrike" cap="none" baseline="0" dirty="0">
                          <a:solidFill>
                            <a:schemeClr val="tx1"/>
                          </a:solidFill>
                          <a:latin typeface="+mn-lt"/>
                          <a:ea typeface="+mn-ea"/>
                          <a:cs typeface="+mn-cs"/>
                          <a:sym typeface="Arial"/>
                        </a:rPr>
                        <a:t>Do not use P</a:t>
                      </a:r>
                      <a:r>
                        <a:rPr lang="en-US" sz="100" b="0" i="0" u="none" strike="noStrike" cap="none" baseline="0" dirty="0">
                          <a:solidFill>
                            <a:schemeClr val="tx1"/>
                          </a:solidFill>
                          <a:latin typeface="+mn-lt"/>
                          <a:ea typeface="+mn-ea"/>
                          <a:cs typeface="+mn-cs"/>
                          <a:sym typeface="Arial"/>
                        </a:rPr>
                        <a:t> </a:t>
                      </a:r>
                      <a:r>
                        <a:rPr lang="en-US" sz="1600" b="0" i="0" u="none" strike="noStrike" cap="none" baseline="0" dirty="0">
                          <a:solidFill>
                            <a:schemeClr val="tx1"/>
                          </a:solidFill>
                          <a:latin typeface="+mn-lt"/>
                          <a:ea typeface="+mn-ea"/>
                          <a:cs typeface="+mn-cs"/>
                          <a:sym typeface="Arial"/>
                        </a:rPr>
                        <a:t>E</a:t>
                      </a:r>
                      <a:r>
                        <a:rPr lang="en-US" sz="100" b="0" i="0" u="none" strike="noStrike" cap="none" baseline="0" dirty="0">
                          <a:solidFill>
                            <a:schemeClr val="tx1"/>
                          </a:solidFill>
                          <a:latin typeface="+mn-lt"/>
                          <a:ea typeface="+mn-ea"/>
                          <a:cs typeface="+mn-cs"/>
                          <a:sym typeface="Arial"/>
                        </a:rPr>
                        <a:t> </a:t>
                      </a:r>
                      <a:r>
                        <a:rPr lang="en-US" sz="1600" b="0" i="0" u="none" strike="noStrike" cap="none" baseline="0" dirty="0">
                          <a:solidFill>
                            <a:schemeClr val="tx1"/>
                          </a:solidFill>
                          <a:latin typeface="+mn-lt"/>
                          <a:ea typeface="+mn-ea"/>
                          <a:cs typeface="+mn-cs"/>
                          <a:sym typeface="Arial"/>
                        </a:rPr>
                        <a:t>M</a:t>
                      </a:r>
                      <a:r>
                        <a:rPr lang="en-US" sz="100" b="0" i="0" u="none" strike="noStrike" cap="none" baseline="0" dirty="0">
                          <a:solidFill>
                            <a:schemeClr val="tx1"/>
                          </a:solidFill>
                          <a:latin typeface="+mn-lt"/>
                          <a:ea typeface="+mn-ea"/>
                          <a:cs typeface="+mn-cs"/>
                          <a:sym typeface="Arial"/>
                        </a:rPr>
                        <a:t> </a:t>
                      </a:r>
                      <a:r>
                        <a:rPr lang="en-US" sz="1600" b="0" i="0" u="none" strike="noStrike" cap="none" baseline="0" dirty="0">
                          <a:solidFill>
                            <a:schemeClr val="tx1"/>
                          </a:solidFill>
                          <a:latin typeface="+mn-lt"/>
                          <a:ea typeface="+mn-ea"/>
                          <a:cs typeface="+mn-cs"/>
                          <a:sym typeface="Arial"/>
                        </a:rPr>
                        <a:t>D</a:t>
                      </a:r>
                      <a:r>
                        <a:rPr lang="en-US" sz="100" b="0" i="0" u="none" strike="noStrike" cap="none" baseline="0" dirty="0">
                          <a:solidFill>
                            <a:schemeClr val="tx1"/>
                          </a:solidFill>
                          <a:latin typeface="+mn-lt"/>
                          <a:ea typeface="+mn-ea"/>
                          <a:cs typeface="+mn-cs"/>
                          <a:sym typeface="Arial"/>
                        </a:rPr>
                        <a:t> </a:t>
                      </a:r>
                      <a:r>
                        <a:rPr lang="en-US" sz="1600" b="0" i="0" u="none" strike="noStrike" cap="none" baseline="0" dirty="0">
                          <a:solidFill>
                            <a:schemeClr val="tx1"/>
                          </a:solidFill>
                          <a:latin typeface="+mn-lt"/>
                          <a:ea typeface="+mn-ea"/>
                          <a:cs typeface="+mn-cs"/>
                          <a:sym typeface="Arial"/>
                        </a:rPr>
                        <a:t>A</a:t>
                      </a:r>
                      <a:r>
                        <a:rPr lang="en-US" sz="100" b="0" i="0" u="none" strike="noStrike" cap="none" baseline="0" dirty="0">
                          <a:solidFill>
                            <a:schemeClr val="tx1"/>
                          </a:solidFill>
                          <a:latin typeface="+mn-lt"/>
                          <a:ea typeface="+mn-ea"/>
                          <a:cs typeface="+mn-cs"/>
                          <a:sym typeface="Arial"/>
                        </a:rPr>
                        <a:t> </a:t>
                      </a:r>
                      <a:r>
                        <a:rPr lang="en-US" sz="1600" b="0" i="0" u="none" strike="noStrike" cap="none" baseline="0" dirty="0">
                          <a:solidFill>
                            <a:schemeClr val="tx1"/>
                          </a:solidFill>
                          <a:latin typeface="+mn-lt"/>
                          <a:ea typeface="+mn-ea"/>
                          <a:cs typeface="+mn-cs"/>
                          <a:sym typeface="Arial"/>
                        </a:rPr>
                        <a:t>S as the way to remember the order of operations.</a:t>
                      </a:r>
                    </a:p>
                    <a:p>
                      <a:pPr>
                        <a:spcBef>
                          <a:spcPts val="600"/>
                        </a:spcBef>
                      </a:pPr>
                      <a:r>
                        <a:rPr lang="en-US" sz="1600" b="0" i="0" u="none" strike="noStrike" cap="none" baseline="0" dirty="0">
                          <a:solidFill>
                            <a:schemeClr val="tx1"/>
                          </a:solidFill>
                          <a:latin typeface="+mn-lt"/>
                          <a:ea typeface="+mn-ea"/>
                          <a:cs typeface="+mn-cs"/>
                          <a:sym typeface="Arial"/>
                        </a:rPr>
                        <a:t>Give many examples where subtraction appears before addition in the expression.</a:t>
                      </a:r>
                    </a:p>
                    <a:p>
                      <a:pPr>
                        <a:spcBef>
                          <a:spcPts val="600"/>
                        </a:spcBef>
                      </a:pPr>
                      <a:r>
                        <a:rPr lang="en-US" sz="1600" b="0" i="0" u="none" strike="noStrike" cap="none" baseline="0" dirty="0">
                          <a:solidFill>
                            <a:schemeClr val="tx1"/>
                          </a:solidFill>
                          <a:latin typeface="+mn-lt"/>
                          <a:ea typeface="+mn-ea"/>
                          <a:cs typeface="+mn-cs"/>
                          <a:sym typeface="Arial"/>
                        </a:rPr>
                        <a:t>Use worked examples with this error in it.</a:t>
                      </a:r>
                      <a:endParaRPr lang="en-US" sz="1600" dirty="0">
                        <a:latin typeface="+mn-lt"/>
                      </a:endParaRPr>
                    </a:p>
                  </a:txBody>
                  <a:tcPr/>
                </a:tc>
                <a:extLst>
                  <a:ext uri="{0D108BD9-81ED-4DB2-BD59-A6C34878D82A}">
                    <a16:rowId xmlns:a16="http://schemas.microsoft.com/office/drawing/2014/main" xmlns="" val="842387580"/>
                  </a:ext>
                </a:extLst>
              </a:tr>
              <a:tr h="1657958">
                <a:tc>
                  <a:txBody>
                    <a:bodyPr/>
                    <a:lstStyle/>
                    <a:p>
                      <a:r>
                        <a:rPr lang="en-US" sz="1600" b="0" i="0" u="none" strike="noStrike" cap="none" baseline="0" dirty="0">
                          <a:solidFill>
                            <a:schemeClr val="tx1"/>
                          </a:solidFill>
                          <a:latin typeface="+mn-lt"/>
                          <a:ea typeface="+mn-ea"/>
                          <a:cs typeface="+mn-cs"/>
                          <a:sym typeface="Arial"/>
                        </a:rPr>
                        <a:t>2. </a:t>
                      </a:r>
                      <a:r>
                        <a:rPr lang="en-US" sz="1600" b="1" i="0" u="none" strike="noStrike" cap="none" baseline="0" dirty="0">
                          <a:solidFill>
                            <a:schemeClr val="tx1"/>
                          </a:solidFill>
                          <a:latin typeface="+mn-lt"/>
                          <a:ea typeface="+mn-ea"/>
                          <a:cs typeface="+mn-cs"/>
                          <a:sym typeface="Arial"/>
                        </a:rPr>
                        <a:t>Order of Operations.</a:t>
                      </a:r>
                      <a:r>
                        <a:rPr lang="en-US" sz="1600" b="0" i="1" u="none" strike="noStrike" cap="none" baseline="0" dirty="0">
                          <a:solidFill>
                            <a:schemeClr val="tx1"/>
                          </a:solidFill>
                          <a:latin typeface="+mn-lt"/>
                          <a:ea typeface="+mn-ea"/>
                          <a:cs typeface="+mn-cs"/>
                          <a:sym typeface="Arial"/>
                        </a:rPr>
                        <a:t> </a:t>
                      </a:r>
                      <a:r>
                        <a:rPr lang="en-US" sz="1600" b="0" i="0" u="none" strike="noStrike" cap="none" baseline="0" dirty="0">
                          <a:solidFill>
                            <a:schemeClr val="tx1"/>
                          </a:solidFill>
                          <a:latin typeface="+mn-lt"/>
                          <a:ea typeface="+mn-ea"/>
                          <a:cs typeface="+mn-cs"/>
                          <a:sym typeface="Arial"/>
                        </a:rPr>
                        <a:t>Thinking multiplication precedes division.</a:t>
                      </a:r>
                      <a:endParaRPr lang="en-US" sz="1600" dirty="0">
                        <a:latin typeface="+mn-lt"/>
                      </a:endParaRPr>
                    </a:p>
                  </a:txBody>
                  <a:tcPr/>
                </a:tc>
                <a:tc>
                  <a:txBody>
                    <a:bodyPr/>
                    <a:lstStyle/>
                    <a:p>
                      <a:r>
                        <a:rPr lang="en-US" sz="1600" b="0" i="0" u="none" strike="noStrike" cap="none" baseline="0" dirty="0">
                          <a:solidFill>
                            <a:schemeClr val="tx1"/>
                          </a:solidFill>
                          <a:latin typeface="+mn-lt"/>
                          <a:ea typeface="+mn-ea"/>
                          <a:cs typeface="+mn-cs"/>
                          <a:sym typeface="Arial"/>
                        </a:rPr>
                        <a:t>Simplifies the expression 60 </a:t>
                      </a:r>
                      <a:r>
                        <a:rPr lang="en-US" sz="1600" b="0" i="0" u="none" strike="noStrike" cap="none" baseline="0" dirty="0">
                          <a:solidFill>
                            <a:schemeClr val="tx1"/>
                          </a:solidFill>
                          <a:latin typeface="+mn-lt"/>
                          <a:ea typeface="+mn-ea"/>
                          <a:cs typeface="Arial" panose="020B0604020202020204" pitchFamily="34" charset="0"/>
                          <a:sym typeface="Arial"/>
                        </a:rPr>
                        <a:t>÷ </a:t>
                      </a:r>
                      <a:r>
                        <a:rPr lang="en-US" sz="1600" b="0" i="0" u="none" strike="noStrike" cap="none" baseline="0" dirty="0">
                          <a:solidFill>
                            <a:schemeClr val="tx1"/>
                          </a:solidFill>
                          <a:latin typeface="+mn-lt"/>
                          <a:ea typeface="+mn-ea"/>
                          <a:cs typeface="+mn-cs"/>
                          <a:sym typeface="Arial"/>
                        </a:rPr>
                        <a:t>10 × 2 by first multiplying, getting an incorrect answer of 3. The correct answer is ____ .</a:t>
                      </a:r>
                      <a:endParaRPr lang="en-US" sz="1600" dirty="0">
                        <a:latin typeface="+mn-lt"/>
                      </a:endParaRPr>
                    </a:p>
                  </a:txBody>
                  <a:tcPr/>
                </a:tc>
                <a:tc>
                  <a:txBody>
                    <a:bodyPr/>
                    <a:lstStyle/>
                    <a:p>
                      <a:r>
                        <a:rPr lang="en-US" sz="1600" b="0" i="0" u="none" strike="noStrike" cap="none" baseline="0" dirty="0">
                          <a:solidFill>
                            <a:schemeClr val="tx1"/>
                          </a:solidFill>
                          <a:latin typeface="+mn-lt"/>
                          <a:ea typeface="+mn-ea"/>
                          <a:cs typeface="+mn-cs"/>
                          <a:sym typeface="Arial"/>
                        </a:rPr>
                        <a:t>See strategies in (1).</a:t>
                      </a:r>
                      <a:endParaRPr lang="en-US" sz="1600" dirty="0">
                        <a:latin typeface="+mn-lt"/>
                      </a:endParaRPr>
                    </a:p>
                  </a:txBody>
                  <a:tcPr/>
                </a:tc>
                <a:extLst>
                  <a:ext uri="{0D108BD9-81ED-4DB2-BD59-A6C34878D82A}">
                    <a16:rowId xmlns:a16="http://schemas.microsoft.com/office/drawing/2014/main" xmlns="" val="3710001211"/>
                  </a:ext>
                </a:extLst>
              </a:tr>
            </a:tbl>
          </a:graphicData>
        </a:graphic>
      </p:graphicFrame>
    </p:spTree>
    <p:extLst>
      <p:ext uri="{BB962C8B-B14F-4D97-AF65-F5344CB8AC3E}">
        <p14:creationId xmlns:p14="http://schemas.microsoft.com/office/powerpoint/2010/main" val="3724033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3997"/>
            <a:ext cx="8229600" cy="1097279"/>
          </a:xfrm>
        </p:spPr>
        <p:txBody>
          <a:bodyPr anchor="ctr"/>
          <a:lstStyle/>
          <a:p>
            <a:r>
              <a:rPr lang="en-US" sz="2800" dirty="0"/>
              <a:t>Common Errors and Misconceptions Relate to Exponents, Order of Operations, Negative Numbers and Real Numbers </a:t>
            </a:r>
            <a:r>
              <a:rPr lang="en-US" sz="2000" b="0" dirty="0"/>
              <a:t>(2 of 2)</a:t>
            </a:r>
            <a:endParaRPr lang="en-US" b="0" dirty="0"/>
          </a:p>
        </p:txBody>
      </p:sp>
      <p:sp>
        <p:nvSpPr>
          <p:cNvPr id="3" name="Text Placeholder 2"/>
          <p:cNvSpPr>
            <a:spLocks noGrp="1"/>
          </p:cNvSpPr>
          <p:nvPr>
            <p:ph type="body" idx="1"/>
          </p:nvPr>
        </p:nvSpPr>
        <p:spPr/>
        <p:txBody>
          <a:bodyPr/>
          <a:lstStyle/>
          <a:p>
            <a:pPr marL="432000" indent="-432000">
              <a:buFont typeface="+mj-lt"/>
              <a:buAutoNum type="arabicPeriod"/>
            </a:pPr>
            <a:r>
              <a:rPr lang="en-US" sz="2200" dirty="0">
                <a:latin typeface="+mn-lt"/>
              </a:rPr>
              <a:t>Not distinguishing between exponents </a:t>
            </a:r>
            <a:r>
              <a:rPr lang="en-US" sz="2200">
                <a:latin typeface="+mn-lt"/>
              </a:rPr>
              <a:t>and </a:t>
            </a:r>
            <a:r>
              <a:rPr lang="en-US" sz="2200" smtClean="0">
                <a:latin typeface="+mn-lt"/>
              </a:rPr>
              <a:t>multiplication</a:t>
            </a:r>
            <a:endParaRPr lang="en-US" sz="2200" dirty="0">
              <a:latin typeface="+mn-lt"/>
            </a:endParaRPr>
          </a:p>
          <a:p>
            <a:pPr marL="432000" indent="-432000">
              <a:buFont typeface="+mj-lt"/>
              <a:buAutoNum type="arabicPeriod"/>
            </a:pPr>
            <a:r>
              <a:rPr lang="en-US" sz="2200" dirty="0">
                <a:latin typeface="+mn-lt"/>
              </a:rPr>
              <a:t>With </a:t>
            </a:r>
            <a:r>
              <a:rPr lang="en-US" sz="2200" b="1" dirty="0">
                <a:latin typeface="+mn-lt"/>
              </a:rPr>
              <a:t>scientific notation</a:t>
            </a:r>
            <a:r>
              <a:rPr lang="en-US" sz="2200" dirty="0">
                <a:latin typeface="+mn-lt"/>
              </a:rPr>
              <a:t>, thinking the exponent tells the numbers of zeros to “add </a:t>
            </a:r>
            <a:r>
              <a:rPr lang="en-US" sz="2200" dirty="0" smtClean="0">
                <a:latin typeface="+mn-lt"/>
              </a:rPr>
              <a:t>on” </a:t>
            </a:r>
            <a:r>
              <a:rPr lang="en-US" sz="2200" dirty="0">
                <a:latin typeface="+mn-lt"/>
              </a:rPr>
              <a:t>to a </a:t>
            </a:r>
            <a:r>
              <a:rPr lang="en-US" sz="2200" dirty="0" smtClean="0">
                <a:latin typeface="+mn-lt"/>
              </a:rPr>
              <a:t>number</a:t>
            </a:r>
            <a:endParaRPr lang="en-US" sz="2200" dirty="0">
              <a:latin typeface="+mn-lt"/>
            </a:endParaRPr>
          </a:p>
          <a:p>
            <a:pPr marL="432000" indent="-432000">
              <a:buFont typeface="+mj-lt"/>
              <a:buAutoNum type="arabicPeriod"/>
            </a:pPr>
            <a:r>
              <a:rPr lang="en-US" sz="2200" dirty="0">
                <a:latin typeface="+mn-lt"/>
              </a:rPr>
              <a:t>Locating </a:t>
            </a:r>
            <a:r>
              <a:rPr lang="en-US" sz="2200" b="1" dirty="0">
                <a:latin typeface="+mn-lt"/>
              </a:rPr>
              <a:t>negative non-integer</a:t>
            </a:r>
            <a:r>
              <a:rPr lang="en-US" sz="2200" dirty="0">
                <a:latin typeface="+mn-lt"/>
              </a:rPr>
              <a:t> values on the number </a:t>
            </a:r>
            <a:r>
              <a:rPr lang="en-US" sz="2200" dirty="0" smtClean="0">
                <a:latin typeface="+mn-lt"/>
              </a:rPr>
              <a:t>line</a:t>
            </a:r>
            <a:endParaRPr lang="en-US" sz="2200" dirty="0">
              <a:latin typeface="+mn-lt"/>
            </a:endParaRPr>
          </a:p>
          <a:p>
            <a:pPr marL="432000" indent="-432000">
              <a:buFont typeface="+mj-lt"/>
              <a:buAutoNum type="arabicPeriod"/>
            </a:pPr>
            <a:r>
              <a:rPr lang="en-US" sz="2200" dirty="0">
                <a:latin typeface="+mn-lt"/>
              </a:rPr>
              <a:t>Multiple meanings </a:t>
            </a:r>
            <a:r>
              <a:rPr lang="en-US" sz="2200" dirty="0" smtClean="0">
                <a:latin typeface="+mn-lt"/>
              </a:rPr>
              <a:t>of </a:t>
            </a:r>
            <a:r>
              <a:rPr lang="en-US" sz="2200" dirty="0">
                <a:latin typeface="+mn-lt"/>
              </a:rPr>
              <a:t>the minus </a:t>
            </a:r>
            <a:r>
              <a:rPr lang="en-US" sz="2200" dirty="0" smtClean="0">
                <a:latin typeface="+mn-lt"/>
              </a:rPr>
              <a:t>sign</a:t>
            </a:r>
            <a:endParaRPr lang="en-US" sz="2200" dirty="0">
              <a:latin typeface="+mn-lt"/>
            </a:endParaRPr>
          </a:p>
          <a:p>
            <a:pPr marL="432000" indent="-432000">
              <a:buFont typeface="+mj-lt"/>
              <a:buAutoNum type="arabicPeriod"/>
            </a:pPr>
            <a:r>
              <a:rPr lang="en-US" sz="2200" dirty="0">
                <a:latin typeface="+mn-lt"/>
              </a:rPr>
              <a:t>Integer </a:t>
            </a:r>
            <a:r>
              <a:rPr lang="en-US" sz="2200" dirty="0" smtClean="0">
                <a:latin typeface="+mn-lt"/>
              </a:rPr>
              <a:t>operations: making </a:t>
            </a:r>
            <a:r>
              <a:rPr lang="en-US" sz="2200" dirty="0">
                <a:latin typeface="+mn-lt"/>
              </a:rPr>
              <a:t>sense of the meaning of the operation and the </a:t>
            </a:r>
            <a:r>
              <a:rPr lang="en-US" sz="2200" dirty="0" smtClean="0">
                <a:latin typeface="+mn-lt"/>
              </a:rPr>
              <a:t>answer</a:t>
            </a:r>
            <a:endParaRPr lang="en-US" sz="2200" dirty="0">
              <a:latin typeface="+mn-lt"/>
            </a:endParaRPr>
          </a:p>
          <a:p>
            <a:pPr marL="432000" indent="-432000">
              <a:buFont typeface="+mj-lt"/>
              <a:buAutoNum type="arabicPeriod"/>
            </a:pPr>
            <a:r>
              <a:rPr lang="en-US" sz="2200" dirty="0">
                <a:latin typeface="+mn-lt"/>
              </a:rPr>
              <a:t>Thinking square root notation indicates an </a:t>
            </a:r>
            <a:r>
              <a:rPr lang="en-US" sz="2200" dirty="0" smtClean="0">
                <a:latin typeface="+mn-lt"/>
              </a:rPr>
              <a:t>operation</a:t>
            </a:r>
            <a:endParaRPr lang="en-US" sz="2200" dirty="0">
              <a:latin typeface="+mn-lt"/>
            </a:endParaRPr>
          </a:p>
        </p:txBody>
      </p:sp>
    </p:spTree>
    <p:extLst>
      <p:ext uri="{BB962C8B-B14F-4D97-AF65-F5344CB8AC3E}">
        <p14:creationId xmlns:p14="http://schemas.microsoft.com/office/powerpoint/2010/main" val="3720564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Times New Roman" panose="02020603050405020304" pitchFamily="18" charset="0"/>
              </a:rPr>
              <a:t>Standards-Based Development</a:t>
            </a:r>
            <a:endParaRPr lang="en-US"/>
          </a:p>
        </p:txBody>
      </p:sp>
      <p:sp>
        <p:nvSpPr>
          <p:cNvPr id="4" name="Text Placeholder 3"/>
          <p:cNvSpPr>
            <a:spLocks noGrp="1"/>
          </p:cNvSpPr>
          <p:nvPr>
            <p:ph type="body" idx="1"/>
          </p:nvPr>
        </p:nvSpPr>
        <p:spPr>
          <a:xfrm>
            <a:off x="457200" y="1366838"/>
            <a:ext cx="8229600" cy="2657475"/>
          </a:xfrm>
        </p:spPr>
        <p:txBody>
          <a:bodyPr/>
          <a:lstStyle/>
          <a:p>
            <a:pPr marL="0" indent="0">
              <a:spcBef>
                <a:spcPts val="600"/>
              </a:spcBef>
              <a:buNone/>
            </a:pPr>
            <a:r>
              <a:rPr lang="en-US" sz="1800" dirty="0">
                <a:latin typeface="+mn-lt"/>
                <a:cs typeface="Verdana"/>
              </a:rPr>
              <a:t>3</a:t>
            </a:r>
            <a:r>
              <a:rPr lang="en-US" sz="1800" baseline="30000" dirty="0">
                <a:latin typeface="+mn-lt"/>
                <a:cs typeface="Verdana"/>
              </a:rPr>
              <a:t>rd</a:t>
            </a:r>
            <a:r>
              <a:rPr lang="en-US" sz="1800" dirty="0">
                <a:latin typeface="+mn-lt"/>
                <a:cs typeface="Verdana"/>
              </a:rPr>
              <a:t> Graders need to know the order of operations.</a:t>
            </a:r>
          </a:p>
          <a:p>
            <a:pPr marL="0" indent="0">
              <a:spcBef>
                <a:spcPts val="600"/>
              </a:spcBef>
              <a:buNone/>
            </a:pPr>
            <a:r>
              <a:rPr lang="en-US" sz="1800" dirty="0">
                <a:latin typeface="+mn-lt"/>
                <a:cs typeface="Verdana"/>
              </a:rPr>
              <a:t>5</a:t>
            </a:r>
            <a:r>
              <a:rPr lang="en-US" sz="1800" baseline="30000" dirty="0">
                <a:latin typeface="+mn-lt"/>
                <a:cs typeface="Verdana"/>
              </a:rPr>
              <a:t>th</a:t>
            </a:r>
            <a:r>
              <a:rPr lang="en-US" sz="1800" dirty="0">
                <a:latin typeface="+mn-lt"/>
                <a:cs typeface="Verdana"/>
              </a:rPr>
              <a:t> Graders introduced to exponents related to powers of ten and place value.</a:t>
            </a:r>
          </a:p>
          <a:p>
            <a:pPr marL="0" indent="0">
              <a:spcBef>
                <a:spcPts val="600"/>
              </a:spcBef>
              <a:buNone/>
            </a:pPr>
            <a:r>
              <a:rPr lang="en-US" sz="1800" dirty="0">
                <a:latin typeface="+mn-lt"/>
                <a:cs typeface="Verdana"/>
              </a:rPr>
              <a:t>6</a:t>
            </a:r>
            <a:r>
              <a:rPr lang="en-US" sz="1800" baseline="30000" dirty="0">
                <a:latin typeface="+mn-lt"/>
                <a:cs typeface="Verdana"/>
              </a:rPr>
              <a:t>th</a:t>
            </a:r>
            <a:r>
              <a:rPr lang="en-US" sz="1800" dirty="0">
                <a:latin typeface="+mn-lt"/>
                <a:cs typeface="Verdana"/>
              </a:rPr>
              <a:t> Grade students learn to write and evaluate numeric expressions involving whole-number exponents.</a:t>
            </a:r>
          </a:p>
          <a:p>
            <a:pPr>
              <a:spcBef>
                <a:spcPts val="600"/>
              </a:spcBef>
            </a:pPr>
            <a:r>
              <a:rPr lang="en-US" sz="1800" dirty="0">
                <a:latin typeface="+mn-lt"/>
                <a:cs typeface="Verdana"/>
              </a:rPr>
              <a:t>Introduced to positive and negative numbers and how they are used to describe quantities having opposite directions or values.</a:t>
            </a:r>
          </a:p>
          <a:p>
            <a:pPr>
              <a:spcBef>
                <a:spcPts val="600"/>
              </a:spcBef>
            </a:pPr>
            <a:r>
              <a:rPr lang="en-US" sz="1800" dirty="0">
                <a:latin typeface="+mn-lt"/>
                <a:cs typeface="Verdana"/>
              </a:rPr>
              <a:t>Able to represent integers on a number line as well as a coordinate axis.</a:t>
            </a:r>
          </a:p>
          <a:p>
            <a:pPr>
              <a:spcBef>
                <a:spcPts val="600"/>
              </a:spcBef>
            </a:pPr>
            <a:r>
              <a:rPr lang="en-US" sz="1800" dirty="0">
                <a:latin typeface="+mn-lt"/>
                <a:cs typeface="Verdana"/>
              </a:rPr>
              <a:t>Introduced to absolute value</a:t>
            </a:r>
            <a:endParaRPr lang="en-US" sz="1800" dirty="0">
              <a:latin typeface="+mn-lt"/>
            </a:endParaRPr>
          </a:p>
        </p:txBody>
      </p:sp>
      <p:sp>
        <p:nvSpPr>
          <p:cNvPr id="5" name="Text Placeholder 4"/>
          <p:cNvSpPr>
            <a:spLocks noGrp="1"/>
          </p:cNvSpPr>
          <p:nvPr>
            <p:ph type="body" idx="2"/>
          </p:nvPr>
        </p:nvSpPr>
        <p:spPr>
          <a:xfrm>
            <a:off x="457200" y="4132191"/>
            <a:ext cx="8229600" cy="2063822"/>
          </a:xfrm>
        </p:spPr>
        <p:txBody>
          <a:bodyPr/>
          <a:lstStyle/>
          <a:p>
            <a:pPr marL="0" indent="0">
              <a:spcBef>
                <a:spcPts val="600"/>
              </a:spcBef>
              <a:buNone/>
            </a:pPr>
            <a:r>
              <a:rPr lang="en-US" sz="1800" dirty="0">
                <a:latin typeface="+mn-lt"/>
                <a:cs typeface="Verdana"/>
              </a:rPr>
              <a:t>7th Graders solve multi-step real-life and mathematical problems posed with positive and negative rational numbers in any form.</a:t>
            </a:r>
          </a:p>
          <a:p>
            <a:pPr marL="0" indent="0">
              <a:spcBef>
                <a:spcPts val="600"/>
              </a:spcBef>
              <a:buNone/>
            </a:pPr>
            <a:r>
              <a:rPr lang="en-US" sz="1800" dirty="0">
                <a:latin typeface="+mn-lt"/>
                <a:cs typeface="Verdana"/>
              </a:rPr>
              <a:t>8th Graders students work with radical and integer exponents and use scientific notation.</a:t>
            </a:r>
          </a:p>
          <a:p>
            <a:pPr>
              <a:spcBef>
                <a:spcPts val="600"/>
              </a:spcBef>
            </a:pPr>
            <a:r>
              <a:rPr lang="en-US" sz="1800" dirty="0">
                <a:latin typeface="+mn-lt"/>
                <a:cs typeface="Verdana"/>
              </a:rPr>
              <a:t>Explore irrational numbers, and find their rational approximation.</a:t>
            </a:r>
          </a:p>
        </p:txBody>
      </p:sp>
    </p:spTree>
    <p:extLst>
      <p:ext uri="{BB962C8B-B14F-4D97-AF65-F5344CB8AC3E}">
        <p14:creationId xmlns:p14="http://schemas.microsoft.com/office/powerpoint/2010/main" val="886374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618067"/>
          </a:xfrm>
        </p:spPr>
        <p:txBody>
          <a:bodyPr/>
          <a:lstStyle/>
          <a:p>
            <a:r>
              <a:rPr lang="en-US" dirty="0">
                <a:latin typeface="Times New Roman" panose="02020603050405020304" pitchFamily="18" charset="0"/>
              </a:rPr>
              <a:t>Exponents in Expressions and Equations</a:t>
            </a:r>
            <a:endParaRPr lang="en-US" dirty="0"/>
          </a:p>
        </p:txBody>
      </p:sp>
      <p:sp>
        <p:nvSpPr>
          <p:cNvPr id="3" name="Content Placeholder 2"/>
          <p:cNvSpPr>
            <a:spLocks noGrp="1"/>
          </p:cNvSpPr>
          <p:nvPr>
            <p:ph idx="1"/>
          </p:nvPr>
        </p:nvSpPr>
        <p:spPr>
          <a:xfrm>
            <a:off x="419100" y="833438"/>
            <a:ext cx="8229600" cy="2286001"/>
          </a:xfrm>
        </p:spPr>
        <p:txBody>
          <a:bodyPr/>
          <a:lstStyle/>
          <a:p>
            <a:pPr marL="0" indent="0" eaLnBrk="1" hangingPunct="1">
              <a:buNone/>
            </a:pPr>
            <a:r>
              <a:rPr lang="en-US" sz="1800" dirty="0">
                <a:latin typeface="+mn-lt"/>
                <a:cs typeface="Verdana"/>
              </a:rPr>
              <a:t>Exponential notation is more efficient for conveying numeric or quantitative information.</a:t>
            </a:r>
          </a:p>
          <a:p>
            <a:pPr marL="0" indent="0" eaLnBrk="1" hangingPunct="1">
              <a:lnSpc>
                <a:spcPct val="60000"/>
              </a:lnSpc>
              <a:buNone/>
            </a:pPr>
            <a:r>
              <a:rPr lang="en-US" sz="1800" dirty="0">
                <a:latin typeface="+mn-lt"/>
                <a:cs typeface="Verdana"/>
              </a:rPr>
              <a:t>Exponent indicated the number of times the base is used as a factor.</a:t>
            </a:r>
          </a:p>
          <a:p>
            <a:pPr marL="0" indent="0" eaLnBrk="1" hangingPunct="1">
              <a:buNone/>
            </a:pPr>
            <a:r>
              <a:rPr lang="en-US" sz="1800" dirty="0">
                <a:latin typeface="+mn-lt"/>
              </a:rPr>
              <a:t>Minia knows that square animal pens are the most economical for the amount of area they provide (assuming straight sides). Can you provide a table for Minia that shows the areas of square pens that have between 4 meters and 10 meters of fence on each side?</a:t>
            </a:r>
            <a:endParaRPr lang="en-US" sz="1800" dirty="0">
              <a:latin typeface="+mn-lt"/>
              <a:cs typeface="Verdana"/>
            </a:endParaRPr>
          </a:p>
        </p:txBody>
      </p:sp>
      <p:pic>
        <p:nvPicPr>
          <p:cNvPr id="7" name="Picture 6" descr="A can of paint and 3 cube models. Model 1. A single cube, 1 by 1 by 1. Model 2. A cube made up of 2 cubes wide, 2 cubes tall, and 2 cubes long, 2 by 2 by 2. Model 3. A cube made up of 3 cubes wide, 3 cubes tall, and 3 cubes long, 3 by 3 by 3."/>
          <p:cNvPicPr>
            <a:picLocks noChangeAspect="1"/>
          </p:cNvPicPr>
          <p:nvPr/>
        </p:nvPicPr>
        <p:blipFill>
          <a:blip r:embed="rId2"/>
          <a:stretch>
            <a:fillRect/>
          </a:stretch>
        </p:blipFill>
        <p:spPr>
          <a:xfrm>
            <a:off x="301314" y="3238500"/>
            <a:ext cx="4960390" cy="1986557"/>
          </a:xfrm>
          <a:prstGeom prst="rect">
            <a:avLst/>
          </a:prstGeom>
        </p:spPr>
      </p:pic>
      <p:pic>
        <p:nvPicPr>
          <p:cNvPr id="6" name="Picture 5" descr="A student written table of possibilities for a square pen. There are 7 rows and 4 columns. From left to right the columns are, side length, pen picture, equation, and area. Row 1. Side length, 4 meters. Picture, a square has sides of 4. Equation, 4 times 4 = 4 squared. Area, 16 meters squared. Row 2. Side length, 5 meters. Picture, a square has sides of 5. Equation, 5 times 5 = 5 squared. Area, 25 meters squared. Row 3. Side length, 6 meters. Picture, a square has sides of 6. Equation, 6 times 6 = 6 squared. Area, 36 meters squared. Row 4. Side length, 7 meters. Picture, a square has sides of 7. Equation, 7 times 7 = 7 squared. Area, 49 meters squared. Row 5. Side length, 8 meters. Picture, a square has sides of 8. Equation, 8 times 8 = 8 squared. Area, 64 meters squared. Row 6. Side length, 9 meters. Picture, a square has sides of 9. Equation, 9 times 9 = 9 squared. Area, 81 meters squared. Row 7. Side length, 10 meters. Picture, a square has sides of 10. Equation, 10 times 10 = 10 squared. Area, 100 meters squared."/>
          <p:cNvPicPr>
            <a:picLocks noChangeAspect="1"/>
          </p:cNvPicPr>
          <p:nvPr/>
        </p:nvPicPr>
        <p:blipFill>
          <a:blip r:embed="rId3"/>
          <a:stretch>
            <a:fillRect/>
          </a:stretch>
        </p:blipFill>
        <p:spPr>
          <a:xfrm>
            <a:off x="5332544" y="3238500"/>
            <a:ext cx="3510142" cy="2676108"/>
          </a:xfrm>
          <a:prstGeom prst="rect">
            <a:avLst/>
          </a:prstGeom>
        </p:spPr>
      </p:pic>
    </p:spTree>
    <p:extLst>
      <p:ext uri="{BB962C8B-B14F-4D97-AF65-F5344CB8AC3E}">
        <p14:creationId xmlns:p14="http://schemas.microsoft.com/office/powerpoint/2010/main" val="2400493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632354"/>
          </a:xfrm>
        </p:spPr>
        <p:txBody>
          <a:bodyPr/>
          <a:lstStyle/>
          <a:p>
            <a:r>
              <a:rPr lang="en-US" dirty="0">
                <a:latin typeface="Times New Roman" panose="02020603050405020304" pitchFamily="18" charset="0"/>
              </a:rPr>
              <a:t>Order of operations</a:t>
            </a:r>
            <a:endParaRPr lang="en-US" dirty="0"/>
          </a:p>
        </p:txBody>
      </p:sp>
      <p:sp>
        <p:nvSpPr>
          <p:cNvPr id="3" name="Text Placeholder 2"/>
          <p:cNvSpPr>
            <a:spLocks noGrp="1"/>
          </p:cNvSpPr>
          <p:nvPr>
            <p:ph type="body" idx="1"/>
          </p:nvPr>
        </p:nvSpPr>
        <p:spPr>
          <a:xfrm>
            <a:off x="457200" y="869738"/>
            <a:ext cx="4307305" cy="5253702"/>
          </a:xfrm>
        </p:spPr>
        <p:txBody>
          <a:bodyPr/>
          <a:lstStyle/>
          <a:p>
            <a:pPr marL="0" indent="0">
              <a:spcBef>
                <a:spcPts val="600"/>
              </a:spcBef>
              <a:buNone/>
              <a:defRPr/>
            </a:pPr>
            <a:r>
              <a:rPr lang="en-US" sz="1800" dirty="0">
                <a:latin typeface="+mn-lt"/>
                <a:cs typeface="Verdana"/>
              </a:rPr>
              <a:t>Order of operations is not just a convention. It is based on the meaning of the operations.</a:t>
            </a:r>
          </a:p>
          <a:p>
            <a:pPr marL="0" indent="0">
              <a:spcBef>
                <a:spcPts val="600"/>
              </a:spcBef>
              <a:buNone/>
              <a:defRPr/>
            </a:pPr>
            <a:r>
              <a:rPr lang="en-US" sz="1800" dirty="0">
                <a:latin typeface="+mn-lt"/>
                <a:cs typeface="Verdana"/>
              </a:rPr>
              <a:t>Mnemonics - </a:t>
            </a:r>
            <a:r>
              <a:rPr lang="en-US" sz="1800" b="1" dirty="0">
                <a:latin typeface="+mn-lt"/>
                <a:cs typeface="Verdana"/>
              </a:rPr>
              <a:t>Please Excuse My Dear Aunt Sally </a:t>
            </a:r>
            <a:r>
              <a:rPr lang="en-US" sz="1800" dirty="0">
                <a:latin typeface="+mn-lt"/>
                <a:cs typeface="Verdana"/>
              </a:rPr>
              <a:t>P</a:t>
            </a:r>
            <a:r>
              <a:rPr lang="en-US" sz="100" dirty="0">
                <a:latin typeface="+mn-lt"/>
                <a:cs typeface="Verdana"/>
              </a:rPr>
              <a:t> </a:t>
            </a:r>
            <a:r>
              <a:rPr lang="en-US" sz="1800" dirty="0">
                <a:latin typeface="+mn-lt"/>
                <a:cs typeface="Verdana"/>
              </a:rPr>
              <a:t>E</a:t>
            </a:r>
            <a:r>
              <a:rPr lang="en-US" sz="100" dirty="0">
                <a:latin typeface="+mn-lt"/>
                <a:cs typeface="Verdana"/>
              </a:rPr>
              <a:t> </a:t>
            </a:r>
            <a:r>
              <a:rPr lang="en-US" sz="1800" dirty="0">
                <a:latin typeface="+mn-lt"/>
                <a:cs typeface="Verdana"/>
              </a:rPr>
              <a:t>M</a:t>
            </a:r>
            <a:r>
              <a:rPr lang="en-US" sz="100" dirty="0">
                <a:latin typeface="+mn-lt"/>
                <a:cs typeface="Verdana"/>
              </a:rPr>
              <a:t> </a:t>
            </a:r>
            <a:r>
              <a:rPr lang="en-US" sz="1800" dirty="0">
                <a:latin typeface="+mn-lt"/>
                <a:cs typeface="Verdana"/>
              </a:rPr>
              <a:t>D</a:t>
            </a:r>
            <a:r>
              <a:rPr lang="en-US" sz="100" dirty="0">
                <a:latin typeface="+mn-lt"/>
                <a:cs typeface="Verdana"/>
              </a:rPr>
              <a:t> </a:t>
            </a:r>
            <a:r>
              <a:rPr lang="en-US" sz="1800" dirty="0">
                <a:latin typeface="+mn-lt"/>
                <a:cs typeface="Verdana"/>
              </a:rPr>
              <a:t>A</a:t>
            </a:r>
            <a:r>
              <a:rPr lang="en-US" sz="100" dirty="0">
                <a:latin typeface="+mn-lt"/>
                <a:cs typeface="Verdana"/>
              </a:rPr>
              <a:t> </a:t>
            </a:r>
            <a:r>
              <a:rPr lang="en-US" sz="1800" dirty="0">
                <a:latin typeface="+mn-lt"/>
                <a:cs typeface="Verdana"/>
              </a:rPr>
              <a:t>S</a:t>
            </a:r>
          </a:p>
          <a:p>
            <a:pPr marL="0" indent="0">
              <a:spcBef>
                <a:spcPts val="600"/>
              </a:spcBef>
              <a:buNone/>
              <a:defRPr/>
            </a:pPr>
            <a:r>
              <a:rPr lang="en-US" sz="1800" b="1" dirty="0">
                <a:latin typeface="+mn-lt"/>
                <a:cs typeface="Verdana"/>
              </a:rPr>
              <a:t>This must not </a:t>
            </a:r>
            <a:r>
              <a:rPr lang="en-US" sz="1800" dirty="0">
                <a:latin typeface="+mn-lt"/>
                <a:cs typeface="Verdana"/>
              </a:rPr>
              <a:t>replace understanding of why the order of operation is what it is.</a:t>
            </a:r>
          </a:p>
          <a:p>
            <a:pPr marL="0" indent="0">
              <a:spcBef>
                <a:spcPts val="600"/>
              </a:spcBef>
              <a:buNone/>
              <a:defRPr/>
            </a:pPr>
            <a:r>
              <a:rPr lang="en-US" sz="1800" dirty="0">
                <a:latin typeface="+mn-lt"/>
                <a:cs typeface="Verdana"/>
              </a:rPr>
              <a:t>Consider</a:t>
            </a:r>
          </a:p>
          <a:p>
            <a:pPr marL="0" indent="0">
              <a:spcBef>
                <a:spcPts val="600"/>
              </a:spcBef>
              <a:buNone/>
              <a:defRPr/>
            </a:pPr>
            <a:r>
              <a:rPr lang="en-US" sz="1800" dirty="0">
                <a:latin typeface="+mn-lt"/>
                <a:cs typeface="Verdana"/>
              </a:rPr>
              <a:t>P = Parenthesis</a:t>
            </a:r>
          </a:p>
          <a:p>
            <a:pPr marL="0" indent="0">
              <a:spcBef>
                <a:spcPts val="600"/>
              </a:spcBef>
              <a:buNone/>
              <a:defRPr/>
            </a:pPr>
            <a:r>
              <a:rPr lang="en-US" sz="1800" dirty="0">
                <a:latin typeface="+mn-lt"/>
                <a:cs typeface="Verdana"/>
              </a:rPr>
              <a:t>E = Exponents</a:t>
            </a:r>
          </a:p>
          <a:p>
            <a:pPr marL="0" indent="0">
              <a:spcBef>
                <a:spcPts val="600"/>
              </a:spcBef>
              <a:buNone/>
              <a:defRPr/>
            </a:pPr>
            <a:r>
              <a:rPr lang="en-US" sz="1800" dirty="0">
                <a:latin typeface="+mn-lt"/>
                <a:cs typeface="Verdana"/>
              </a:rPr>
              <a:t>M</a:t>
            </a:r>
            <a:r>
              <a:rPr lang="en-US" sz="100" dirty="0">
                <a:latin typeface="+mn-lt"/>
                <a:cs typeface="Verdana"/>
              </a:rPr>
              <a:t> </a:t>
            </a:r>
            <a:r>
              <a:rPr lang="en-US" sz="1800" dirty="0">
                <a:latin typeface="+mn-lt"/>
                <a:cs typeface="Verdana"/>
              </a:rPr>
              <a:t>D = multiplication and division (whichever is first from left to right</a:t>
            </a:r>
          </a:p>
          <a:p>
            <a:pPr marL="0" indent="0">
              <a:spcBef>
                <a:spcPts val="600"/>
              </a:spcBef>
              <a:buNone/>
              <a:defRPr/>
            </a:pPr>
            <a:r>
              <a:rPr lang="en-US" sz="1800" dirty="0">
                <a:latin typeface="+mn-lt"/>
                <a:cs typeface="Verdana"/>
              </a:rPr>
              <a:t>A</a:t>
            </a:r>
            <a:r>
              <a:rPr lang="en-US" sz="100" dirty="0">
                <a:latin typeface="+mn-lt"/>
                <a:cs typeface="Verdana"/>
              </a:rPr>
              <a:t> </a:t>
            </a:r>
            <a:r>
              <a:rPr lang="en-US" sz="1800" dirty="0">
                <a:latin typeface="+mn-lt"/>
                <a:cs typeface="Verdana"/>
              </a:rPr>
              <a:t>S = addition and subtraction (whichever is first from left to right)</a:t>
            </a:r>
          </a:p>
        </p:txBody>
      </p:sp>
      <p:pic>
        <p:nvPicPr>
          <p:cNvPr id="5" name="Picture 4" descr="2 models of the order of operations. Model 1, order chart. Follow the steps to the order of operations. A chart has steps 1 to 4. 1, parentheses. 2, exponents. 3, division and multiplication, left to right. 4, subtraction and addition, left to right. Mode 2, order pyramid. Work your way down through the operations. A triangle has 3 levels. Next to the triangle, the model states, work within parentheses or brackets first. From top to bottom the levels are, exponents, multiplication and division, from left to right, and addition and subtraction, from left to righ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6445" y="847726"/>
            <a:ext cx="4041007" cy="4910813"/>
          </a:xfrm>
          <a:prstGeom prst="rect">
            <a:avLst/>
          </a:prstGeom>
        </p:spPr>
      </p:pic>
    </p:spTree>
    <p:extLst>
      <p:ext uri="{BB962C8B-B14F-4D97-AF65-F5344CB8AC3E}">
        <p14:creationId xmlns:p14="http://schemas.microsoft.com/office/powerpoint/2010/main" val="822732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Apply Order of Operations Activity 22.2 Guess My Number</a:t>
            </a:r>
          </a:p>
        </p:txBody>
      </p:sp>
      <p:sp>
        <p:nvSpPr>
          <p:cNvPr id="4" name="Content Placeholder 3"/>
          <p:cNvSpPr>
            <a:spLocks noGrp="1"/>
          </p:cNvSpPr>
          <p:nvPr>
            <p:ph idx="1"/>
          </p:nvPr>
        </p:nvSpPr>
        <p:spPr>
          <a:xfrm>
            <a:off x="457200" y="1600200"/>
            <a:ext cx="8229600" cy="2182528"/>
          </a:xfrm>
        </p:spPr>
        <p:txBody>
          <a:bodyPr/>
          <a:lstStyle/>
          <a:p>
            <a:pPr marL="0" indent="0">
              <a:spcBef>
                <a:spcPts val="600"/>
              </a:spcBef>
              <a:buNone/>
            </a:pPr>
            <a:r>
              <a:rPr lang="en-US" sz="1800" b="1" dirty="0">
                <a:latin typeface="+mn-lt"/>
                <a:cs typeface="Verdana"/>
              </a:rPr>
              <a:t>Guess My Number</a:t>
            </a:r>
          </a:p>
          <a:p>
            <a:pPr marL="0" indent="0">
              <a:spcBef>
                <a:spcPts val="600"/>
              </a:spcBef>
              <a:buNone/>
            </a:pPr>
            <a:r>
              <a:rPr lang="en-US" sz="1800" dirty="0">
                <a:latin typeface="+mn-lt"/>
              </a:rPr>
              <a:t>In this activity, you will give hints about a number and students will think backwards to find it (by using logical reasoning). For E</a:t>
            </a:r>
            <a:r>
              <a:rPr lang="en-US" sz="100" dirty="0">
                <a:latin typeface="+mn-lt"/>
              </a:rPr>
              <a:t> </a:t>
            </a:r>
            <a:r>
              <a:rPr lang="en-US" sz="1800" dirty="0">
                <a:latin typeface="+mn-lt"/>
              </a:rPr>
              <a:t>L</a:t>
            </a:r>
            <a:r>
              <a:rPr lang="en-US" sz="100" dirty="0">
                <a:latin typeface="+mn-lt"/>
              </a:rPr>
              <a:t> </a:t>
            </a:r>
            <a:r>
              <a:rPr lang="en-US" sz="1800" dirty="0">
                <a:latin typeface="+mn-lt"/>
              </a:rPr>
              <a:t>Ls and students with disabilities, provide the statements in writing and verbally. Students create equations, using parentheses appropriately to reflect the clues you give, as in the following three examples:</a:t>
            </a:r>
          </a:p>
          <a:p>
            <a:pPr marL="255600" indent="-255600">
              <a:spcBef>
                <a:spcPts val="600"/>
              </a:spcBef>
            </a:pPr>
            <a:r>
              <a:rPr lang="en-US" sz="1800" dirty="0">
                <a:latin typeface="+mn-lt"/>
              </a:rPr>
              <a:t>I am thinking of a number; I add 5, double it, and get 22.</a:t>
            </a:r>
          </a:p>
        </p:txBody>
      </p:sp>
      <p:graphicFrame>
        <p:nvGraphicFramePr>
          <p:cNvPr id="8" name="Object 7" descr="Left bracket left parenthesis n + 5 right parenthesis times 2 = 22 right bracket."/>
          <p:cNvGraphicFramePr>
            <a:graphicFrameLocks noChangeAspect="1"/>
          </p:cNvGraphicFramePr>
          <p:nvPr>
            <p:extLst>
              <p:ext uri="{D42A27DB-BD31-4B8C-83A1-F6EECF244321}">
                <p14:modId xmlns:p14="http://schemas.microsoft.com/office/powerpoint/2010/main" val="2218391316"/>
              </p:ext>
            </p:extLst>
          </p:nvPr>
        </p:nvGraphicFramePr>
        <p:xfrm>
          <a:off x="6507394" y="3479804"/>
          <a:ext cx="1596962" cy="299831"/>
        </p:xfrm>
        <a:graphic>
          <a:graphicData uri="http://schemas.openxmlformats.org/presentationml/2006/ole">
            <mc:AlternateContent xmlns:mc="http://schemas.openxmlformats.org/markup-compatibility/2006">
              <mc:Choice xmlns:v="urn:schemas-microsoft-com:vml" Requires="v">
                <p:oleObj spid="_x0000_s1282" name="Equation" r:id="rId3" imgW="1079280" imgH="203040" progId="Equation.DSMT4">
                  <p:embed/>
                </p:oleObj>
              </mc:Choice>
              <mc:Fallback>
                <p:oleObj name="Equation" r:id="rId3" imgW="1079280" imgH="203040" progId="Equation.DSMT4">
                  <p:embed/>
                  <p:pic>
                    <p:nvPicPr>
                      <p:cNvPr id="0" name=""/>
                      <p:cNvPicPr/>
                      <p:nvPr/>
                    </p:nvPicPr>
                    <p:blipFill>
                      <a:blip r:embed="rId4"/>
                      <a:stretch>
                        <a:fillRect/>
                      </a:stretch>
                    </p:blipFill>
                    <p:spPr>
                      <a:xfrm>
                        <a:off x="6507394" y="3479804"/>
                        <a:ext cx="1596962" cy="299831"/>
                      </a:xfrm>
                      <a:prstGeom prst="rect">
                        <a:avLst/>
                      </a:prstGeom>
                    </p:spPr>
                  </p:pic>
                </p:oleObj>
              </mc:Fallback>
            </mc:AlternateContent>
          </a:graphicData>
        </a:graphic>
      </p:graphicFrame>
      <p:sp>
        <p:nvSpPr>
          <p:cNvPr id="5" name="Content Placeholder 4"/>
          <p:cNvSpPr>
            <a:spLocks noGrp="1"/>
          </p:cNvSpPr>
          <p:nvPr>
            <p:ph idx="13"/>
          </p:nvPr>
        </p:nvSpPr>
        <p:spPr>
          <a:xfrm>
            <a:off x="473720" y="3730200"/>
            <a:ext cx="6562347" cy="401441"/>
          </a:xfrm>
        </p:spPr>
        <p:txBody>
          <a:bodyPr/>
          <a:lstStyle/>
          <a:p>
            <a:pPr indent="-255600"/>
            <a:r>
              <a:rPr lang="en-US" sz="1800" dirty="0">
                <a:latin typeface="+mn-lt"/>
              </a:rPr>
              <a:t>I am thinking of a number; I subtract 2, square it, and get 36.</a:t>
            </a:r>
          </a:p>
        </p:txBody>
      </p:sp>
      <p:graphicFrame>
        <p:nvGraphicFramePr>
          <p:cNvPr id="9" name="Object 8" descr="Left bracket left parenthesis n minus 2 right parenthesis squared = 36 right bracket."/>
          <p:cNvGraphicFramePr>
            <a:graphicFrameLocks noChangeAspect="1"/>
          </p:cNvGraphicFramePr>
          <p:nvPr>
            <p:extLst>
              <p:ext uri="{D42A27DB-BD31-4B8C-83A1-F6EECF244321}">
                <p14:modId xmlns:p14="http://schemas.microsoft.com/office/powerpoint/2010/main" val="2663137128"/>
              </p:ext>
            </p:extLst>
          </p:nvPr>
        </p:nvGraphicFramePr>
        <p:xfrm>
          <a:off x="6969368" y="3769909"/>
          <a:ext cx="1375961" cy="334694"/>
        </p:xfrm>
        <a:graphic>
          <a:graphicData uri="http://schemas.openxmlformats.org/presentationml/2006/ole">
            <mc:AlternateContent xmlns:mc="http://schemas.openxmlformats.org/markup-compatibility/2006">
              <mc:Choice xmlns:v="urn:schemas-microsoft-com:vml" Requires="v">
                <p:oleObj spid="_x0000_s1283" name="Equation" r:id="rId5" imgW="939600" imgH="228600" progId="Equation.DSMT4">
                  <p:embed/>
                </p:oleObj>
              </mc:Choice>
              <mc:Fallback>
                <p:oleObj name="Equation" r:id="rId5" imgW="939600" imgH="228600" progId="Equation.DSMT4">
                  <p:embed/>
                  <p:pic>
                    <p:nvPicPr>
                      <p:cNvPr id="0" name=""/>
                      <p:cNvPicPr/>
                      <p:nvPr/>
                    </p:nvPicPr>
                    <p:blipFill>
                      <a:blip r:embed="rId6"/>
                      <a:stretch>
                        <a:fillRect/>
                      </a:stretch>
                    </p:blipFill>
                    <p:spPr>
                      <a:xfrm>
                        <a:off x="6969368" y="3769909"/>
                        <a:ext cx="1375961" cy="334694"/>
                      </a:xfrm>
                      <a:prstGeom prst="rect">
                        <a:avLst/>
                      </a:prstGeom>
                    </p:spPr>
                  </p:pic>
                </p:oleObj>
              </mc:Fallback>
            </mc:AlternateContent>
          </a:graphicData>
        </a:graphic>
      </p:graphicFrame>
      <p:sp>
        <p:nvSpPr>
          <p:cNvPr id="6" name="Content Placeholder 5"/>
          <p:cNvSpPr>
            <a:spLocks noGrp="1"/>
          </p:cNvSpPr>
          <p:nvPr>
            <p:ph idx="14"/>
          </p:nvPr>
        </p:nvSpPr>
        <p:spPr>
          <a:xfrm>
            <a:off x="473720" y="4099691"/>
            <a:ext cx="7194884" cy="441585"/>
          </a:xfrm>
        </p:spPr>
        <p:txBody>
          <a:bodyPr/>
          <a:lstStyle/>
          <a:p>
            <a:pPr indent="-255600"/>
            <a:r>
              <a:rPr lang="en-US" sz="1800" dirty="0">
                <a:latin typeface="+mn-lt"/>
              </a:rPr>
              <a:t>I am thinking of a number; I double it, add 2, cube it, and get 1000.</a:t>
            </a:r>
          </a:p>
        </p:txBody>
      </p:sp>
      <p:graphicFrame>
        <p:nvGraphicFramePr>
          <p:cNvPr id="10" name="Object 9" descr="Left bracket left parenthesis 2 n + 2 right parenthesis cubed = 1000 right bracket."/>
          <p:cNvGraphicFramePr>
            <a:graphicFrameLocks noChangeAspect="1"/>
          </p:cNvGraphicFramePr>
          <p:nvPr>
            <p:extLst>
              <p:ext uri="{D42A27DB-BD31-4B8C-83A1-F6EECF244321}">
                <p14:modId xmlns:p14="http://schemas.microsoft.com/office/powerpoint/2010/main" val="710385570"/>
              </p:ext>
            </p:extLst>
          </p:nvPr>
        </p:nvGraphicFramePr>
        <p:xfrm>
          <a:off x="789482" y="4451320"/>
          <a:ext cx="1635875" cy="316622"/>
        </p:xfrm>
        <a:graphic>
          <a:graphicData uri="http://schemas.openxmlformats.org/presentationml/2006/ole">
            <mc:AlternateContent xmlns:mc="http://schemas.openxmlformats.org/markup-compatibility/2006">
              <mc:Choice xmlns:v="urn:schemas-microsoft-com:vml" Requires="v">
                <p:oleObj spid="_x0000_s1284" name="Equation" r:id="rId7" imgW="1180800" imgH="228600" progId="Equation.DSMT4">
                  <p:embed/>
                </p:oleObj>
              </mc:Choice>
              <mc:Fallback>
                <p:oleObj name="Equation" r:id="rId7" imgW="1180800" imgH="228600" progId="Equation.DSMT4">
                  <p:embed/>
                  <p:pic>
                    <p:nvPicPr>
                      <p:cNvPr id="0" name=""/>
                      <p:cNvPicPr/>
                      <p:nvPr/>
                    </p:nvPicPr>
                    <p:blipFill>
                      <a:blip r:embed="rId8"/>
                      <a:stretch>
                        <a:fillRect/>
                      </a:stretch>
                    </p:blipFill>
                    <p:spPr>
                      <a:xfrm>
                        <a:off x="789482" y="4451320"/>
                        <a:ext cx="1635875" cy="316622"/>
                      </a:xfrm>
                      <a:prstGeom prst="rect">
                        <a:avLst/>
                      </a:prstGeom>
                    </p:spPr>
                  </p:pic>
                </p:oleObj>
              </mc:Fallback>
            </mc:AlternateContent>
          </a:graphicData>
        </a:graphic>
      </p:graphicFrame>
      <p:sp>
        <p:nvSpPr>
          <p:cNvPr id="7" name="Content Placeholder 6"/>
          <p:cNvSpPr>
            <a:spLocks noGrp="1"/>
          </p:cNvSpPr>
          <p:nvPr>
            <p:ph idx="15"/>
          </p:nvPr>
        </p:nvSpPr>
        <p:spPr>
          <a:xfrm>
            <a:off x="457200" y="4898778"/>
            <a:ext cx="8229600" cy="946575"/>
          </a:xfrm>
        </p:spPr>
        <p:txBody>
          <a:bodyPr/>
          <a:lstStyle/>
          <a:p>
            <a:pPr marL="432" indent="0">
              <a:buNone/>
            </a:pPr>
            <a:r>
              <a:rPr lang="en-US" sz="1800" dirty="0">
                <a:latin typeface="+mn-lt"/>
              </a:rPr>
              <a:t>For students with disabilities, you may want to start with a known number rather than an unknown number—for example, start with 5, square it, add 11, divide by 6. They should write</a:t>
            </a:r>
          </a:p>
        </p:txBody>
      </p:sp>
      <p:graphicFrame>
        <p:nvGraphicFramePr>
          <p:cNvPr id="11" name="Object 10" descr="left parenthesis 5 squared + 11 right parenthesis divided by 6 = n."/>
          <p:cNvGraphicFramePr>
            <a:graphicFrameLocks noChangeAspect="1"/>
          </p:cNvGraphicFramePr>
          <p:nvPr>
            <p:extLst>
              <p:ext uri="{D42A27DB-BD31-4B8C-83A1-F6EECF244321}">
                <p14:modId xmlns:p14="http://schemas.microsoft.com/office/powerpoint/2010/main" val="3287337704"/>
              </p:ext>
            </p:extLst>
          </p:nvPr>
        </p:nvGraphicFramePr>
        <p:xfrm>
          <a:off x="2962998" y="5526929"/>
          <a:ext cx="1495425" cy="317500"/>
        </p:xfrm>
        <a:graphic>
          <a:graphicData uri="http://schemas.openxmlformats.org/presentationml/2006/ole">
            <mc:AlternateContent xmlns:mc="http://schemas.openxmlformats.org/markup-compatibility/2006">
              <mc:Choice xmlns:v="urn:schemas-microsoft-com:vml" Requires="v">
                <p:oleObj spid="_x0000_s1285" name="Equation" r:id="rId9" imgW="1079280" imgH="228600" progId="Equation.DSMT4">
                  <p:embed/>
                </p:oleObj>
              </mc:Choice>
              <mc:Fallback>
                <p:oleObj name="Equation" r:id="rId9" imgW="1079280" imgH="228600" progId="Equation.DSMT4">
                  <p:embed/>
                  <p:pic>
                    <p:nvPicPr>
                      <p:cNvPr id="10" name="Object 9"/>
                      <p:cNvPicPr/>
                      <p:nvPr/>
                    </p:nvPicPr>
                    <p:blipFill>
                      <a:blip r:embed="rId10"/>
                      <a:stretch>
                        <a:fillRect/>
                      </a:stretch>
                    </p:blipFill>
                    <p:spPr>
                      <a:xfrm>
                        <a:off x="2962998" y="5526929"/>
                        <a:ext cx="1495425" cy="317500"/>
                      </a:xfrm>
                      <a:prstGeom prst="rect">
                        <a:avLst/>
                      </a:prstGeom>
                    </p:spPr>
                  </p:pic>
                </p:oleObj>
              </mc:Fallback>
            </mc:AlternateContent>
          </a:graphicData>
        </a:graphic>
      </p:graphicFrame>
    </p:spTree>
    <p:extLst>
      <p:ext uri="{BB962C8B-B14F-4D97-AF65-F5344CB8AC3E}">
        <p14:creationId xmlns:p14="http://schemas.microsoft.com/office/powerpoint/2010/main" val="780996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637117"/>
          </a:xfrm>
        </p:spPr>
        <p:txBody>
          <a:bodyPr/>
          <a:lstStyle/>
          <a:p>
            <a:r>
              <a:rPr lang="en-US" dirty="0">
                <a:latin typeface="Times New Roman" panose="02020603050405020304" pitchFamily="18" charset="0"/>
              </a:rPr>
              <a:t>Integer Exponents</a:t>
            </a:r>
            <a:endParaRPr lang="en-US" dirty="0"/>
          </a:p>
        </p:txBody>
      </p:sp>
      <p:sp>
        <p:nvSpPr>
          <p:cNvPr id="3" name="Content Placeholder 2"/>
          <p:cNvSpPr>
            <a:spLocks noGrp="1"/>
          </p:cNvSpPr>
          <p:nvPr>
            <p:ph idx="1"/>
          </p:nvPr>
        </p:nvSpPr>
        <p:spPr>
          <a:xfrm>
            <a:off x="514997" y="1010978"/>
            <a:ext cx="3749040" cy="430731"/>
          </a:xfrm>
        </p:spPr>
        <p:txBody>
          <a:bodyPr/>
          <a:lstStyle/>
          <a:p>
            <a:pPr marL="255600" indent="-255600"/>
            <a:r>
              <a:rPr lang="en-US" sz="2000" dirty="0">
                <a:latin typeface="+mn-lt"/>
              </a:rPr>
              <a:t>Explore power of 10 changes</a:t>
            </a:r>
          </a:p>
        </p:txBody>
      </p:sp>
      <p:graphicFrame>
        <p:nvGraphicFramePr>
          <p:cNvPr id="9" name="Object 8" descr="10 to the fourth power = 10000. 10 cubed = 1000. 10 squared = 100. 10 to the first power = 10. 10 to the 0 power = question mark. 10 to the negative first power = question mark."/>
          <p:cNvGraphicFramePr>
            <a:graphicFrameLocks noChangeAspect="1"/>
          </p:cNvGraphicFramePr>
          <p:nvPr>
            <p:extLst>
              <p:ext uri="{D42A27DB-BD31-4B8C-83A1-F6EECF244321}">
                <p14:modId xmlns:p14="http://schemas.microsoft.com/office/powerpoint/2010/main" val="2324556319"/>
              </p:ext>
            </p:extLst>
          </p:nvPr>
        </p:nvGraphicFramePr>
        <p:xfrm>
          <a:off x="843180" y="1695451"/>
          <a:ext cx="1782888" cy="2852620"/>
        </p:xfrm>
        <a:graphic>
          <a:graphicData uri="http://schemas.openxmlformats.org/presentationml/2006/ole">
            <mc:AlternateContent xmlns:mc="http://schemas.openxmlformats.org/markup-compatibility/2006">
              <mc:Choice xmlns:v="urn:schemas-microsoft-com:vml" Requires="v">
                <p:oleObj spid="_x0000_s2187" name="Equation" r:id="rId3" imgW="888840" imgH="1422360" progId="Equation.DSMT4">
                  <p:embed/>
                </p:oleObj>
              </mc:Choice>
              <mc:Fallback>
                <p:oleObj name="Equation" r:id="rId3" imgW="888840" imgH="1422360" progId="Equation.DSMT4">
                  <p:embed/>
                  <p:pic>
                    <p:nvPicPr>
                      <p:cNvPr id="0" name=""/>
                      <p:cNvPicPr/>
                      <p:nvPr/>
                    </p:nvPicPr>
                    <p:blipFill>
                      <a:blip r:embed="rId4"/>
                      <a:stretch>
                        <a:fillRect/>
                      </a:stretch>
                    </p:blipFill>
                    <p:spPr>
                      <a:xfrm>
                        <a:off x="843180" y="1695451"/>
                        <a:ext cx="1782888" cy="2852620"/>
                      </a:xfrm>
                      <a:prstGeom prst="rect">
                        <a:avLst/>
                      </a:prstGeom>
                    </p:spPr>
                  </p:pic>
                </p:oleObj>
              </mc:Fallback>
            </mc:AlternateContent>
          </a:graphicData>
        </a:graphic>
      </p:graphicFrame>
      <p:sp>
        <p:nvSpPr>
          <p:cNvPr id="4" name="Content Placeholder 3"/>
          <p:cNvSpPr>
            <a:spLocks noGrp="1"/>
          </p:cNvSpPr>
          <p:nvPr>
            <p:ph idx="13"/>
          </p:nvPr>
        </p:nvSpPr>
        <p:spPr>
          <a:xfrm>
            <a:off x="457200" y="4751512"/>
            <a:ext cx="3864634" cy="1054065"/>
          </a:xfrm>
        </p:spPr>
        <p:txBody>
          <a:bodyPr/>
          <a:lstStyle/>
          <a:p>
            <a:pPr marL="255600" indent="-255600"/>
            <a:r>
              <a:rPr lang="en-US" sz="2000" dirty="0">
                <a:latin typeface="+mn-lt"/>
              </a:rPr>
              <a:t>Negative exponent is the reciprocal of the value it would be with a positive sign.</a:t>
            </a:r>
          </a:p>
        </p:txBody>
      </p:sp>
      <p:sp>
        <p:nvSpPr>
          <p:cNvPr id="5" name="Content Placeholder 4"/>
          <p:cNvSpPr>
            <a:spLocks noGrp="1"/>
          </p:cNvSpPr>
          <p:nvPr>
            <p:ph idx="14"/>
          </p:nvPr>
        </p:nvSpPr>
        <p:spPr>
          <a:xfrm>
            <a:off x="4654666" y="1012850"/>
            <a:ext cx="3951171" cy="711176"/>
          </a:xfrm>
        </p:spPr>
        <p:txBody>
          <a:bodyPr/>
          <a:lstStyle/>
          <a:p>
            <a:pPr indent="-255600"/>
            <a:r>
              <a:rPr lang="en-US" sz="2000" dirty="0">
                <a:latin typeface="+mn-lt"/>
              </a:rPr>
              <a:t>Explore negative exponents with a calculator.</a:t>
            </a:r>
          </a:p>
        </p:txBody>
      </p:sp>
      <p:graphicFrame>
        <p:nvGraphicFramePr>
          <p:cNvPr id="11" name="Object 10" descr="10 to the negative first power = 0.1 = 1 tenth. 10 negative squared = 0.01 = 1 one hundredth = start fraction 1 over 10 squared end fraction. 10 negative cubed = 0.001 = 1 1 thousandth = start fraction 1 over 10 cubed end fraction."/>
          <p:cNvGraphicFramePr>
            <a:graphicFrameLocks noChangeAspect="1"/>
          </p:cNvGraphicFramePr>
          <p:nvPr>
            <p:extLst>
              <p:ext uri="{D42A27DB-BD31-4B8C-83A1-F6EECF244321}">
                <p14:modId xmlns:p14="http://schemas.microsoft.com/office/powerpoint/2010/main" val="4142598979"/>
              </p:ext>
            </p:extLst>
          </p:nvPr>
        </p:nvGraphicFramePr>
        <p:xfrm>
          <a:off x="5019832" y="1695451"/>
          <a:ext cx="3376456" cy="2356233"/>
        </p:xfrm>
        <a:graphic>
          <a:graphicData uri="http://schemas.openxmlformats.org/presentationml/2006/ole">
            <mc:AlternateContent xmlns:mc="http://schemas.openxmlformats.org/markup-compatibility/2006">
              <mc:Choice xmlns:v="urn:schemas-microsoft-com:vml" Requires="v">
                <p:oleObj spid="_x0000_s2188" name="Equation" r:id="rId5" imgW="1765080" imgH="1231560" progId="Equation.DSMT4">
                  <p:embed/>
                </p:oleObj>
              </mc:Choice>
              <mc:Fallback>
                <p:oleObj name="Equation" r:id="rId5" imgW="1765080" imgH="1231560" progId="Equation.DSMT4">
                  <p:embed/>
                  <p:pic>
                    <p:nvPicPr>
                      <p:cNvPr id="0" name=""/>
                      <p:cNvPicPr/>
                      <p:nvPr/>
                    </p:nvPicPr>
                    <p:blipFill>
                      <a:blip r:embed="rId6"/>
                      <a:stretch>
                        <a:fillRect/>
                      </a:stretch>
                    </p:blipFill>
                    <p:spPr>
                      <a:xfrm>
                        <a:off x="5019832" y="1695451"/>
                        <a:ext cx="3376456" cy="2356233"/>
                      </a:xfrm>
                      <a:prstGeom prst="rect">
                        <a:avLst/>
                      </a:prstGeom>
                    </p:spPr>
                  </p:pic>
                </p:oleObj>
              </mc:Fallback>
            </mc:AlternateContent>
          </a:graphicData>
        </a:graphic>
      </p:graphicFrame>
      <p:sp>
        <p:nvSpPr>
          <p:cNvPr id="6" name="Content Placeholder 5"/>
          <p:cNvSpPr>
            <a:spLocks noGrp="1"/>
          </p:cNvSpPr>
          <p:nvPr>
            <p:ph idx="15"/>
          </p:nvPr>
        </p:nvSpPr>
        <p:spPr>
          <a:xfrm>
            <a:off x="4732474" y="4332412"/>
            <a:ext cx="3951171" cy="711176"/>
          </a:xfrm>
        </p:spPr>
        <p:txBody>
          <a:bodyPr/>
          <a:lstStyle/>
          <a:p>
            <a:pPr indent="-255600"/>
            <a:r>
              <a:rPr lang="en-US" sz="2000" dirty="0">
                <a:latin typeface="+mn-lt"/>
              </a:rPr>
              <a:t>Use fraction-to-decimal conversion feature.</a:t>
            </a:r>
          </a:p>
        </p:txBody>
      </p:sp>
    </p:spTree>
    <p:extLst>
      <p:ext uri="{BB962C8B-B14F-4D97-AF65-F5344CB8AC3E}">
        <p14:creationId xmlns:p14="http://schemas.microsoft.com/office/powerpoint/2010/main" val="1996481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656167"/>
          </a:xfrm>
        </p:spPr>
        <p:txBody>
          <a:bodyPr/>
          <a:lstStyle/>
          <a:p>
            <a:r>
              <a:rPr lang="en-US" dirty="0">
                <a:latin typeface="Times New Roman" panose="02020603050405020304" pitchFamily="18" charset="0"/>
              </a:rPr>
              <a:t>Context for Very Large Numbers</a:t>
            </a:r>
            <a:endParaRPr lang="en-US" dirty="0"/>
          </a:p>
        </p:txBody>
      </p:sp>
      <p:sp>
        <p:nvSpPr>
          <p:cNvPr id="3" name="Text Placeholder 2"/>
          <p:cNvSpPr>
            <a:spLocks noGrp="1"/>
          </p:cNvSpPr>
          <p:nvPr>
            <p:ph type="body" idx="1"/>
          </p:nvPr>
        </p:nvSpPr>
        <p:spPr>
          <a:xfrm>
            <a:off x="457199" y="1042987"/>
            <a:ext cx="8277225" cy="5133975"/>
          </a:xfrm>
        </p:spPr>
        <p:txBody>
          <a:bodyPr/>
          <a:lstStyle/>
          <a:p>
            <a:r>
              <a:rPr lang="en-US" sz="2200" dirty="0">
                <a:latin typeface="+mn-lt"/>
              </a:rPr>
              <a:t>State lottery - Exploring lottery combination and then probabilities can help students understand social justice issues using mathematics. A lottery with 40 numbers from which to pick 6 (4 million possible combinations)</a:t>
            </a:r>
          </a:p>
          <a:p>
            <a:r>
              <a:rPr lang="en-US" sz="2200" dirty="0">
                <a:latin typeface="+mn-lt"/>
              </a:rPr>
              <a:t>The estimated diameter of the universe is 40 billion light-years.</a:t>
            </a:r>
          </a:p>
          <a:p>
            <a:r>
              <a:rPr lang="en-US" sz="2200" dirty="0">
                <a:latin typeface="+mn-lt"/>
              </a:rPr>
              <a:t>The average human body has 100 billion cells.</a:t>
            </a:r>
          </a:p>
          <a:p>
            <a:r>
              <a:rPr lang="en-US" sz="2200" dirty="0">
                <a:latin typeface="+mn-lt"/>
              </a:rPr>
              <a:t>The distance to the sun is about 150 million kilometers.</a:t>
            </a:r>
          </a:p>
          <a:p>
            <a:r>
              <a:rPr lang="en-US" sz="2200" dirty="0">
                <a:latin typeface="+mn-lt"/>
              </a:rPr>
              <a:t>The population in the world is approximately 7.63 billion (July, 2018).</a:t>
            </a:r>
          </a:p>
          <a:p>
            <a:pPr marL="0" indent="0">
              <a:buNone/>
            </a:pPr>
            <a:r>
              <a:rPr lang="en-US" sz="2200" b="1" dirty="0">
                <a:latin typeface="+mn-lt"/>
              </a:rPr>
              <a:t>Connect large numbers to meaningful points of reference to help them get an idea of true magnitude.</a:t>
            </a:r>
          </a:p>
        </p:txBody>
      </p:sp>
    </p:spTree>
    <p:extLst>
      <p:ext uri="{BB962C8B-B14F-4D97-AF65-F5344CB8AC3E}">
        <p14:creationId xmlns:p14="http://schemas.microsoft.com/office/powerpoint/2010/main" val="3377585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760942"/>
          </a:xfrm>
        </p:spPr>
        <p:txBody>
          <a:bodyPr/>
          <a:lstStyle/>
          <a:p>
            <a:r>
              <a:rPr lang="en-US" dirty="0">
                <a:latin typeface="Times New Roman" panose="02020603050405020304" pitchFamily="18" charset="0"/>
              </a:rPr>
              <a:t>Context for Very Small Numbers</a:t>
            </a:r>
            <a:endParaRPr lang="en-US" dirty="0"/>
          </a:p>
        </p:txBody>
      </p:sp>
      <p:sp>
        <p:nvSpPr>
          <p:cNvPr id="3" name="Text Placeholder 2"/>
          <p:cNvSpPr>
            <a:spLocks noGrp="1"/>
          </p:cNvSpPr>
          <p:nvPr>
            <p:ph type="body" idx="1"/>
          </p:nvPr>
        </p:nvSpPr>
        <p:spPr>
          <a:xfrm>
            <a:off x="457200" y="1228726"/>
            <a:ext cx="8229600" cy="4897438"/>
          </a:xfrm>
        </p:spPr>
        <p:txBody>
          <a:bodyPr/>
          <a:lstStyle/>
          <a:p>
            <a:r>
              <a:rPr lang="en-US" sz="2400" dirty="0">
                <a:latin typeface="+mn-lt"/>
              </a:rPr>
              <a:t>Length of D</a:t>
            </a:r>
            <a:r>
              <a:rPr lang="en-US" sz="100" dirty="0">
                <a:latin typeface="+mn-lt"/>
              </a:rPr>
              <a:t> </a:t>
            </a:r>
            <a:r>
              <a:rPr lang="en-US" sz="2400" dirty="0">
                <a:latin typeface="+mn-lt"/>
              </a:rPr>
              <a:t>N</a:t>
            </a:r>
            <a:r>
              <a:rPr lang="en-US" sz="100" dirty="0">
                <a:latin typeface="+mn-lt"/>
              </a:rPr>
              <a:t> </a:t>
            </a:r>
            <a:r>
              <a:rPr lang="en-US" sz="2400" dirty="0">
                <a:latin typeface="+mn-lt"/>
              </a:rPr>
              <a:t>A strand in a cell</a:t>
            </a:r>
          </a:p>
          <a:p>
            <a:r>
              <a:rPr lang="en-US" sz="2400" dirty="0">
                <a:latin typeface="+mn-lt"/>
              </a:rPr>
              <a:t>Human hair growth rate</a:t>
            </a:r>
          </a:p>
          <a:p>
            <a:r>
              <a:rPr lang="en-US" sz="2400" dirty="0">
                <a:latin typeface="+mn-lt"/>
              </a:rPr>
              <a:t>Chances of winning the lottery</a:t>
            </a:r>
          </a:p>
          <a:p>
            <a:r>
              <a:rPr lang="en-US" sz="2400" dirty="0">
                <a:latin typeface="+mn-lt"/>
              </a:rPr>
              <a:t>Mass of one atom of hydrogen</a:t>
            </a:r>
          </a:p>
          <a:p>
            <a:r>
              <a:rPr lang="en-US" sz="2400" dirty="0">
                <a:latin typeface="+mn-lt"/>
              </a:rPr>
              <a:t>Sound to travel the length of a football field</a:t>
            </a:r>
            <a:br>
              <a:rPr lang="en-US" sz="2400" dirty="0">
                <a:latin typeface="+mn-lt"/>
              </a:rPr>
            </a:br>
            <a:endParaRPr lang="en-US" sz="2400" dirty="0">
              <a:latin typeface="+mn-lt"/>
            </a:endParaRPr>
          </a:p>
          <a:p>
            <a:pPr marL="0" indent="0">
              <a:buNone/>
            </a:pPr>
            <a:r>
              <a:rPr lang="en-US" sz="2400" b="1" dirty="0">
                <a:latin typeface="+mn-lt"/>
              </a:rPr>
              <a:t>Finding real data that are very, very, small can build meaning and </a:t>
            </a:r>
            <a:r>
              <a:rPr lang="en-US" sz="2400" b="1" dirty="0" smtClean="0">
                <a:latin typeface="+mn-lt"/>
              </a:rPr>
              <a:t>insights.</a:t>
            </a:r>
            <a:endParaRPr lang="en-US" sz="1800" b="1" dirty="0">
              <a:latin typeface="+mn-lt"/>
            </a:endParaRPr>
          </a:p>
        </p:txBody>
      </p:sp>
    </p:spTree>
    <p:extLst>
      <p:ext uri="{BB962C8B-B14F-4D97-AF65-F5344CB8AC3E}">
        <p14:creationId xmlns:p14="http://schemas.microsoft.com/office/powerpoint/2010/main" val="162782699"/>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8407</TotalTime>
  <Words>1526</Words>
  <Application>Microsoft Office PowerPoint</Application>
  <PresentationFormat>On-screen Show (4:3)</PresentationFormat>
  <Paragraphs>132</Paragraphs>
  <Slides>22</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25" baseType="lpstr">
      <vt:lpstr>508 Lecture</vt:lpstr>
      <vt:lpstr>1_508 Lecture</vt:lpstr>
      <vt:lpstr>Equation</vt:lpstr>
      <vt:lpstr>Elementary and Middle School Mathematics Teaching Developmentally 10th Edition</vt:lpstr>
      <vt:lpstr>Learner Outcomes</vt:lpstr>
      <vt:lpstr>Standards-Based Development</vt:lpstr>
      <vt:lpstr>Exponents in Expressions and Equations</vt:lpstr>
      <vt:lpstr>Order of operations</vt:lpstr>
      <vt:lpstr>Apply Order of Operations Activity 22.2 Guess My Number</vt:lpstr>
      <vt:lpstr>Integer Exponents</vt:lpstr>
      <vt:lpstr>Context for Very Large Numbers</vt:lpstr>
      <vt:lpstr>Context for Very Small Numbers</vt:lpstr>
      <vt:lpstr>Contexts for Exploring Positive and Negative Numbers</vt:lpstr>
      <vt:lpstr>Tools for Illustrating Positive and Negative Numbers</vt:lpstr>
      <vt:lpstr>Addition with Integers</vt:lpstr>
      <vt:lpstr>Subtraction with Integers</vt:lpstr>
      <vt:lpstr>Connecting Visual Representations with Equations</vt:lpstr>
      <vt:lpstr>Multiplication with Integers</vt:lpstr>
      <vt:lpstr>Division with Integers</vt:lpstr>
      <vt:lpstr>Real Numbers</vt:lpstr>
      <vt:lpstr>Activity 22.15 Repeat or Terminate?</vt:lpstr>
      <vt:lpstr>Student Example:</vt:lpstr>
      <vt:lpstr>Roots and Cubes</vt:lpstr>
      <vt:lpstr>Common Errors and Misconceptions Relate to Exponents, Order of Operations, Negative Numbers and Real Numbers (1 of 2)</vt:lpstr>
      <vt:lpstr>Common Errors and Misconceptions Relate to Exponents, Order of Operations, Negative Numbers and Real Numbers (2 of 2)</vt:lpstr>
    </vt:vector>
  </TitlesOfParts>
  <Company>SPi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and Middle School Mathematics Teaching Developmentally, 10e</dc:title>
  <dc:subject>TED</dc:subject>
  <dc:creator>Van De Walle/Karp/Bay-Williams</dc:creator>
  <cp:keywords>Elementary and Middle School Mathematics Teaching Developmentally</cp:keywords>
  <cp:lastModifiedBy>Clement, Geoff</cp:lastModifiedBy>
  <cp:revision>865</cp:revision>
  <dcterms:modified xsi:type="dcterms:W3CDTF">2019-10-15T13:37:57Z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