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9"/>
  </p:notesMasterIdLst>
  <p:handoutMasterIdLst>
    <p:handoutMasterId r:id="rId20"/>
  </p:handoutMasterIdLst>
  <p:sldIdLst>
    <p:sldId id="321"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1" autoAdjust="0"/>
    <p:restoredTop sz="96395" autoAdjust="0"/>
  </p:normalViewPr>
  <p:slideViewPr>
    <p:cSldViewPr snapToGrid="0" snapToObjects="1">
      <p:cViewPr varScale="1">
        <p:scale>
          <a:sx n="80" d="100"/>
          <a:sy n="80" d="100"/>
        </p:scale>
        <p:origin x="1226" y="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8903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740544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32AD23-A511-424E-9DD2-B8CE2D237B20}" type="datetime1">
              <a:rPr lang="en-US" smtClean="0"/>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013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144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040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78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279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750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768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23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05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94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553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749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660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3"/>
          <p:cNvSpPr>
            <a:spLocks noGrp="1"/>
          </p:cNvSpPr>
          <p:nvPr>
            <p:ph sz="quarter" idx="28"/>
          </p:nvPr>
        </p:nvSpPr>
        <p:spPr>
          <a:xfrm>
            <a:off x="4326230" y="5504746"/>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9209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5016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011159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477698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3657601" y="6418263"/>
            <a:ext cx="479834" cy="29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21"/>
          </p:nvPr>
        </p:nvSpPr>
        <p:spPr>
          <a:xfrm>
            <a:off x="7200900" y="6418263"/>
            <a:ext cx="57602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22"/>
          </p:nvPr>
        </p:nvSpPr>
        <p:spPr>
          <a:xfrm flipH="1">
            <a:off x="7976101" y="6418263"/>
            <a:ext cx="778599"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6.jpg"/><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762000"/>
            <a:ext cx="4196750" cy="3013879"/>
          </a:xfrm>
        </p:spPr>
        <p:txBody>
          <a:bodyPr anchor="ctr"/>
          <a:lstStyle/>
          <a:p>
            <a:r>
              <a:rPr lang="en-US" sz="2800" dirty="0">
                <a:latin typeface="+mn-lt"/>
              </a:rPr>
              <a:t>Elementary and Middle School Mathematics Teaching Developmentally</a:t>
            </a:r>
            <a:br>
              <a:rPr lang="en-US" sz="3400" dirty="0">
                <a:latin typeface="+mn-lt"/>
              </a:rPr>
            </a:br>
            <a:r>
              <a:rPr lang="en-IN" sz="2400" dirty="0">
                <a:latin typeface="+mn-lt"/>
              </a:rPr>
              <a:t>10</a:t>
            </a:r>
            <a:r>
              <a:rPr lang="en-IN" sz="2400" baseline="30000" dirty="0">
                <a:latin typeface="+mn-lt"/>
              </a:rPr>
              <a:t>th</a:t>
            </a:r>
            <a:r>
              <a:rPr lang="en-IN" sz="2400" dirty="0">
                <a:latin typeface="+mn-lt"/>
              </a:rPr>
              <a:t> Edition</a:t>
            </a:r>
            <a:endParaRPr lang="en-US" sz="2400" dirty="0">
              <a:latin typeface="+mn-lt"/>
            </a:endParaRPr>
          </a:p>
        </p:txBody>
      </p:sp>
      <p:sp>
        <p:nvSpPr>
          <p:cNvPr id="3" name="Text Placeholder 2"/>
          <p:cNvSpPr>
            <a:spLocks noGrp="1"/>
          </p:cNvSpPr>
          <p:nvPr>
            <p:ph type="subTitle" idx="1"/>
          </p:nvPr>
        </p:nvSpPr>
        <p:spPr>
          <a:xfrm>
            <a:off x="674686" y="3962400"/>
            <a:ext cx="4147479" cy="1208116"/>
          </a:xfrm>
        </p:spPr>
        <p:txBody>
          <a:bodyPr anchor="ctr"/>
          <a:lstStyle/>
          <a:p>
            <a:r>
              <a:rPr lang="en-US" sz="2800" b="1" dirty="0">
                <a:solidFill>
                  <a:srgbClr val="007FA3"/>
                </a:solidFill>
                <a:latin typeface="+mn-lt"/>
              </a:rPr>
              <a:t>Chapter 2</a:t>
            </a:r>
          </a:p>
          <a:p>
            <a:r>
              <a:rPr lang="en-US" sz="2400" b="1" dirty="0">
                <a:solidFill>
                  <a:srgbClr val="007FA3"/>
                </a:solidFill>
                <a:latin typeface="+mn-lt"/>
              </a:rPr>
              <a:t>Exploring What it Means to Know and Do Mathematics</a:t>
            </a:r>
            <a:endParaRPr lang="en-IN" sz="2400" b="1" dirty="0">
              <a:solidFill>
                <a:srgbClr val="007FA3"/>
              </a:solidFill>
              <a:latin typeface="+mn-lt"/>
            </a:endParaRPr>
          </a:p>
        </p:txBody>
      </p:sp>
      <p:pic>
        <p:nvPicPr>
          <p:cNvPr id="7" name="Picture 6" descr="Front Cover: Elementary and Middle School Mathematics Teaching Developmentally Tenth Edition by Van De Walle, Karp and Bay-Willi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440" y="1772188"/>
            <a:ext cx="3568184" cy="4224634"/>
          </a:xfrm>
          <a:prstGeom prst="rect">
            <a:avLst/>
          </a:prstGeom>
          <a:ln w="9525">
            <a:solidFill>
              <a:schemeClr val="tx1"/>
            </a:solidFill>
          </a:ln>
        </p:spPr>
      </p:pic>
      <p:sp>
        <p:nvSpPr>
          <p:cNvPr id="9" name="Text Placeholder 5"/>
          <p:cNvSpPr txBox="1">
            <a:spLocks/>
          </p:cNvSpPr>
          <p:nvPr/>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1097037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it up National Research Council 2001</a:t>
            </a:r>
          </a:p>
        </p:txBody>
      </p:sp>
      <p:sp>
        <p:nvSpPr>
          <p:cNvPr id="3" name="Text Placeholder 2"/>
          <p:cNvSpPr>
            <a:spLocks noGrp="1"/>
          </p:cNvSpPr>
          <p:nvPr>
            <p:ph type="body" idx="1"/>
          </p:nvPr>
        </p:nvSpPr>
        <p:spPr>
          <a:xfrm>
            <a:off x="276225" y="1600200"/>
            <a:ext cx="4338907" cy="4525963"/>
          </a:xfrm>
        </p:spPr>
        <p:txBody>
          <a:bodyPr/>
          <a:lstStyle/>
          <a:p>
            <a:r>
              <a:rPr lang="en-US" sz="2200" dirty="0">
                <a:solidFill>
                  <a:srgbClr val="000000"/>
                </a:solidFill>
                <a:latin typeface="+mn-lt"/>
              </a:rPr>
              <a:t>Conceptual and procedural understanding</a:t>
            </a:r>
          </a:p>
          <a:p>
            <a:r>
              <a:rPr lang="en-US" sz="2200" dirty="0">
                <a:solidFill>
                  <a:srgbClr val="000000"/>
                </a:solidFill>
                <a:latin typeface="+mn-lt"/>
              </a:rPr>
              <a:t>Five strands of mathematical proficiency:</a:t>
            </a:r>
          </a:p>
          <a:p>
            <a:pPr lvl="1"/>
            <a:r>
              <a:rPr lang="en-US" sz="2200" dirty="0">
                <a:solidFill>
                  <a:srgbClr val="000000"/>
                </a:solidFill>
                <a:latin typeface="+mn-lt"/>
              </a:rPr>
              <a:t>Conceptual understanding</a:t>
            </a:r>
          </a:p>
          <a:p>
            <a:pPr lvl="1"/>
            <a:r>
              <a:rPr lang="en-US" sz="2200" dirty="0">
                <a:solidFill>
                  <a:srgbClr val="000000"/>
                </a:solidFill>
                <a:latin typeface="+mn-lt"/>
              </a:rPr>
              <a:t>Procedural fluency</a:t>
            </a:r>
          </a:p>
          <a:p>
            <a:pPr lvl="1"/>
            <a:r>
              <a:rPr lang="en-US" sz="2200" dirty="0">
                <a:solidFill>
                  <a:srgbClr val="000000"/>
                </a:solidFill>
                <a:latin typeface="+mn-lt"/>
              </a:rPr>
              <a:t>Strategic competence</a:t>
            </a:r>
          </a:p>
          <a:p>
            <a:pPr lvl="1"/>
            <a:r>
              <a:rPr lang="en-US" sz="2200" dirty="0">
                <a:solidFill>
                  <a:srgbClr val="000000"/>
                </a:solidFill>
                <a:latin typeface="+mn-lt"/>
              </a:rPr>
              <a:t>Productive disposition</a:t>
            </a:r>
          </a:p>
          <a:p>
            <a:pPr lvl="1"/>
            <a:r>
              <a:rPr lang="en-US" sz="2200" dirty="0">
                <a:solidFill>
                  <a:srgbClr val="000000"/>
                </a:solidFill>
                <a:latin typeface="+mn-lt"/>
              </a:rPr>
              <a:t>Adaptive reasoning</a:t>
            </a:r>
          </a:p>
        </p:txBody>
      </p:sp>
      <p:pic>
        <p:nvPicPr>
          <p:cNvPr id="5" name="Picture 4" descr="A model of the 5 principles of mathematical proficiency. The 5 principles are 5 different strands, intertwined together. The 5 strands are as follows. Conceptual understanding. Comprehension of mathematical concepts, operations, and relations. Procedural fluency. Skill in carrying out procedures flexibly, accurately, efficiently, and appropriately. Productive disposition. Habitual inclination to see mathematics as sensible, useful, and worthwhile, coupled with a belief in diligence and one’s own efficacy. Adaptive reasoning. Capacity for logical thought, reflection, explanation, and justification. Strategic competence. Ability to formulate, represent, and solve, mathematics proble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836" y="1357554"/>
            <a:ext cx="4261001" cy="4792908"/>
          </a:xfrm>
          <a:prstGeom prst="rect">
            <a:avLst/>
          </a:prstGeom>
        </p:spPr>
      </p:pic>
    </p:spTree>
    <p:extLst>
      <p:ext uri="{BB962C8B-B14F-4D97-AF65-F5344CB8AC3E}">
        <p14:creationId xmlns:p14="http://schemas.microsoft.com/office/powerpoint/2010/main" val="3991956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Times New Roman" panose="02020603050405020304" pitchFamily="18" charset="0"/>
              </a:rPr>
              <a:t>Mathematical Proficiency</a:t>
            </a:r>
            <a:endParaRPr lang="en-US"/>
          </a:p>
        </p:txBody>
      </p:sp>
      <p:sp>
        <p:nvSpPr>
          <p:cNvPr id="3" name="Text Placeholder 2"/>
          <p:cNvSpPr>
            <a:spLocks noGrp="1"/>
          </p:cNvSpPr>
          <p:nvPr>
            <p:ph type="body" idx="1"/>
          </p:nvPr>
        </p:nvSpPr>
        <p:spPr>
          <a:xfrm>
            <a:off x="579851" y="1336462"/>
            <a:ext cx="4086225" cy="504825"/>
          </a:xfrm>
        </p:spPr>
        <p:txBody>
          <a:bodyPr/>
          <a:lstStyle/>
          <a:p>
            <a:pPr marL="0" indent="0">
              <a:buNone/>
            </a:pPr>
            <a:r>
              <a:rPr lang="en-US" sz="2400" dirty="0">
                <a:solidFill>
                  <a:srgbClr val="000000"/>
                </a:solidFill>
                <a:latin typeface="+mn-lt"/>
              </a:rPr>
              <a:t>Conceptual understanding</a:t>
            </a:r>
          </a:p>
        </p:txBody>
      </p:sp>
      <p:pic>
        <p:nvPicPr>
          <p:cNvPr id="7" name="Picture 6" descr="A web of different representations for the ratio, 3 to 4. The web has 7 different representations, with ratio of 3 to 4 at the center. The representations are as follows. Context, such as 3 cats for every 4 dogs. Meaning in words, such as telling the relationship between two quantities. Physical tools. 7 dots are scattered. Three dots are yellow, and 4 dots are red. Symbols. There are three options. One. 3 to 4, written as 3 colon 4. Two. Start fraction 3 over 4 end fraction. Three. 3 to 4. Diagram. There are two rectangles of different sizes. The first rectangle has 4 parts. The second rectangle has 3 parts. Table. There are 2 columns and 3 rows. The columns from left to right are C and D. Row 1. C, 3. D, 4. Row 2. C, 6. D, 8. Row 3. C, 9. D, 12. Graph. A graph shows a line starting at 0 and moving away from 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02" y="1906628"/>
            <a:ext cx="4517892" cy="4437022"/>
          </a:xfrm>
          <a:prstGeom prst="rect">
            <a:avLst/>
          </a:prstGeom>
        </p:spPr>
      </p:pic>
      <p:sp>
        <p:nvSpPr>
          <p:cNvPr id="4" name="Text Placeholder 3"/>
          <p:cNvSpPr>
            <a:spLocks noGrp="1"/>
          </p:cNvSpPr>
          <p:nvPr>
            <p:ph type="body" idx="2"/>
          </p:nvPr>
        </p:nvSpPr>
        <p:spPr>
          <a:xfrm>
            <a:off x="5400674" y="1312650"/>
            <a:ext cx="3286125" cy="504825"/>
          </a:xfrm>
        </p:spPr>
        <p:txBody>
          <a:bodyPr/>
          <a:lstStyle/>
          <a:p>
            <a:pPr marL="0" indent="0">
              <a:buNone/>
              <a:tabLst>
                <a:tab pos="176213" algn="l"/>
              </a:tabLst>
            </a:pPr>
            <a:r>
              <a:rPr lang="en-US" sz="2400" dirty="0">
                <a:solidFill>
                  <a:srgbClr val="000000"/>
                </a:solidFill>
                <a:latin typeface="+mn-lt"/>
              </a:rPr>
              <a:t>Procedural fluency</a:t>
            </a:r>
          </a:p>
        </p:txBody>
      </p:sp>
      <p:pic>
        <p:nvPicPr>
          <p:cNvPr id="9" name="Picture 5" descr="Four models of varying levels of proficiency with the concept, 37 + 28. A, A, count all, 1, 2, 3, 4, and so on to 64, 65. On two tables are 65 counters, in a group of 37 and another group of 28. B, traditional algorithm. 35 + 28 is written in long addition, with the tens and ones places lined up. The answer, 65, is below the addition. Errors are often made. 37 + 28 is written in long addition. An answer, 515, is written below the addition. C, efficient, student generated strategies. Written instructions read as follows. Take 2 from the 37 and put it with the 28 to make 30. 30 and 35 is 65. Above the addition phrase, 37 + 28, a 2 jumps from the 37 to the 38. 35 + 30 = 65. Another set of student instructions read as follows. 37 and 20 is 67, but you have to take 2 away, 65. 37 + 30 = 67. 67 minus 2 = 65. base 10 approach, counting tens then ones. A student counts tens from 37. 37, 47, 57. The student then uses fingers to count ones from 57. 57, 58, 59, 60, 61, 62, 63, 64, 6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5126" y="1906627"/>
            <a:ext cx="2916372" cy="4463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446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Constructivism Theory by Jean Piaget</a:t>
            </a:r>
          </a:p>
        </p:txBody>
      </p:sp>
      <p:sp>
        <p:nvSpPr>
          <p:cNvPr id="3" name="Text Placeholder 2"/>
          <p:cNvSpPr>
            <a:spLocks noGrp="1"/>
          </p:cNvSpPr>
          <p:nvPr>
            <p:ph type="body" idx="1"/>
          </p:nvPr>
        </p:nvSpPr>
        <p:spPr>
          <a:xfrm>
            <a:off x="457200" y="1600200"/>
            <a:ext cx="5253487" cy="4636698"/>
          </a:xfrm>
        </p:spPr>
        <p:txBody>
          <a:bodyPr/>
          <a:lstStyle/>
          <a:p>
            <a:r>
              <a:rPr lang="en-US" sz="2200" dirty="0">
                <a:solidFill>
                  <a:srgbClr val="000000"/>
                </a:solidFill>
                <a:latin typeface="+mn-lt"/>
              </a:rPr>
              <a:t>Learners are not blank slates but creators of their own knowledge.</a:t>
            </a:r>
          </a:p>
          <a:p>
            <a:r>
              <a:rPr lang="en-US" sz="2200" dirty="0">
                <a:solidFill>
                  <a:srgbClr val="000000"/>
                </a:solidFill>
                <a:latin typeface="+mn-lt"/>
              </a:rPr>
              <a:t>Networks and cognitive schema are the product of constructing knowledge.</a:t>
            </a:r>
          </a:p>
          <a:p>
            <a:r>
              <a:rPr lang="en-US" sz="2200" dirty="0">
                <a:solidFill>
                  <a:srgbClr val="000000"/>
                </a:solidFill>
                <a:latin typeface="+mn-lt"/>
              </a:rPr>
              <a:t>Reflective thought is how people modify schemas to incorporate new ideas.</a:t>
            </a:r>
          </a:p>
          <a:p>
            <a:pPr marL="255600" lvl="1" indent="-255600">
              <a:spcBef>
                <a:spcPts val="1500"/>
              </a:spcBef>
              <a:buFont typeface="Arial" panose="020B0604020202020204" pitchFamily="34" charset="0"/>
              <a:buChar char="•"/>
              <a:tabLst>
                <a:tab pos="176213" algn="l"/>
              </a:tabLst>
            </a:pPr>
            <a:r>
              <a:rPr lang="en-US" sz="2200" dirty="0">
                <a:solidFill>
                  <a:srgbClr val="000000"/>
                </a:solidFill>
                <a:latin typeface="+mn-lt"/>
              </a:rPr>
              <a:t>Assimilation - New idea fits with prior knowledge-blue dots connect to red</a:t>
            </a:r>
          </a:p>
          <a:p>
            <a:pPr marL="255600" lvl="1" indent="-255600">
              <a:spcBef>
                <a:spcPts val="1500"/>
              </a:spcBef>
              <a:buFont typeface="Arial" panose="020B0604020202020204" pitchFamily="34" charset="0"/>
              <a:buChar char="•"/>
              <a:tabLst>
                <a:tab pos="176213" algn="l"/>
              </a:tabLst>
            </a:pPr>
            <a:r>
              <a:rPr lang="en-US" sz="2200" dirty="0">
                <a:solidFill>
                  <a:srgbClr val="000000"/>
                </a:solidFill>
                <a:latin typeface="+mn-lt"/>
              </a:rPr>
              <a:t>Accommodation - New idea does not fit with existing knowledge</a:t>
            </a:r>
          </a:p>
        </p:txBody>
      </p:sp>
      <p:pic>
        <p:nvPicPr>
          <p:cNvPr id="5" name="Picture 4" descr="A model of connecting ideas to make a new idea. Many existing ideas, connect to each other. Some of the ideas connect to a central, new ide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131" y="1781326"/>
            <a:ext cx="2994031" cy="2985916"/>
          </a:xfrm>
          <a:prstGeom prst="rect">
            <a:avLst/>
          </a:prstGeom>
        </p:spPr>
      </p:pic>
    </p:spTree>
    <p:extLst>
      <p:ext uri="{BB962C8B-B14F-4D97-AF65-F5344CB8AC3E}">
        <p14:creationId xmlns:p14="http://schemas.microsoft.com/office/powerpoint/2010/main" val="4268911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Sociocultural Theory by Lev Vygotsky</a:t>
            </a:r>
          </a:p>
        </p:txBody>
      </p:sp>
      <p:sp>
        <p:nvSpPr>
          <p:cNvPr id="3" name="Text Placeholder 2"/>
          <p:cNvSpPr>
            <a:spLocks noGrp="1"/>
          </p:cNvSpPr>
          <p:nvPr>
            <p:ph type="body" idx="1"/>
          </p:nvPr>
        </p:nvSpPr>
        <p:spPr/>
        <p:txBody>
          <a:bodyPr/>
          <a:lstStyle/>
          <a:p>
            <a:pPr marL="0" indent="0">
              <a:buNone/>
            </a:pPr>
            <a:r>
              <a:rPr lang="en-US" sz="2400" dirty="0">
                <a:solidFill>
                  <a:srgbClr val="000000"/>
                </a:solidFill>
                <a:latin typeface="+mn-lt"/>
              </a:rPr>
              <a:t>Basic Tenet</a:t>
            </a:r>
          </a:p>
          <a:p>
            <a:r>
              <a:rPr lang="en-US" sz="2400" dirty="0">
                <a:solidFill>
                  <a:srgbClr val="000000"/>
                </a:solidFill>
                <a:latin typeface="+mn-lt"/>
              </a:rPr>
              <a:t>Mental processes exist between and among people in social interactions</a:t>
            </a:r>
          </a:p>
          <a:p>
            <a:r>
              <a:rPr lang="en-US" sz="2400" dirty="0">
                <a:solidFill>
                  <a:srgbClr val="000000"/>
                </a:solidFill>
                <a:latin typeface="+mn-lt"/>
              </a:rPr>
              <a:t>Learner (working in his or her Z</a:t>
            </a:r>
            <a:r>
              <a:rPr lang="en-US" sz="100" dirty="0">
                <a:solidFill>
                  <a:srgbClr val="000000"/>
                </a:solidFill>
                <a:latin typeface="+mn-lt"/>
              </a:rPr>
              <a:t> </a:t>
            </a:r>
            <a:r>
              <a:rPr lang="en-US" sz="2400" dirty="0">
                <a:solidFill>
                  <a:srgbClr val="000000"/>
                </a:solidFill>
                <a:latin typeface="+mn-lt"/>
              </a:rPr>
              <a:t>P</a:t>
            </a:r>
            <a:r>
              <a:rPr lang="en-US" sz="100" dirty="0">
                <a:solidFill>
                  <a:srgbClr val="000000"/>
                </a:solidFill>
                <a:latin typeface="+mn-lt"/>
              </a:rPr>
              <a:t> </a:t>
            </a:r>
            <a:r>
              <a:rPr lang="en-US" sz="2400" dirty="0">
                <a:solidFill>
                  <a:srgbClr val="000000"/>
                </a:solidFill>
                <a:latin typeface="+mn-lt"/>
              </a:rPr>
              <a:t>D)</a:t>
            </a:r>
          </a:p>
          <a:p>
            <a:r>
              <a:rPr lang="en-US" sz="2400" i="1" dirty="0">
                <a:solidFill>
                  <a:srgbClr val="000000"/>
                </a:solidFill>
                <a:latin typeface="+mn-lt"/>
              </a:rPr>
              <a:t>Semiotic mediation </a:t>
            </a:r>
            <a:r>
              <a:rPr lang="en-US" sz="2400" dirty="0">
                <a:solidFill>
                  <a:srgbClr val="000000"/>
                </a:solidFill>
                <a:latin typeface="+mn-lt"/>
              </a:rPr>
              <a:t>is how beliefs, attitudes and goals are affected by sociocultural practices and institutions</a:t>
            </a:r>
          </a:p>
        </p:txBody>
      </p:sp>
    </p:spTree>
    <p:extLst>
      <p:ext uri="{BB962C8B-B14F-4D97-AF65-F5344CB8AC3E}">
        <p14:creationId xmlns:p14="http://schemas.microsoft.com/office/powerpoint/2010/main" val="2373121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Implications of Constructivist Theory and Sociocultural Theory</a:t>
            </a:r>
          </a:p>
        </p:txBody>
      </p:sp>
      <p:sp>
        <p:nvSpPr>
          <p:cNvPr id="3" name="Text Placeholder 2"/>
          <p:cNvSpPr>
            <a:spLocks noGrp="1"/>
          </p:cNvSpPr>
          <p:nvPr>
            <p:ph type="body" idx="1"/>
          </p:nvPr>
        </p:nvSpPr>
        <p:spPr/>
        <p:txBody>
          <a:bodyPr/>
          <a:lstStyle/>
          <a:p>
            <a:r>
              <a:rPr lang="en-US" sz="2400" dirty="0">
                <a:solidFill>
                  <a:srgbClr val="000000"/>
                </a:solidFill>
                <a:latin typeface="+mn-lt"/>
              </a:rPr>
              <a:t>There is no need to choose between theories.</a:t>
            </a:r>
          </a:p>
          <a:p>
            <a:r>
              <a:rPr lang="en-US" sz="2400" dirty="0">
                <a:solidFill>
                  <a:srgbClr val="000000"/>
                </a:solidFill>
                <a:latin typeface="+mn-lt"/>
              </a:rPr>
              <a:t>These theories are not teaching strategies but should instead guide teaching.</a:t>
            </a:r>
          </a:p>
        </p:txBody>
      </p:sp>
    </p:spTree>
    <p:extLst>
      <p:ext uri="{BB962C8B-B14F-4D97-AF65-F5344CB8AC3E}">
        <p14:creationId xmlns:p14="http://schemas.microsoft.com/office/powerpoint/2010/main" val="2639969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Implications for Teaching Mathematics</a:t>
            </a:r>
          </a:p>
        </p:txBody>
      </p:sp>
      <p:sp>
        <p:nvSpPr>
          <p:cNvPr id="3" name="Text Placeholder 2"/>
          <p:cNvSpPr>
            <a:spLocks noGrp="1"/>
          </p:cNvSpPr>
          <p:nvPr>
            <p:ph type="body" idx="1"/>
          </p:nvPr>
        </p:nvSpPr>
        <p:spPr>
          <a:xfrm>
            <a:off x="733425" y="1368426"/>
            <a:ext cx="8229600" cy="4525963"/>
          </a:xfrm>
        </p:spPr>
        <p:txBody>
          <a:bodyPr/>
          <a:lstStyle/>
          <a:p>
            <a:r>
              <a:rPr lang="en-US" sz="2400" dirty="0">
                <a:solidFill>
                  <a:srgbClr val="000000"/>
                </a:solidFill>
                <a:latin typeface="+mn-lt"/>
              </a:rPr>
              <a:t>Build new knowledge from prior knowledge.</a:t>
            </a:r>
          </a:p>
          <a:p>
            <a:r>
              <a:rPr lang="en-US" sz="2400" dirty="0">
                <a:solidFill>
                  <a:srgbClr val="000000"/>
                </a:solidFill>
                <a:latin typeface="+mn-lt"/>
              </a:rPr>
              <a:t>Provide opportunities to communicate about mathematics.</a:t>
            </a:r>
          </a:p>
          <a:p>
            <a:r>
              <a:rPr lang="en-US" sz="2400" dirty="0">
                <a:solidFill>
                  <a:srgbClr val="000000"/>
                </a:solidFill>
                <a:latin typeface="+mn-lt"/>
              </a:rPr>
              <a:t>Create opportunities for reflective thought.</a:t>
            </a:r>
          </a:p>
          <a:p>
            <a:r>
              <a:rPr lang="en-US" sz="2400" dirty="0">
                <a:solidFill>
                  <a:srgbClr val="000000"/>
                </a:solidFill>
                <a:latin typeface="+mn-lt"/>
              </a:rPr>
              <a:t>Encourage multiple approaches.</a:t>
            </a:r>
          </a:p>
          <a:p>
            <a:r>
              <a:rPr lang="en-US" sz="2400" dirty="0">
                <a:solidFill>
                  <a:srgbClr val="000000"/>
                </a:solidFill>
                <a:latin typeface="+mn-lt"/>
              </a:rPr>
              <a:t>Engage students in productive struggle.</a:t>
            </a:r>
          </a:p>
          <a:p>
            <a:r>
              <a:rPr lang="en-US" sz="2400" dirty="0">
                <a:solidFill>
                  <a:srgbClr val="000000"/>
                </a:solidFill>
                <a:latin typeface="+mn-lt"/>
              </a:rPr>
              <a:t>Treat errors as opportunities for learning.</a:t>
            </a:r>
          </a:p>
          <a:p>
            <a:r>
              <a:rPr lang="en-US" sz="2400" dirty="0">
                <a:solidFill>
                  <a:srgbClr val="000000"/>
                </a:solidFill>
                <a:latin typeface="+mn-lt"/>
              </a:rPr>
              <a:t>Scaffold new content.</a:t>
            </a:r>
          </a:p>
          <a:p>
            <a:r>
              <a:rPr lang="en-US" sz="2400" dirty="0">
                <a:solidFill>
                  <a:srgbClr val="000000"/>
                </a:solidFill>
                <a:latin typeface="+mn-lt"/>
              </a:rPr>
              <a:t>Honor diversity.</a:t>
            </a:r>
          </a:p>
        </p:txBody>
      </p:sp>
    </p:spTree>
    <p:extLst>
      <p:ext uri="{BB962C8B-B14F-4D97-AF65-F5344CB8AC3E}">
        <p14:creationId xmlns:p14="http://schemas.microsoft.com/office/powerpoint/2010/main" val="3477843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the Dots Between Theory and Practice</a:t>
            </a:r>
          </a:p>
        </p:txBody>
      </p:sp>
      <p:sp>
        <p:nvSpPr>
          <p:cNvPr id="3" name="Text Placeholder 2"/>
          <p:cNvSpPr>
            <a:spLocks noGrp="1"/>
          </p:cNvSpPr>
          <p:nvPr>
            <p:ph type="body" idx="1"/>
          </p:nvPr>
        </p:nvSpPr>
        <p:spPr>
          <a:xfrm>
            <a:off x="457199" y="1600200"/>
            <a:ext cx="8315325" cy="4525963"/>
          </a:xfrm>
        </p:spPr>
        <p:txBody>
          <a:bodyPr/>
          <a:lstStyle/>
          <a:p>
            <a:pPr marL="0" indent="0">
              <a:buNone/>
            </a:pPr>
            <a:r>
              <a:rPr lang="en-US" sz="2000" dirty="0">
                <a:solidFill>
                  <a:srgbClr val="000000"/>
                </a:solidFill>
                <a:latin typeface="+mn-lt"/>
              </a:rPr>
              <a:t>Consider this short list of reflective prompts. </a:t>
            </a:r>
            <a:r>
              <a:rPr lang="en-US" sz="2000" b="1" dirty="0">
                <a:solidFill>
                  <a:srgbClr val="000000"/>
                </a:solidFill>
                <a:latin typeface="+mn-lt"/>
              </a:rPr>
              <a:t>Which ones might a proficient student say “yes” to often?</a:t>
            </a:r>
          </a:p>
          <a:p>
            <a:r>
              <a:rPr lang="en-US" sz="2000" dirty="0">
                <a:solidFill>
                  <a:srgbClr val="000000"/>
                </a:solidFill>
                <a:latin typeface="+mn-lt"/>
              </a:rPr>
              <a:t>When you read a problem you don</a:t>
            </a:r>
            <a:r>
              <a:rPr lang="en-US" altLang="ja-JP" sz="2000" dirty="0">
                <a:solidFill>
                  <a:srgbClr val="000000"/>
                </a:solidFill>
                <a:latin typeface="+mn-lt"/>
              </a:rPr>
              <a:t>’t know how to solve, do you think, “Cool-something challenging, I can solve this, let me now think how”?</a:t>
            </a:r>
          </a:p>
          <a:p>
            <a:r>
              <a:rPr lang="en-US" sz="2000" dirty="0">
                <a:solidFill>
                  <a:srgbClr val="000000"/>
                </a:solidFill>
                <a:latin typeface="+mn-lt"/>
              </a:rPr>
              <a:t>Do you consider several possible approaches before diving in to solve a problem?</a:t>
            </a:r>
          </a:p>
          <a:p>
            <a:r>
              <a:rPr lang="en-US" sz="2000" dirty="0">
                <a:solidFill>
                  <a:srgbClr val="000000"/>
                </a:solidFill>
                <a:latin typeface="+mn-lt"/>
              </a:rPr>
              <a:t>Do you recognize a wrong path and try something else (</a:t>
            </a:r>
            <a:r>
              <a:rPr lang="en-US" sz="2000" i="1" dirty="0">
                <a:solidFill>
                  <a:srgbClr val="000000"/>
                </a:solidFill>
                <a:latin typeface="+mn-lt"/>
              </a:rPr>
              <a:t>persevere</a:t>
            </a:r>
            <a:r>
              <a:rPr lang="en-US" sz="2000" dirty="0">
                <a:solidFill>
                  <a:srgbClr val="000000"/>
                </a:solidFill>
                <a:latin typeface="+mn-lt"/>
              </a:rPr>
              <a:t>)?</a:t>
            </a:r>
          </a:p>
          <a:p>
            <a:r>
              <a:rPr lang="en-US" sz="2000" dirty="0">
                <a:solidFill>
                  <a:srgbClr val="000000"/>
                </a:solidFill>
                <a:latin typeface="+mn-lt"/>
              </a:rPr>
              <a:t>Do you look for patterns across examples and try to see a new short cut or approach that might work?</a:t>
            </a:r>
          </a:p>
          <a:p>
            <a:r>
              <a:rPr lang="en-US" sz="2000" dirty="0">
                <a:solidFill>
                  <a:srgbClr val="000000"/>
                </a:solidFill>
                <a:latin typeface="+mn-lt"/>
              </a:rPr>
              <a:t>As you work, do you decide to draw a picture, use a calculator, or model the problem with a manipulative (direct modeling)?</a:t>
            </a:r>
          </a:p>
        </p:txBody>
      </p:sp>
    </p:spTree>
    <p:extLst>
      <p:ext uri="{BB962C8B-B14F-4D97-AF65-F5344CB8AC3E}">
        <p14:creationId xmlns:p14="http://schemas.microsoft.com/office/powerpoint/2010/main" val="56903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Learner Outcomes</a:t>
            </a:r>
            <a:endParaRPr lang="en-US" dirty="0"/>
          </a:p>
        </p:txBody>
      </p:sp>
      <p:sp>
        <p:nvSpPr>
          <p:cNvPr id="3" name="Text Placeholder 2"/>
          <p:cNvSpPr>
            <a:spLocks noGrp="1"/>
          </p:cNvSpPr>
          <p:nvPr>
            <p:ph type="body" idx="1"/>
          </p:nvPr>
        </p:nvSpPr>
        <p:spPr/>
        <p:txBody>
          <a:bodyPr/>
          <a:lstStyle/>
          <a:p>
            <a:pPr marL="0" indent="0">
              <a:buNone/>
            </a:pPr>
            <a:r>
              <a:rPr lang="en-US" sz="2200" b="1" dirty="0">
                <a:solidFill>
                  <a:srgbClr val="007FA3"/>
                </a:solidFill>
                <a:latin typeface="+mn-lt"/>
              </a:rPr>
              <a:t>2.1</a:t>
            </a:r>
            <a:r>
              <a:rPr lang="en-US" sz="2200" b="1" dirty="0">
                <a:latin typeface="+mn-lt"/>
              </a:rPr>
              <a:t> </a:t>
            </a:r>
            <a:r>
              <a:rPr lang="en-US" sz="2200" dirty="0">
                <a:latin typeface="+mn-lt"/>
              </a:rPr>
              <a:t>Investigate what it means to </a:t>
            </a:r>
            <a:r>
              <a:rPr lang="en-US" sz="2200" i="1" dirty="0">
                <a:latin typeface="+mn-lt"/>
              </a:rPr>
              <a:t>do mathematics</a:t>
            </a:r>
            <a:r>
              <a:rPr lang="en-US" sz="2200" dirty="0">
                <a:latin typeface="+mn-lt"/>
              </a:rPr>
              <a:t>.</a:t>
            </a:r>
          </a:p>
          <a:p>
            <a:pPr marL="0" indent="0">
              <a:buNone/>
            </a:pPr>
            <a:r>
              <a:rPr lang="en-US" sz="2200" b="1" dirty="0">
                <a:solidFill>
                  <a:srgbClr val="007FA3"/>
                </a:solidFill>
                <a:latin typeface="+mn-lt"/>
              </a:rPr>
              <a:t>2.2</a:t>
            </a:r>
            <a:r>
              <a:rPr lang="en-US" sz="2200" b="1" dirty="0">
                <a:latin typeface="+mn-lt"/>
              </a:rPr>
              <a:t> </a:t>
            </a:r>
            <a:r>
              <a:rPr lang="en-US" sz="2200" dirty="0">
                <a:latin typeface="+mn-lt"/>
              </a:rPr>
              <a:t>Describe essential components of mathematical proficiency, including the importance of a relational understanding.</a:t>
            </a:r>
          </a:p>
          <a:p>
            <a:pPr marL="0" indent="0">
              <a:buNone/>
            </a:pPr>
            <a:r>
              <a:rPr lang="en-US" sz="2200" b="1" dirty="0">
                <a:solidFill>
                  <a:srgbClr val="007FA3"/>
                </a:solidFill>
                <a:latin typeface="+mn-lt"/>
              </a:rPr>
              <a:t>2.3</a:t>
            </a:r>
            <a:r>
              <a:rPr lang="en-US" sz="2200" b="1" dirty="0">
                <a:latin typeface="+mn-lt"/>
              </a:rPr>
              <a:t> </a:t>
            </a:r>
            <a:r>
              <a:rPr lang="en-US" sz="2200" dirty="0">
                <a:latin typeface="+mn-lt"/>
              </a:rPr>
              <a:t>Connect learning theories to effective teaching practices.</a:t>
            </a:r>
          </a:p>
        </p:txBody>
      </p:sp>
    </p:spTree>
    <p:extLst>
      <p:ext uri="{BB962C8B-B14F-4D97-AF65-F5344CB8AC3E}">
        <p14:creationId xmlns:p14="http://schemas.microsoft.com/office/powerpoint/2010/main" val="3225328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Mean to Do Mathematics?</a:t>
            </a:r>
          </a:p>
        </p:txBody>
      </p:sp>
      <p:sp>
        <p:nvSpPr>
          <p:cNvPr id="3" name="Text Placeholder 2"/>
          <p:cNvSpPr>
            <a:spLocks noGrp="1"/>
          </p:cNvSpPr>
          <p:nvPr>
            <p:ph type="body" idx="1"/>
          </p:nvPr>
        </p:nvSpPr>
        <p:spPr/>
        <p:txBody>
          <a:bodyPr/>
          <a:lstStyle/>
          <a:p>
            <a:r>
              <a:rPr lang="en-US" sz="2400" dirty="0">
                <a:solidFill>
                  <a:srgbClr val="000000"/>
                </a:solidFill>
                <a:latin typeface="+mn-lt"/>
              </a:rPr>
              <a:t>Doing mathematics means:</a:t>
            </a:r>
          </a:p>
          <a:p>
            <a:pPr lvl="1"/>
            <a:r>
              <a:rPr lang="en-US" sz="2400" dirty="0">
                <a:solidFill>
                  <a:srgbClr val="000000"/>
                </a:solidFill>
                <a:latin typeface="+mn-lt"/>
              </a:rPr>
              <a:t>Demonstrating mathematical processes;</a:t>
            </a:r>
          </a:p>
          <a:p>
            <a:pPr lvl="1"/>
            <a:r>
              <a:rPr lang="en-US" sz="2400" dirty="0">
                <a:solidFill>
                  <a:srgbClr val="000000"/>
                </a:solidFill>
                <a:latin typeface="+mn-lt"/>
              </a:rPr>
              <a:t>Establishing goals for students that reflect these practices; and</a:t>
            </a:r>
          </a:p>
          <a:p>
            <a:pPr lvl="1"/>
            <a:r>
              <a:rPr lang="en-US" sz="2400" dirty="0">
                <a:solidFill>
                  <a:srgbClr val="000000"/>
                </a:solidFill>
                <a:latin typeface="+mn-lt"/>
              </a:rPr>
              <a:t>Posing worthwhile tasks that open opportunities for mathematical processes to develop strong conceptual understanding.</a:t>
            </a:r>
          </a:p>
        </p:txBody>
      </p:sp>
    </p:spTree>
    <p:extLst>
      <p:ext uri="{BB962C8B-B14F-4D97-AF65-F5344CB8AC3E}">
        <p14:creationId xmlns:p14="http://schemas.microsoft.com/office/powerpoint/2010/main" val="261425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Verbs for Doing Mathematics?</a:t>
            </a:r>
          </a:p>
        </p:txBody>
      </p:sp>
      <p:sp>
        <p:nvSpPr>
          <p:cNvPr id="5" name="Text Placeholder 4"/>
          <p:cNvSpPr>
            <a:spLocks noGrp="1"/>
          </p:cNvSpPr>
          <p:nvPr>
            <p:ph type="body" idx="1"/>
          </p:nvPr>
        </p:nvSpPr>
        <p:spPr>
          <a:xfrm>
            <a:off x="809624" y="1600200"/>
            <a:ext cx="3971925" cy="4525963"/>
          </a:xfrm>
        </p:spPr>
        <p:txBody>
          <a:bodyPr/>
          <a:lstStyle/>
          <a:p>
            <a:pPr marL="0" indent="0">
              <a:buNone/>
            </a:pPr>
            <a:r>
              <a:rPr lang="en-US" sz="2400" b="1" dirty="0">
                <a:latin typeface="+mn-lt"/>
                <a:ea typeface="Segoe UI Symbol" panose="020B0502040204020203" pitchFamily="34" charset="0"/>
              </a:rPr>
              <a:t>Lower Level Thinking</a:t>
            </a:r>
          </a:p>
          <a:p>
            <a:r>
              <a:rPr lang="en-US" sz="2400" dirty="0">
                <a:latin typeface="+mn-lt"/>
                <a:ea typeface="Segoe UI Symbol" panose="020B0502040204020203" pitchFamily="34" charset="0"/>
              </a:rPr>
              <a:t>Listen</a:t>
            </a:r>
          </a:p>
          <a:p>
            <a:r>
              <a:rPr lang="en-US" sz="2400" dirty="0">
                <a:latin typeface="+mn-lt"/>
                <a:ea typeface="Segoe UI Symbol" panose="020B0502040204020203" pitchFamily="34" charset="0"/>
              </a:rPr>
              <a:t>Copy</a:t>
            </a:r>
          </a:p>
          <a:p>
            <a:r>
              <a:rPr lang="en-US" sz="2400" dirty="0">
                <a:latin typeface="+mn-lt"/>
                <a:ea typeface="Segoe UI Symbol" panose="020B0502040204020203" pitchFamily="34" charset="0"/>
              </a:rPr>
              <a:t>Memorize</a:t>
            </a:r>
          </a:p>
          <a:p>
            <a:r>
              <a:rPr lang="en-US" sz="2400" dirty="0">
                <a:latin typeface="+mn-lt"/>
                <a:ea typeface="Segoe UI Symbol" panose="020B0502040204020203" pitchFamily="34" charset="0"/>
              </a:rPr>
              <a:t>Drill</a:t>
            </a:r>
          </a:p>
          <a:p>
            <a:r>
              <a:rPr lang="en-US" sz="2400" dirty="0">
                <a:latin typeface="+mn-lt"/>
                <a:ea typeface="Segoe UI Symbol" panose="020B0502040204020203" pitchFamily="34" charset="0"/>
              </a:rPr>
              <a:t>Compute</a:t>
            </a:r>
          </a:p>
        </p:txBody>
      </p:sp>
      <p:sp>
        <p:nvSpPr>
          <p:cNvPr id="6" name="Text Placeholder 5"/>
          <p:cNvSpPr>
            <a:spLocks noGrp="1"/>
          </p:cNvSpPr>
          <p:nvPr>
            <p:ph type="body" idx="2"/>
          </p:nvPr>
        </p:nvSpPr>
        <p:spPr>
          <a:xfrm>
            <a:off x="4562475" y="1600199"/>
            <a:ext cx="4124325" cy="4525963"/>
          </a:xfrm>
        </p:spPr>
        <p:txBody>
          <a:bodyPr/>
          <a:lstStyle/>
          <a:p>
            <a:pPr marL="0" indent="0">
              <a:buNone/>
              <a:tabLst>
                <a:tab pos="176213" algn="l"/>
              </a:tabLst>
            </a:pPr>
            <a:r>
              <a:rPr lang="en-US" sz="2400" b="1" dirty="0">
                <a:solidFill>
                  <a:srgbClr val="000000"/>
                </a:solidFill>
                <a:latin typeface="+mn-lt"/>
              </a:rPr>
              <a:t>Higher Level Thinking</a:t>
            </a:r>
          </a:p>
          <a:p>
            <a:pPr marL="255600" indent="-255600">
              <a:buFont typeface="Arial" panose="020B0604020202020204" pitchFamily="34" charset="0"/>
              <a:buChar char="•"/>
              <a:tabLst>
                <a:tab pos="176213" algn="l"/>
              </a:tabLst>
            </a:pPr>
            <a:r>
              <a:rPr lang="en-US" sz="2400" dirty="0">
                <a:solidFill>
                  <a:srgbClr val="000000"/>
                </a:solidFill>
                <a:latin typeface="+mn-lt"/>
              </a:rPr>
              <a:t>Compare</a:t>
            </a:r>
          </a:p>
          <a:p>
            <a:pPr marL="255600" indent="-255600">
              <a:buFont typeface="Arial" panose="020B0604020202020204" pitchFamily="34" charset="0"/>
              <a:buChar char="•"/>
              <a:tabLst>
                <a:tab pos="176213" algn="l"/>
              </a:tabLst>
            </a:pPr>
            <a:r>
              <a:rPr lang="en-US" sz="2400" dirty="0">
                <a:solidFill>
                  <a:srgbClr val="000000"/>
                </a:solidFill>
                <a:latin typeface="+mn-lt"/>
              </a:rPr>
              <a:t>Construct</a:t>
            </a:r>
          </a:p>
          <a:p>
            <a:pPr marL="255600" indent="-255600">
              <a:buFont typeface="Arial" panose="020B0604020202020204" pitchFamily="34" charset="0"/>
              <a:buChar char="•"/>
              <a:tabLst>
                <a:tab pos="176213" algn="l"/>
              </a:tabLst>
            </a:pPr>
            <a:r>
              <a:rPr lang="en-US" sz="2400" dirty="0">
                <a:solidFill>
                  <a:srgbClr val="000000"/>
                </a:solidFill>
                <a:latin typeface="+mn-lt"/>
              </a:rPr>
              <a:t>Explore</a:t>
            </a:r>
          </a:p>
          <a:p>
            <a:pPr marL="255600" indent="-255600">
              <a:buFont typeface="Arial" panose="020B0604020202020204" pitchFamily="34" charset="0"/>
              <a:buChar char="•"/>
              <a:tabLst>
                <a:tab pos="176213" algn="l"/>
              </a:tabLst>
            </a:pPr>
            <a:r>
              <a:rPr lang="en-US" sz="2400" dirty="0">
                <a:solidFill>
                  <a:srgbClr val="000000"/>
                </a:solidFill>
                <a:latin typeface="+mn-lt"/>
              </a:rPr>
              <a:t>Predict</a:t>
            </a:r>
          </a:p>
          <a:p>
            <a:pPr marL="255600" indent="-255600">
              <a:buFont typeface="Arial" panose="020B0604020202020204" pitchFamily="34" charset="0"/>
              <a:buChar char="•"/>
              <a:tabLst>
                <a:tab pos="176213" algn="l"/>
              </a:tabLst>
            </a:pPr>
            <a:r>
              <a:rPr lang="en-US" sz="2400" dirty="0">
                <a:solidFill>
                  <a:srgbClr val="000000"/>
                </a:solidFill>
                <a:latin typeface="+mn-lt"/>
              </a:rPr>
              <a:t>Investigate</a:t>
            </a:r>
          </a:p>
          <a:p>
            <a:pPr marL="255600" indent="-255600">
              <a:buFont typeface="Arial" panose="020B0604020202020204" pitchFamily="34" charset="0"/>
              <a:buChar char="•"/>
              <a:tabLst>
                <a:tab pos="176213" algn="l"/>
              </a:tabLst>
            </a:pPr>
            <a:r>
              <a:rPr lang="en-US" sz="2400" dirty="0">
                <a:solidFill>
                  <a:srgbClr val="000000"/>
                </a:solidFill>
                <a:latin typeface="+mn-lt"/>
              </a:rPr>
              <a:t>Formulate</a:t>
            </a:r>
          </a:p>
        </p:txBody>
      </p:sp>
    </p:spTree>
    <p:extLst>
      <p:ext uri="{BB962C8B-B14F-4D97-AF65-F5344CB8AC3E}">
        <p14:creationId xmlns:p14="http://schemas.microsoft.com/office/powerpoint/2010/main" val="3198630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Invitation to Do Mathematics </a:t>
            </a:r>
            <a:r>
              <a:rPr lang="en-US" sz="2000" b="0" dirty="0"/>
              <a:t>(1 of 2)</a:t>
            </a:r>
            <a:endParaRPr lang="en-US" b="0" dirty="0"/>
          </a:p>
        </p:txBody>
      </p:sp>
      <p:sp>
        <p:nvSpPr>
          <p:cNvPr id="4" name="Text Placeholder 3"/>
          <p:cNvSpPr>
            <a:spLocks noGrp="1"/>
          </p:cNvSpPr>
          <p:nvPr>
            <p:ph type="body" idx="1"/>
          </p:nvPr>
        </p:nvSpPr>
        <p:spPr>
          <a:xfrm>
            <a:off x="457199" y="1600200"/>
            <a:ext cx="3588589" cy="2014268"/>
          </a:xfrm>
        </p:spPr>
        <p:txBody>
          <a:bodyPr/>
          <a:lstStyle/>
          <a:p>
            <a:pPr marL="0" indent="0">
              <a:buNone/>
              <a:tabLst>
                <a:tab pos="176213" algn="l"/>
              </a:tabLst>
            </a:pPr>
            <a:r>
              <a:rPr lang="en-US" sz="2200" b="1" dirty="0">
                <a:solidFill>
                  <a:srgbClr val="000000"/>
                </a:solidFill>
                <a:latin typeface="+mn-lt"/>
              </a:rPr>
              <a:t>Searching for Patterns</a:t>
            </a:r>
          </a:p>
          <a:p>
            <a:pPr marL="0" indent="0">
              <a:buNone/>
              <a:tabLst>
                <a:tab pos="176213" algn="l"/>
              </a:tabLst>
            </a:pPr>
            <a:r>
              <a:rPr lang="en-US" sz="2200" dirty="0">
                <a:solidFill>
                  <a:srgbClr val="000000"/>
                </a:solidFill>
                <a:latin typeface="+mn-lt"/>
              </a:rPr>
              <a:t>Begin with a number (start) and add (jump) a fixed amount. For example, start with 3 and jump by 5s.</a:t>
            </a:r>
          </a:p>
        </p:txBody>
      </p:sp>
      <p:pic>
        <p:nvPicPr>
          <p:cNvPr id="6" name="Picture 1" descr="A cycle of digits. Starting from the top and moving clockwise, the digits are as follows. 3, 6, 9, 2, 5, 8, 1, 4, 7, 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8261" y="3666250"/>
            <a:ext cx="2510676" cy="2581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idx="2"/>
          </p:nvPr>
        </p:nvSpPr>
        <p:spPr>
          <a:xfrm>
            <a:off x="4229100" y="1600200"/>
            <a:ext cx="4457699" cy="4638675"/>
          </a:xfrm>
        </p:spPr>
        <p:txBody>
          <a:bodyPr/>
          <a:lstStyle/>
          <a:p>
            <a:pPr marL="0" indent="0">
              <a:buNone/>
              <a:tabLst>
                <a:tab pos="176213" algn="l"/>
              </a:tabLst>
            </a:pPr>
            <a:r>
              <a:rPr lang="en-US" sz="2200" b="1" dirty="0">
                <a:solidFill>
                  <a:srgbClr val="000000"/>
                </a:solidFill>
                <a:latin typeface="+mn-lt"/>
              </a:rPr>
              <a:t>Analyzing a Situation</a:t>
            </a:r>
          </a:p>
          <a:p>
            <a:pPr marL="0" indent="0">
              <a:buNone/>
              <a:tabLst>
                <a:tab pos="176213" algn="l"/>
              </a:tabLst>
            </a:pPr>
            <a:r>
              <a:rPr lang="en-US" sz="2200" dirty="0">
                <a:solidFill>
                  <a:srgbClr val="000000"/>
                </a:solidFill>
                <a:latin typeface="+mn-lt"/>
              </a:rPr>
              <a:t>Ron</a:t>
            </a:r>
            <a:r>
              <a:rPr lang="en-US" altLang="ja-JP" sz="2200" dirty="0">
                <a:solidFill>
                  <a:srgbClr val="000000"/>
                </a:solidFill>
                <a:latin typeface="+mn-lt"/>
              </a:rPr>
              <a:t>’s Recycle Shop started when Ron bought a used paper-shredding machine. Business was good, so Ron bought a new shredding machine. The old machine could shred a truckload of paper in 4 hours. The new machine could shred the same truckload in only 2 hours. How long will it take to shred a truckload of paper if Ron runs both shredders at the same time?</a:t>
            </a:r>
            <a:endParaRPr lang="en-US" sz="2200" dirty="0">
              <a:solidFill>
                <a:srgbClr val="000000"/>
              </a:solidFill>
              <a:latin typeface="+mn-lt"/>
            </a:endParaRPr>
          </a:p>
        </p:txBody>
      </p:sp>
    </p:spTree>
    <p:extLst>
      <p:ext uri="{BB962C8B-B14F-4D97-AF65-F5344CB8AC3E}">
        <p14:creationId xmlns:p14="http://schemas.microsoft.com/office/powerpoint/2010/main" val="146926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Invitation to Do Mathematics </a:t>
            </a:r>
            <a:r>
              <a:rPr lang="en-US" sz="2000" b="0" dirty="0"/>
              <a:t>(2 of 2)</a:t>
            </a:r>
          </a:p>
        </p:txBody>
      </p:sp>
      <p:sp>
        <p:nvSpPr>
          <p:cNvPr id="3" name="Text Placeholder 2"/>
          <p:cNvSpPr>
            <a:spLocks noGrp="1"/>
          </p:cNvSpPr>
          <p:nvPr>
            <p:ph type="body" idx="1"/>
          </p:nvPr>
        </p:nvSpPr>
        <p:spPr>
          <a:xfrm>
            <a:off x="457200" y="1600200"/>
            <a:ext cx="3209925" cy="4210050"/>
          </a:xfrm>
        </p:spPr>
        <p:txBody>
          <a:bodyPr/>
          <a:lstStyle/>
          <a:p>
            <a:pPr marL="0" indent="0">
              <a:buNone/>
              <a:tabLst>
                <a:tab pos="176213" algn="l"/>
              </a:tabLst>
            </a:pPr>
            <a:r>
              <a:rPr lang="en-US" sz="2200" b="1" dirty="0">
                <a:solidFill>
                  <a:srgbClr val="000000"/>
                </a:solidFill>
                <a:latin typeface="+mn-lt"/>
              </a:rPr>
              <a:t>Generalizing Relationships</a:t>
            </a:r>
          </a:p>
          <a:p>
            <a:pPr marL="0" indent="0">
              <a:buNone/>
              <a:tabLst>
                <a:tab pos="176213" algn="l"/>
              </a:tabLst>
            </a:pPr>
            <a:r>
              <a:rPr lang="en-US" sz="2200" b="1" dirty="0">
                <a:solidFill>
                  <a:srgbClr val="000000"/>
                </a:solidFill>
                <a:latin typeface="+mn-lt"/>
              </a:rPr>
              <a:t>Addition</a:t>
            </a:r>
          </a:p>
          <a:p>
            <a:pPr marL="0" indent="0">
              <a:buNone/>
              <a:tabLst>
                <a:tab pos="176213" algn="l"/>
              </a:tabLst>
            </a:pPr>
            <a:r>
              <a:rPr lang="en-US" sz="2200" dirty="0">
                <a:solidFill>
                  <a:srgbClr val="000000"/>
                </a:solidFill>
                <a:latin typeface="+mn-lt"/>
              </a:rPr>
              <a:t>When you add 7 + 7, you get 14. When you make the first number 1 more and the second number 1 less, you get the same answer:</a:t>
            </a:r>
          </a:p>
          <a:p>
            <a:pPr marL="0" indent="447675">
              <a:buNone/>
              <a:tabLst>
                <a:tab pos="176213" algn="l"/>
              </a:tabLst>
            </a:pPr>
            <a:r>
              <a:rPr lang="en-US" sz="2200" dirty="0">
                <a:solidFill>
                  <a:srgbClr val="000000"/>
                </a:solidFill>
                <a:latin typeface="+mn-lt"/>
              </a:rPr>
              <a:t>8 + 6 = 14</a:t>
            </a:r>
          </a:p>
        </p:txBody>
      </p:sp>
      <p:sp>
        <p:nvSpPr>
          <p:cNvPr id="4" name="Text Placeholder 3"/>
          <p:cNvSpPr>
            <a:spLocks noGrp="1"/>
          </p:cNvSpPr>
          <p:nvPr>
            <p:ph type="body" idx="2"/>
          </p:nvPr>
        </p:nvSpPr>
        <p:spPr>
          <a:xfrm>
            <a:off x="3800476" y="1600200"/>
            <a:ext cx="4886324" cy="4714875"/>
          </a:xfrm>
        </p:spPr>
        <p:txBody>
          <a:bodyPr/>
          <a:lstStyle/>
          <a:p>
            <a:pPr marL="0" indent="0">
              <a:buNone/>
              <a:tabLst>
                <a:tab pos="176213" algn="l"/>
              </a:tabLst>
            </a:pPr>
            <a:r>
              <a:rPr lang="en-US" sz="2200" b="1" dirty="0">
                <a:solidFill>
                  <a:srgbClr val="000000"/>
                </a:solidFill>
                <a:latin typeface="+mn-lt"/>
              </a:rPr>
              <a:t>Experimenting and Explaining</a:t>
            </a:r>
          </a:p>
          <a:p>
            <a:pPr marL="0" indent="0">
              <a:buNone/>
              <a:tabLst>
                <a:tab pos="176213" algn="l"/>
              </a:tabLst>
            </a:pPr>
            <a:r>
              <a:rPr lang="en-US" sz="2200" dirty="0">
                <a:solidFill>
                  <a:srgbClr val="000000"/>
                </a:solidFill>
                <a:latin typeface="+mn-lt"/>
              </a:rPr>
              <a:t>Samuel, Susan, and Sandu are playing a game. The first one to spin </a:t>
            </a:r>
            <a:r>
              <a:rPr lang="en-US" altLang="ja-JP" sz="2200" dirty="0">
                <a:solidFill>
                  <a:srgbClr val="000000"/>
                </a:solidFill>
                <a:latin typeface="+mn-lt"/>
              </a:rPr>
              <a:t>“purple” wins! Purple means that one spin lands on red and one spins lands on blue. Each person chooses to spin each spinner once or one of the spinners twice. Samuel chooses to spin spinner A twice; Susan chooses to spin spinner B twice; and Sandu chooses to spin each Spinner once. Who has the best chance of purple? (based on Lappan &amp; Even, 1989)</a:t>
            </a:r>
          </a:p>
        </p:txBody>
      </p:sp>
    </p:spTree>
    <p:extLst>
      <p:ext uri="{BB962C8B-B14F-4D97-AF65-F5344CB8AC3E}">
        <p14:creationId xmlns:p14="http://schemas.microsoft.com/office/powerpoint/2010/main" val="348047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the Answers?</a:t>
            </a:r>
          </a:p>
        </p:txBody>
      </p:sp>
      <p:sp>
        <p:nvSpPr>
          <p:cNvPr id="3" name="Text Placeholder 2"/>
          <p:cNvSpPr>
            <a:spLocks noGrp="1"/>
          </p:cNvSpPr>
          <p:nvPr>
            <p:ph type="body" idx="1"/>
          </p:nvPr>
        </p:nvSpPr>
        <p:spPr/>
        <p:txBody>
          <a:bodyPr/>
          <a:lstStyle/>
          <a:p>
            <a:pPr marL="0" indent="0">
              <a:buNone/>
            </a:pPr>
            <a:r>
              <a:rPr lang="en-US" sz="2400" dirty="0">
                <a:solidFill>
                  <a:srgbClr val="000000"/>
                </a:solidFill>
                <a:latin typeface="+mn-lt"/>
              </a:rPr>
              <a:t>No answers are provided in the test. How do you feel about that? What about the </a:t>
            </a:r>
            <a:r>
              <a:rPr lang="en-US" altLang="ja-JP" sz="2400" dirty="0">
                <a:solidFill>
                  <a:srgbClr val="000000"/>
                </a:solidFill>
                <a:latin typeface="+mn-lt"/>
              </a:rPr>
              <a:t>“right answers”? What makes the solution to any investigation “correct”?</a:t>
            </a:r>
          </a:p>
          <a:p>
            <a:pPr marL="0" indent="0">
              <a:buNone/>
            </a:pPr>
            <a:r>
              <a:rPr lang="en-US" sz="2400" dirty="0">
                <a:solidFill>
                  <a:srgbClr val="000000"/>
                </a:solidFill>
                <a:latin typeface="+mn-lt"/>
              </a:rPr>
              <a:t>When the teacher provides answers and solutions it sends a clear message to the students that they </a:t>
            </a:r>
            <a:r>
              <a:rPr lang="en-US" sz="2400" b="1" dirty="0">
                <a:solidFill>
                  <a:srgbClr val="000000"/>
                </a:solidFill>
                <a:latin typeface="+mn-lt"/>
              </a:rPr>
              <a:t>must find the answer</a:t>
            </a:r>
            <a:r>
              <a:rPr lang="en-US" sz="2400" dirty="0">
                <a:solidFill>
                  <a:srgbClr val="000000"/>
                </a:solidFill>
                <a:latin typeface="+mn-lt"/>
              </a:rPr>
              <a:t> the teacher already has.</a:t>
            </a:r>
          </a:p>
          <a:p>
            <a:pPr marL="0" indent="0">
              <a:buNone/>
            </a:pPr>
            <a:r>
              <a:rPr lang="en-US" sz="2400" dirty="0">
                <a:solidFill>
                  <a:srgbClr val="000000"/>
                </a:solidFill>
                <a:latin typeface="+mn-lt"/>
              </a:rPr>
              <a:t>Problem solving outside of the classroom does not have a teacher or textbook with the answer.</a:t>
            </a:r>
          </a:p>
        </p:txBody>
      </p:sp>
    </p:spTree>
    <p:extLst>
      <p:ext uri="{BB962C8B-B14F-4D97-AF65-F5344CB8AC3E}">
        <p14:creationId xmlns:p14="http://schemas.microsoft.com/office/powerpoint/2010/main" val="2815521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Does it Mean to Know Mathematics?</a:t>
            </a:r>
          </a:p>
        </p:txBody>
      </p:sp>
      <p:sp>
        <p:nvSpPr>
          <p:cNvPr id="5" name="Text Placeholder 4"/>
          <p:cNvSpPr>
            <a:spLocks noGrp="1"/>
          </p:cNvSpPr>
          <p:nvPr>
            <p:ph type="body" idx="1"/>
          </p:nvPr>
        </p:nvSpPr>
        <p:spPr>
          <a:xfrm>
            <a:off x="457200" y="1600201"/>
            <a:ext cx="8229600" cy="1772610"/>
          </a:xfrm>
        </p:spPr>
        <p:txBody>
          <a:bodyPr/>
          <a:lstStyle/>
          <a:p>
            <a:pPr marL="255600" indent="-255600">
              <a:buFont typeface="Arial" panose="020B0604020202020204" pitchFamily="34" charset="0"/>
              <a:buChar char="•"/>
              <a:tabLst>
                <a:tab pos="176213" algn="l"/>
              </a:tabLst>
              <a:defRPr/>
            </a:pPr>
            <a:r>
              <a:rPr lang="en-US" sz="2400" dirty="0">
                <a:solidFill>
                  <a:srgbClr val="000000"/>
                </a:solidFill>
                <a:latin typeface="+mn-lt"/>
              </a:rPr>
              <a:t>Understanding and knowing is the measure of quality and quantity of connections between new ideas and existing ideas.</a:t>
            </a:r>
          </a:p>
          <a:p>
            <a:pPr marL="255600" indent="-255600">
              <a:buFont typeface="Arial" panose="020B0604020202020204" pitchFamily="34" charset="0"/>
              <a:buChar char="•"/>
              <a:tabLst>
                <a:tab pos="176213" algn="l"/>
              </a:tabLst>
              <a:defRPr/>
            </a:pPr>
            <a:r>
              <a:rPr lang="en-US" sz="2400" dirty="0">
                <a:solidFill>
                  <a:srgbClr val="000000"/>
                </a:solidFill>
                <a:latin typeface="+mn-lt"/>
              </a:rPr>
              <a:t>Knowing</a:t>
            </a:r>
          </a:p>
        </p:txBody>
      </p:sp>
      <p:graphicFrame>
        <p:nvGraphicFramePr>
          <p:cNvPr id="7" name="Object 6" descr="Not equals to"/>
          <p:cNvGraphicFramePr>
            <a:graphicFrameLocks noChangeAspect="1"/>
          </p:cNvGraphicFramePr>
          <p:nvPr>
            <p:extLst>
              <p:ext uri="{D42A27DB-BD31-4B8C-83A1-F6EECF244321}">
                <p14:modId xmlns:p14="http://schemas.microsoft.com/office/powerpoint/2010/main" val="960257767"/>
              </p:ext>
            </p:extLst>
          </p:nvPr>
        </p:nvGraphicFramePr>
        <p:xfrm>
          <a:off x="1989765" y="3008940"/>
          <a:ext cx="363870" cy="363870"/>
        </p:xfrm>
        <a:graphic>
          <a:graphicData uri="http://schemas.openxmlformats.org/presentationml/2006/ole">
            <mc:AlternateContent xmlns:mc="http://schemas.openxmlformats.org/markup-compatibility/2006">
              <mc:Choice xmlns:v="urn:schemas-microsoft-com:vml" Requires="v">
                <p:oleObj spid="_x0000_s1090" name="Equation" r:id="rId3" imgW="139680" imgH="139680" progId="Equation.DSMT4">
                  <p:embed/>
                </p:oleObj>
              </mc:Choice>
              <mc:Fallback>
                <p:oleObj name="Equation" r:id="rId3" imgW="139680" imgH="139680" progId="Equation.DSMT4">
                  <p:embed/>
                  <p:pic>
                    <p:nvPicPr>
                      <p:cNvPr id="0" name=""/>
                      <p:cNvPicPr/>
                      <p:nvPr/>
                    </p:nvPicPr>
                    <p:blipFill>
                      <a:blip r:embed="rId4"/>
                      <a:stretch>
                        <a:fillRect/>
                      </a:stretch>
                    </p:blipFill>
                    <p:spPr>
                      <a:xfrm>
                        <a:off x="1989765" y="3008940"/>
                        <a:ext cx="363870" cy="363870"/>
                      </a:xfrm>
                      <a:prstGeom prst="rect">
                        <a:avLst/>
                      </a:prstGeom>
                    </p:spPr>
                  </p:pic>
                </p:oleObj>
              </mc:Fallback>
            </mc:AlternateContent>
          </a:graphicData>
        </a:graphic>
      </p:graphicFrame>
      <p:sp>
        <p:nvSpPr>
          <p:cNvPr id="6" name="Text Placeholder 5"/>
          <p:cNvSpPr>
            <a:spLocks noGrp="1"/>
          </p:cNvSpPr>
          <p:nvPr>
            <p:ph type="body" idx="2"/>
          </p:nvPr>
        </p:nvSpPr>
        <p:spPr>
          <a:xfrm>
            <a:off x="457199" y="2886075"/>
            <a:ext cx="8391525" cy="1400175"/>
          </a:xfrm>
        </p:spPr>
        <p:txBody>
          <a:bodyPr/>
          <a:lstStyle/>
          <a:p>
            <a:pPr marL="255588" indent="1554163">
              <a:buNone/>
              <a:tabLst>
                <a:tab pos="176213" algn="l"/>
              </a:tabLst>
              <a:defRPr/>
            </a:pPr>
            <a:r>
              <a:rPr lang="en-US" sz="2400" dirty="0">
                <a:solidFill>
                  <a:srgbClr val="000000"/>
                </a:solidFill>
                <a:latin typeface="+mn-lt"/>
              </a:rPr>
              <a:t>Understanding (Students may know something about fractions, for example, but not understand them.)</a:t>
            </a:r>
          </a:p>
          <a:p>
            <a:pPr marL="255600" indent="-255600">
              <a:buFont typeface="Arial" panose="020B0604020202020204" pitchFamily="34" charset="0"/>
              <a:buChar char="•"/>
              <a:tabLst>
                <a:tab pos="176213" algn="l"/>
              </a:tabLst>
              <a:defRPr/>
            </a:pPr>
            <a:r>
              <a:rPr lang="en-US" sz="2400" dirty="0">
                <a:solidFill>
                  <a:srgbClr val="000000"/>
                </a:solidFill>
                <a:latin typeface="+mn-lt"/>
              </a:rPr>
              <a:t>Richard </a:t>
            </a:r>
            <a:r>
              <a:rPr lang="en-US" sz="2400" dirty="0" err="1">
                <a:solidFill>
                  <a:srgbClr val="000000"/>
                </a:solidFill>
                <a:latin typeface="+mn-lt"/>
              </a:rPr>
              <a:t>Skemp’s</a:t>
            </a:r>
            <a:r>
              <a:rPr lang="en-US" sz="2400" dirty="0">
                <a:solidFill>
                  <a:srgbClr val="000000"/>
                </a:solidFill>
                <a:latin typeface="+mn-lt"/>
              </a:rPr>
              <a:t> </a:t>
            </a:r>
            <a:r>
              <a:rPr lang="en-US" sz="2400" i="1" dirty="0">
                <a:solidFill>
                  <a:srgbClr val="000000"/>
                </a:solidFill>
                <a:latin typeface="+mn-lt"/>
              </a:rPr>
              <a:t>continuum of understanding:</a:t>
            </a:r>
          </a:p>
        </p:txBody>
      </p:sp>
      <p:pic>
        <p:nvPicPr>
          <p:cNvPr id="2" name="Picture 1" descr="Instrumental understanding and relational understanding exist on a continuum of understanding. On the instrumental understanding side of the continuum, there is a connection between the central concept and an idea. Two ideas are unconnected. A group of three ideas are connected to each other. On the relational understanding side of the continuum, the central concept connects to ideas, which in turn connect to other idea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843" y="4432485"/>
            <a:ext cx="7974350" cy="1823148"/>
          </a:xfrm>
          <a:prstGeom prst="rect">
            <a:avLst/>
          </a:prstGeom>
        </p:spPr>
      </p:pic>
    </p:spTree>
    <p:extLst>
      <p:ext uri="{BB962C8B-B14F-4D97-AF65-F5344CB8AC3E}">
        <p14:creationId xmlns:p14="http://schemas.microsoft.com/office/powerpoint/2010/main" val="2417635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 and Connect Different Representations to Support Relational Understanding</a:t>
            </a:r>
          </a:p>
        </p:txBody>
      </p:sp>
      <p:pic>
        <p:nvPicPr>
          <p:cNvPr id="3" name="Picture 2" descr="A web of different ways students show their mathematical understanding through representations. The center of the web is, ways to demonstrate mathematical understanding. The representations around the web are interconnected and are labeled as follows. Give a context, or real life example, Explain meaning in words, Illustrate with physical tools, such as manipulatives, Write using symbols, Draw a diagram, Display data in a table and Create a grap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787" y="1312650"/>
            <a:ext cx="6870492" cy="5064338"/>
          </a:xfrm>
          <a:prstGeom prst="rect">
            <a:avLst/>
          </a:prstGeom>
        </p:spPr>
      </p:pic>
    </p:spTree>
    <p:extLst>
      <p:ext uri="{BB962C8B-B14F-4D97-AF65-F5344CB8AC3E}">
        <p14:creationId xmlns:p14="http://schemas.microsoft.com/office/powerpoint/2010/main" val="3191988571"/>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8383</TotalTime>
  <Words>925</Words>
  <Application>Microsoft Office PowerPoint</Application>
  <PresentationFormat>On-screen Show (4:3)</PresentationFormat>
  <Paragraphs>95</Paragraphs>
  <Slides>16</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4" baseType="lpstr">
      <vt:lpstr>Arial</vt:lpstr>
      <vt:lpstr>Noto Sans Symbols</vt:lpstr>
      <vt:lpstr>Segoe UI Symbol</vt:lpstr>
      <vt:lpstr>Times New Roman</vt:lpstr>
      <vt:lpstr>Verdana</vt:lpstr>
      <vt:lpstr>508 Lecture</vt:lpstr>
      <vt:lpstr>1_508 Lecture</vt:lpstr>
      <vt:lpstr>Equation</vt:lpstr>
      <vt:lpstr>Elementary and Middle School Mathematics Teaching Developmentally 10th Edition</vt:lpstr>
      <vt:lpstr>Learner Outcomes</vt:lpstr>
      <vt:lpstr>What Does it Mean to Do Mathematics?</vt:lpstr>
      <vt:lpstr>Verbs for Doing Mathematics?</vt:lpstr>
      <vt:lpstr>An Invitation to Do Mathematics (1 of 2)</vt:lpstr>
      <vt:lpstr>An Invitation to Do Mathematics (2 of 2)</vt:lpstr>
      <vt:lpstr>Where are the Answers?</vt:lpstr>
      <vt:lpstr>What Does it Mean to Know Mathematics?</vt:lpstr>
      <vt:lpstr>Use and Connect Different Representations to Support Relational Understanding</vt:lpstr>
      <vt:lpstr>Adding it up National Research Council 2001</vt:lpstr>
      <vt:lpstr>Mathematical Proficiency</vt:lpstr>
      <vt:lpstr>Constructivism Theory by Jean Piaget</vt:lpstr>
      <vt:lpstr>Sociocultural Theory by Lev Vygotsky</vt:lpstr>
      <vt:lpstr>Implications of Constructivist Theory and Sociocultural Theory</vt:lpstr>
      <vt:lpstr>Implications for Teaching Mathematics</vt:lpstr>
      <vt:lpstr>Connecting the Dots Between Theory and Practice</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and Middle School Mathematics Teaching Developmentally, 10e</dc:title>
  <dc:subject>TED</dc:subject>
  <dc:creator>Van De Walle/Karp/Bay-Williams</dc:creator>
  <cp:keywords>Elementary and Middle School Mathematics Teaching Developmentally</cp:keywords>
  <cp:lastModifiedBy>Geoff F Clement</cp:lastModifiedBy>
  <cp:revision>844</cp:revision>
  <dcterms:modified xsi:type="dcterms:W3CDTF">2018-12-21T14:17:48Z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