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3"/>
  </p:notesMasterIdLst>
  <p:handoutMasterIdLst>
    <p:handoutMasterId r:id="rId24"/>
  </p:handoutMasterIdLst>
  <p:sldIdLst>
    <p:sldId id="32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6395" autoAdjust="0"/>
  </p:normalViewPr>
  <p:slideViewPr>
    <p:cSldViewPr snapToGrid="0" snapToObjects="1">
      <p:cViewPr>
        <p:scale>
          <a:sx n="120" d="100"/>
          <a:sy n="120" d="100"/>
        </p:scale>
        <p:origin x="-1038" y="3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756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10/15/2019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10/15/2019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07967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0.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r>
              <a:rPr lang="en-US" sz="3400" dirty="0">
                <a:latin typeface="+mn-lt"/>
              </a:rPr>
              <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399"/>
            <a:ext cx="4311382" cy="1628775"/>
          </a:xfrm>
        </p:spPr>
        <p:txBody>
          <a:bodyPr anchor="ctr"/>
          <a:lstStyle/>
          <a:p>
            <a:r>
              <a:rPr lang="en-US" sz="2800" b="1" dirty="0">
                <a:solidFill>
                  <a:srgbClr val="007FA3"/>
                </a:solidFill>
                <a:latin typeface="+mn-lt"/>
              </a:rPr>
              <a:t>Chapter 17</a:t>
            </a:r>
          </a:p>
          <a:p>
            <a:r>
              <a:rPr lang="en-US" sz="2400" b="1" dirty="0">
                <a:solidFill>
                  <a:srgbClr val="007FA3"/>
                </a:solidFill>
                <a:latin typeface="+mn-lt"/>
              </a:rPr>
              <a:t>Ratios, Proportions, and Proportional Reasoning</a:t>
            </a: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545363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Times New Roman" panose="02020603050405020304" pitchFamily="18" charset="0"/>
              </a:rPr>
              <a:t>Covariation</a:t>
            </a:r>
            <a:endParaRPr lang="en-US"/>
          </a:p>
        </p:txBody>
      </p:sp>
      <p:sp>
        <p:nvSpPr>
          <p:cNvPr id="3" name="Text Placeholder 2"/>
          <p:cNvSpPr>
            <a:spLocks noGrp="1"/>
          </p:cNvSpPr>
          <p:nvPr>
            <p:ph type="body" idx="1"/>
          </p:nvPr>
        </p:nvSpPr>
        <p:spPr>
          <a:xfrm>
            <a:off x="457200" y="1465028"/>
            <a:ext cx="4692771" cy="4525963"/>
          </a:xfrm>
        </p:spPr>
        <p:txBody>
          <a:bodyPr/>
          <a:lstStyle/>
          <a:p>
            <a:pPr marL="0" indent="0">
              <a:buNone/>
            </a:pPr>
            <a:r>
              <a:rPr lang="en-US" sz="1800" dirty="0" smtClean="0">
                <a:latin typeface="+mn-lt"/>
                <a:cs typeface="Verdana"/>
              </a:rPr>
              <a:t>Two different quantities (a ratio) vary together.</a:t>
            </a:r>
          </a:p>
          <a:p>
            <a:pPr marL="0" indent="0">
              <a:buNone/>
            </a:pPr>
            <a:r>
              <a:rPr lang="en-US" sz="1800" dirty="0" smtClean="0">
                <a:latin typeface="+mn-lt"/>
                <a:cs typeface="Verdana"/>
              </a:rPr>
              <a:t>The ratio of two measures in the same setting is a </a:t>
            </a:r>
            <a:r>
              <a:rPr lang="en-US" sz="1800" b="1" dirty="0" smtClean="0">
                <a:latin typeface="+mn-lt"/>
                <a:cs typeface="Verdana"/>
              </a:rPr>
              <a:t>within ratio</a:t>
            </a:r>
            <a:r>
              <a:rPr lang="en-US" sz="1800" dirty="0" smtClean="0">
                <a:latin typeface="+mn-lt"/>
                <a:cs typeface="Verdana"/>
              </a:rPr>
              <a:t>.</a:t>
            </a:r>
          </a:p>
          <a:p>
            <a:pPr marL="0" indent="0">
              <a:buNone/>
            </a:pPr>
            <a:r>
              <a:rPr lang="en-US" sz="1800" dirty="0" smtClean="0">
                <a:latin typeface="+mn-lt"/>
                <a:cs typeface="Verdana"/>
              </a:rPr>
              <a:t>Example – A ratio </a:t>
            </a:r>
            <a:r>
              <a:rPr lang="en-US" sz="1800" dirty="0">
                <a:latin typeface="+mn-lt"/>
                <a:cs typeface="Verdana"/>
              </a:rPr>
              <a:t>of oranges to money </a:t>
            </a:r>
            <a:r>
              <a:rPr lang="en-US" sz="1800" dirty="0" smtClean="0">
                <a:latin typeface="+mn-lt"/>
                <a:cs typeface="Verdana"/>
              </a:rPr>
              <a:t>may involve 4 </a:t>
            </a:r>
            <a:r>
              <a:rPr lang="en-US" sz="1800" dirty="0">
                <a:latin typeface="+mn-lt"/>
                <a:cs typeface="Verdana"/>
              </a:rPr>
              <a:t>oranges for $</a:t>
            </a:r>
            <a:r>
              <a:rPr lang="en-US" sz="1800" dirty="0" smtClean="0">
                <a:latin typeface="+mn-lt"/>
                <a:cs typeface="Verdana"/>
              </a:rPr>
              <a:t>1.00: 4/$1 = 16/$4</a:t>
            </a:r>
            <a:br>
              <a:rPr lang="en-US" sz="1800" dirty="0" smtClean="0">
                <a:latin typeface="+mn-lt"/>
                <a:cs typeface="Verdana"/>
              </a:rPr>
            </a:br>
            <a:r>
              <a:rPr lang="en-US" sz="1800" dirty="0" smtClean="0">
                <a:latin typeface="+mn-lt"/>
                <a:cs typeface="Verdana"/>
              </a:rPr>
              <a:t>Both of these are within ratios.</a:t>
            </a:r>
            <a:endParaRPr lang="en-US" sz="1800" dirty="0">
              <a:latin typeface="+mn-lt"/>
              <a:cs typeface="Verdana"/>
            </a:endParaRPr>
          </a:p>
          <a:p>
            <a:pPr marL="0" indent="0">
              <a:buNone/>
            </a:pPr>
            <a:r>
              <a:rPr lang="en-US" sz="1800" dirty="0">
                <a:latin typeface="+mn-lt"/>
                <a:cs typeface="Verdana"/>
              </a:rPr>
              <a:t>Ratio of two corresponding measures in different situations is a </a:t>
            </a:r>
            <a:r>
              <a:rPr lang="en-US" sz="1800" b="1" dirty="0">
                <a:latin typeface="+mn-lt"/>
                <a:cs typeface="Verdana"/>
              </a:rPr>
              <a:t>between ratio.</a:t>
            </a:r>
            <a:endParaRPr lang="en-US" sz="1800" dirty="0">
              <a:latin typeface="+mn-lt"/>
              <a:cs typeface="Verdana"/>
            </a:endParaRPr>
          </a:p>
          <a:p>
            <a:pPr marL="0" indent="0">
              <a:buNone/>
            </a:pPr>
            <a:r>
              <a:rPr lang="en-US" sz="1800" dirty="0">
                <a:latin typeface="+mn-lt"/>
                <a:cs typeface="Verdana"/>
              </a:rPr>
              <a:t>Example </a:t>
            </a:r>
            <a:r>
              <a:rPr lang="en-US" sz="1800" dirty="0" smtClean="0">
                <a:latin typeface="+mn-lt"/>
                <a:cs typeface="Verdana"/>
              </a:rPr>
              <a:t>– Comparing the ratio </a:t>
            </a:r>
            <a:r>
              <a:rPr lang="en-US" sz="1800" dirty="0">
                <a:latin typeface="+mn-lt"/>
                <a:cs typeface="Verdana"/>
              </a:rPr>
              <a:t>of the original number of oranges (4 to $1.00) to the number of oranges (16 to $4.00) in a second </a:t>
            </a:r>
            <a:r>
              <a:rPr lang="en-US" sz="1800" dirty="0" smtClean="0">
                <a:latin typeface="+mn-lt"/>
                <a:cs typeface="Verdana"/>
              </a:rPr>
              <a:t>situation: 4/16 = $1/$4</a:t>
            </a:r>
            <a:br>
              <a:rPr lang="en-US" sz="1800" dirty="0" smtClean="0">
                <a:latin typeface="+mn-lt"/>
                <a:cs typeface="Verdana"/>
              </a:rPr>
            </a:br>
            <a:r>
              <a:rPr lang="en-US" sz="1800" dirty="0" smtClean="0">
                <a:latin typeface="+mn-lt"/>
                <a:cs typeface="Verdana"/>
              </a:rPr>
              <a:t>Both of these are between ratios.</a:t>
            </a:r>
            <a:endParaRPr lang="en-US" sz="1800" dirty="0">
              <a:latin typeface="+mn-lt"/>
              <a:cs typeface="Verdana"/>
            </a:endParaRPr>
          </a:p>
        </p:txBody>
      </p:sp>
      <p:pic>
        <p:nvPicPr>
          <p:cNvPr id="5" name="Picture 4" descr="A flow chart of a proportional situation. There are 2 similar parts of the flow chart. Part 1. A rectangle, upper case A, is above an oval, upper case B. These 2 parts are connected with an arrow, within. Part 2. This is nearly identical to the first part. The rectangle in part 2 is lowercase a, and the oval is lowercase b. The rectangles are connected with an arrow, between. The ovals are connected with an arrow, between. Within = start fraction upper case A over upper case B end fraction, = start fraction lower case a over lower case b end fraction. Between = start fraction upper case A over lower case a end fraction, = start fraction upper case B over lower case b end fra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9971" y="1553817"/>
            <a:ext cx="3869190" cy="4560736"/>
          </a:xfrm>
          <a:prstGeom prst="rect">
            <a:avLst/>
          </a:prstGeom>
        </p:spPr>
      </p:pic>
    </p:spTree>
    <p:extLst>
      <p:ext uri="{BB962C8B-B14F-4D97-AF65-F5344CB8AC3E}">
        <p14:creationId xmlns:p14="http://schemas.microsoft.com/office/powerpoint/2010/main" val="238805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Covariation in Geometry and Measurement</a:t>
            </a:r>
          </a:p>
        </p:txBody>
      </p:sp>
      <p:pic>
        <p:nvPicPr>
          <p:cNvPr id="3" name="Picture 2" descr="A dot grid of labeled dots with lines connecting them. The grid is 8 dots by 8 dots. There are 4 lines on the grid, and their proportions written. Line A B. In the top row, 1 dot right, is dot A. 2 dots right is dot B. A B = 2. Line C D. In row 2, 1 dot right, is dot C. 4 dots right is dot D. C D = 4. On row 7, the first dot, is dot E. 5 dots right is dot F. E F = 5. Line G H. On the last row, row 8, the first dot, is dot G. 8 dots right is dot H. G H = 7. Start fraction A B over C D end fraction = 0.5. Start fraction C D over A B end fraction =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62" y="1233135"/>
            <a:ext cx="4163710" cy="4632770"/>
          </a:xfrm>
          <a:prstGeom prst="rect">
            <a:avLst/>
          </a:prstGeom>
        </p:spPr>
      </p:pic>
      <p:pic>
        <p:nvPicPr>
          <p:cNvPr id="5" name="Picture 5" descr="3 drawings of sailboats on 2 different grids. Are the measurements proportional? Use a metric ruler or the grid. The sailboat is made up of an inverted trapezoid, 2 right triangles of different sizes, a rectangle, and a mast, or line. Grid 1, boat 1. The base of the inverted trapezoid is 6 units long and the top is 9 units long. The sailboat’s width from bottom to top is 2 units. A mast, 7 units long, rises from the boat. 2 right triangles are formed on either side of the mast. The triangle to the left of the mast has a height of 4 units and base of 3 units. The triangle on the right has a height of 6 units and a base of 6 units. At the top of the mast is a flag with a height of 1 unit and width of 2 units. Grid 1, boat 2. The following units are approximations. The base of the inverted trapezoid is 3 units long. Its top is 4 and 1 half units long. The sailboat’s width from bottom to top is one unit. A mast, 3 and 1 half units long, rises from the boat. 2 right triangles are formed on either side of the mast. The triangle to the left of the mast has a height of 2 units and a base of 1 and 1 half units. The triangle to the right of the mast has a height of 3 units and a base of 3 units. At the top of the mast is a flag with a height of 1 half unit and a width of 1 unit. Grid 2, boat 3. This grid has smaller units than grid 1. The boat has the same unit dimensions has gird 1, boat 1. Directions. 1. Choose 2 lengths on 1 boat and form a ratio, use a calculator. Compare to the ratio of the same parts of the other boats.2. Choose 2 boats. Measure the same part of each boat and form a ratio. Compare with the ratios of another matching part from each boa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2183" y="1233135"/>
            <a:ext cx="4011960" cy="519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63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rPr>
              <a:t>Covariation in Algebra</a:t>
            </a:r>
            <a:endParaRPr lang="en-US"/>
          </a:p>
        </p:txBody>
      </p:sp>
      <p:sp>
        <p:nvSpPr>
          <p:cNvPr id="3" name="Text Placeholder 2"/>
          <p:cNvSpPr>
            <a:spLocks noGrp="1"/>
          </p:cNvSpPr>
          <p:nvPr>
            <p:ph type="body" idx="1"/>
          </p:nvPr>
        </p:nvSpPr>
        <p:spPr>
          <a:xfrm>
            <a:off x="457200" y="1600200"/>
            <a:ext cx="8229600" cy="1400175"/>
          </a:xfrm>
        </p:spPr>
        <p:txBody>
          <a:bodyPr/>
          <a:lstStyle/>
          <a:p>
            <a:pPr marL="0" indent="0">
              <a:buNone/>
            </a:pPr>
            <a:r>
              <a:rPr lang="en-US" sz="2400" dirty="0">
                <a:latin typeface="+mn-lt"/>
                <a:cs typeface="Verdana"/>
              </a:rPr>
              <a:t>Proportional situations are always linear situations.</a:t>
            </a:r>
          </a:p>
          <a:p>
            <a:pPr marL="0" indent="0">
              <a:buNone/>
            </a:pPr>
            <a:r>
              <a:rPr lang="en-US" sz="2400" dirty="0">
                <a:latin typeface="+mn-lt"/>
                <a:cs typeface="Verdana"/>
              </a:rPr>
              <a:t>Graphs provide a way of thinking about proportions and connect proportional thoughts to algebra.</a:t>
            </a:r>
          </a:p>
        </p:txBody>
      </p:sp>
      <p:pic>
        <p:nvPicPr>
          <p:cNvPr id="4" name="Picture 3" descr="2 rectangles plotted on a graph. A graph plots length over width. A line rises over the x axis with 3 plotted points. 1 to 3, unit ratio. 3 to 9. 4 to 12."/>
          <p:cNvPicPr>
            <a:picLocks noChangeAspect="1"/>
          </p:cNvPicPr>
          <p:nvPr/>
        </p:nvPicPr>
        <p:blipFill rotWithShape="1">
          <a:blip r:embed="rId2"/>
          <a:srcRect l="25111" r="21179"/>
          <a:stretch/>
        </p:blipFill>
        <p:spPr>
          <a:xfrm>
            <a:off x="790575" y="3084925"/>
            <a:ext cx="2933700" cy="3221800"/>
          </a:xfrm>
          <a:prstGeom prst="rect">
            <a:avLst/>
          </a:prstGeom>
        </p:spPr>
      </p:pic>
      <p:pic>
        <p:nvPicPr>
          <p:cNvPr id="6" name="Picture 5" descr="Rectangle dimensions. Rectangles. 2 rectangles of different sizes. 1. Length, 9. Width, 3. 2. Length, 12. Width, 4."/>
          <p:cNvPicPr>
            <a:picLocks noChangeAspect="1"/>
          </p:cNvPicPr>
          <p:nvPr/>
        </p:nvPicPr>
        <p:blipFill>
          <a:blip r:embed="rId3"/>
          <a:stretch>
            <a:fillRect/>
          </a:stretch>
        </p:blipFill>
        <p:spPr>
          <a:xfrm>
            <a:off x="4263338" y="3060006"/>
            <a:ext cx="3813862" cy="3364351"/>
          </a:xfrm>
          <a:prstGeom prst="rect">
            <a:avLst/>
          </a:prstGeom>
        </p:spPr>
      </p:pic>
    </p:spTree>
    <p:extLst>
      <p:ext uri="{BB962C8B-B14F-4D97-AF65-F5344CB8AC3E}">
        <p14:creationId xmlns:p14="http://schemas.microsoft.com/office/powerpoint/2010/main" val="39113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Activity 17.9 Dripping Faucet</a:t>
            </a:r>
          </a:p>
        </p:txBody>
      </p:sp>
      <p:sp>
        <p:nvSpPr>
          <p:cNvPr id="3" name="Content Placeholder 2"/>
          <p:cNvSpPr>
            <a:spLocks noGrp="1"/>
          </p:cNvSpPr>
          <p:nvPr>
            <p:ph idx="1"/>
          </p:nvPr>
        </p:nvSpPr>
        <p:spPr>
          <a:xfrm>
            <a:off x="457200" y="1600200"/>
            <a:ext cx="3373437" cy="4267200"/>
          </a:xfrm>
        </p:spPr>
        <p:txBody>
          <a:bodyPr/>
          <a:lstStyle/>
          <a:p>
            <a:pPr marL="0" indent="0">
              <a:buNone/>
              <a:tabLst>
                <a:tab pos="176213" algn="l"/>
              </a:tabLst>
            </a:pPr>
            <a:r>
              <a:rPr lang="en-US" sz="2400" dirty="0">
                <a:latin typeface="+mn-lt"/>
                <a:cs typeface="Verdana"/>
              </a:rPr>
              <a:t>Materials – Pose this problem:</a:t>
            </a:r>
          </a:p>
          <a:p>
            <a:pPr marL="0" indent="0">
              <a:buNone/>
              <a:tabLst>
                <a:tab pos="176213" algn="l"/>
              </a:tabLst>
            </a:pPr>
            <a:r>
              <a:rPr lang="en-US" sz="2400" dirty="0">
                <a:latin typeface="+mn-lt"/>
                <a:cs typeface="Verdana"/>
              </a:rPr>
              <a:t>If you brush your teeth twice a day and leave the water running when you brush. How many gallons of water will you waste in one day? In a week? A month? Any number of days?</a:t>
            </a:r>
          </a:p>
        </p:txBody>
      </p:sp>
      <p:sp>
        <p:nvSpPr>
          <p:cNvPr id="4" name="Content Placeholder 3"/>
          <p:cNvSpPr>
            <a:spLocks noGrp="1"/>
          </p:cNvSpPr>
          <p:nvPr>
            <p:ph idx="13"/>
          </p:nvPr>
        </p:nvSpPr>
        <p:spPr>
          <a:xfrm>
            <a:off x="4079230" y="1600200"/>
            <a:ext cx="4607570" cy="919336"/>
          </a:xfrm>
        </p:spPr>
        <p:txBody>
          <a:bodyPr/>
          <a:lstStyle/>
          <a:p>
            <a:pPr marL="0" indent="0">
              <a:buNone/>
              <a:tabLst>
                <a:tab pos="176213" algn="l"/>
              </a:tabLst>
            </a:pPr>
            <a:r>
              <a:rPr lang="en-US" sz="2400" dirty="0">
                <a:latin typeface="+mn-lt"/>
                <a:cs typeface="Verdana"/>
              </a:rPr>
              <a:t>Students need to gather data and record it in a ratio table.</a:t>
            </a:r>
          </a:p>
        </p:txBody>
      </p:sp>
      <p:pic>
        <p:nvPicPr>
          <p:cNvPr id="6" name="Picture 4" descr="A student written table of gallons of water wasted per paper cups of water wasted. There are 2 rows and 5 columns. &#10;Paper cups, 1. Gallons of water, 1 eighth. Paper cups, 2. Gallons of water, 1 fourth. Paper cups, 3. Gallons of water, 3 eighths. Paper cups, 4. Gallons of water, 2 fourths. Paper cups, 5. Gallons of water, 5 eighths.&#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5668" y="2643298"/>
            <a:ext cx="4414694" cy="148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4"/>
          </p:nvPr>
        </p:nvSpPr>
        <p:spPr>
          <a:xfrm>
            <a:off x="4175668" y="4333874"/>
            <a:ext cx="3539582" cy="599429"/>
          </a:xfrm>
        </p:spPr>
        <p:txBody>
          <a:bodyPr/>
          <a:lstStyle/>
          <a:p>
            <a:pPr marL="0" indent="0">
              <a:buNone/>
            </a:pPr>
            <a:r>
              <a:rPr lang="en-US" sz="2400" dirty="0">
                <a:latin typeface="+mn-lt"/>
                <a:cs typeface="Verdana"/>
              </a:rPr>
              <a:t>Students found ratio was</a:t>
            </a:r>
          </a:p>
        </p:txBody>
      </p:sp>
      <p:graphicFrame>
        <p:nvGraphicFramePr>
          <p:cNvPr id="7" name="Object 6" descr="1 is to 1 over 8"/>
          <p:cNvGraphicFramePr>
            <a:graphicFrameLocks noChangeAspect="1"/>
          </p:cNvGraphicFramePr>
          <p:nvPr>
            <p:extLst>
              <p:ext uri="{D42A27DB-BD31-4B8C-83A1-F6EECF244321}">
                <p14:modId xmlns:p14="http://schemas.microsoft.com/office/powerpoint/2010/main" val="989251343"/>
              </p:ext>
            </p:extLst>
          </p:nvPr>
        </p:nvGraphicFramePr>
        <p:xfrm>
          <a:off x="7645289" y="4294380"/>
          <a:ext cx="539972" cy="697465"/>
        </p:xfrm>
        <a:graphic>
          <a:graphicData uri="http://schemas.openxmlformats.org/presentationml/2006/ole">
            <mc:AlternateContent xmlns:mc="http://schemas.openxmlformats.org/markup-compatibility/2006">
              <mc:Choice xmlns:v="urn:schemas-microsoft-com:vml" Requires="v">
                <p:oleObj spid="_x0000_s2153" name="Equation" r:id="rId4" imgW="304560" imgH="393480" progId="Equation.DSMT4">
                  <p:embed/>
                </p:oleObj>
              </mc:Choice>
              <mc:Fallback>
                <p:oleObj name="Equation" r:id="rId4" imgW="304560" imgH="393480" progId="Equation.DSMT4">
                  <p:embed/>
                  <p:pic>
                    <p:nvPicPr>
                      <p:cNvPr id="0" name=""/>
                      <p:cNvPicPr/>
                      <p:nvPr/>
                    </p:nvPicPr>
                    <p:blipFill>
                      <a:blip r:embed="rId5"/>
                      <a:stretch>
                        <a:fillRect/>
                      </a:stretch>
                    </p:blipFill>
                    <p:spPr>
                      <a:xfrm>
                        <a:off x="7645289" y="4294380"/>
                        <a:ext cx="539972" cy="69746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xmlns="" id="{DE7BD56A-9F3E-4A57-B8D7-606B7BFC3145}"/>
              </a:ext>
            </a:extLst>
          </p:cNvPr>
          <p:cNvSpPr txBox="1"/>
          <p:nvPr/>
        </p:nvSpPr>
        <p:spPr>
          <a:xfrm>
            <a:off x="4424363" y="5181600"/>
            <a:ext cx="2454518" cy="461665"/>
          </a:xfrm>
          <a:prstGeom prst="rect">
            <a:avLst/>
          </a:prstGeom>
          <a:noFill/>
        </p:spPr>
        <p:txBody>
          <a:bodyPr wrap="none" rtlCol="0">
            <a:spAutoFit/>
          </a:bodyPr>
          <a:lstStyle/>
          <a:p>
            <a:r>
              <a:rPr lang="en-US" sz="2400" dirty="0"/>
              <a:t>Formula y = </a:t>
            </a:r>
            <a:r>
              <a:rPr lang="en-US" sz="2400" baseline="30000" dirty="0"/>
              <a:t>1</a:t>
            </a:r>
            <a:r>
              <a:rPr lang="en-US" sz="2400" dirty="0"/>
              <a:t>/</a:t>
            </a:r>
            <a:r>
              <a:rPr lang="en-US" sz="2400" baseline="-25000" dirty="0"/>
              <a:t>8</a:t>
            </a:r>
            <a:r>
              <a:rPr lang="en-US" sz="2400" dirty="0"/>
              <a:t> x</a:t>
            </a:r>
          </a:p>
        </p:txBody>
      </p:sp>
    </p:spTree>
    <p:extLst>
      <p:ext uri="{BB962C8B-B14F-4D97-AF65-F5344CB8AC3E}">
        <p14:creationId xmlns:p14="http://schemas.microsoft.com/office/powerpoint/2010/main" val="2039657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Activity 17.10 Comparing Lemonade Recipes Unit Rate or Scale Factor?</a:t>
            </a:r>
          </a:p>
        </p:txBody>
      </p:sp>
      <p:sp>
        <p:nvSpPr>
          <p:cNvPr id="4" name="Text Placeholder 3"/>
          <p:cNvSpPr>
            <a:spLocks noGrp="1"/>
          </p:cNvSpPr>
          <p:nvPr>
            <p:ph idx="1"/>
          </p:nvPr>
        </p:nvSpPr>
        <p:spPr>
          <a:xfrm>
            <a:off x="457200" y="1600199"/>
            <a:ext cx="1742536" cy="1807239"/>
          </a:xfrm>
        </p:spPr>
        <p:txBody>
          <a:bodyPr/>
          <a:lstStyle/>
          <a:p>
            <a:pPr marL="0" indent="0">
              <a:buNone/>
            </a:pPr>
            <a:r>
              <a:rPr lang="en-US" sz="2000" dirty="0">
                <a:latin typeface="+mn-lt"/>
                <a:cs typeface="Verdana"/>
              </a:rPr>
              <a:t>Recipes are</a:t>
            </a:r>
          </a:p>
          <a:p>
            <a:pPr marL="0" indent="0">
              <a:buNone/>
            </a:pPr>
            <a:r>
              <a:rPr lang="en-US" sz="2000" dirty="0">
                <a:latin typeface="+mn-lt"/>
                <a:cs typeface="ＭＳ Ｐゴシック" charset="0"/>
              </a:rPr>
              <a:t>3 cups water</a:t>
            </a:r>
          </a:p>
          <a:p>
            <a:pPr marL="0" indent="0">
              <a:buNone/>
            </a:pPr>
            <a:r>
              <a:rPr lang="en-US" sz="2000" dirty="0">
                <a:latin typeface="+mn-lt"/>
                <a:cs typeface="ＭＳ Ｐゴシック" charset="0"/>
              </a:rPr>
              <a:t>2 cups</a:t>
            </a:r>
            <a:r>
              <a:rPr lang="en-US" sz="2000" dirty="0">
                <a:latin typeface="+mn-lt"/>
                <a:cs typeface="Verdana"/>
              </a:rPr>
              <a:t> </a:t>
            </a:r>
            <a:r>
              <a:rPr lang="en-US" sz="2000" dirty="0">
                <a:latin typeface="+mn-lt"/>
                <a:cs typeface="ＭＳ Ｐゴシック" charset="0"/>
              </a:rPr>
              <a:t>concentrate</a:t>
            </a:r>
          </a:p>
        </p:txBody>
      </p:sp>
      <p:sp>
        <p:nvSpPr>
          <p:cNvPr id="8" name="Content Placeholder 7"/>
          <p:cNvSpPr>
            <a:spLocks noGrp="1"/>
          </p:cNvSpPr>
          <p:nvPr>
            <p:ph idx="13"/>
          </p:nvPr>
        </p:nvSpPr>
        <p:spPr>
          <a:xfrm>
            <a:off x="2225614" y="2103100"/>
            <a:ext cx="1914333" cy="1304338"/>
          </a:xfrm>
        </p:spPr>
        <p:txBody>
          <a:bodyPr/>
          <a:lstStyle/>
          <a:p>
            <a:pPr marL="0" indent="0">
              <a:buNone/>
            </a:pPr>
            <a:r>
              <a:rPr lang="en-US" sz="2000" dirty="0">
                <a:latin typeface="+mn-lt"/>
                <a:cs typeface="ＭＳ Ｐゴシック" charset="0"/>
              </a:rPr>
              <a:t>4 cups of water</a:t>
            </a:r>
          </a:p>
          <a:p>
            <a:pPr marL="0" indent="0">
              <a:buNone/>
            </a:pPr>
            <a:r>
              <a:rPr lang="en-US" sz="2000" dirty="0">
                <a:latin typeface="+mn-lt"/>
                <a:cs typeface="ＭＳ Ｐゴシック" charset="0"/>
              </a:rPr>
              <a:t>3 cups of concentrate</a:t>
            </a:r>
          </a:p>
        </p:txBody>
      </p:sp>
      <p:sp>
        <p:nvSpPr>
          <p:cNvPr id="9" name="Content Placeholder 8"/>
          <p:cNvSpPr>
            <a:spLocks noGrp="1"/>
          </p:cNvSpPr>
          <p:nvPr>
            <p:ph idx="14"/>
          </p:nvPr>
        </p:nvSpPr>
        <p:spPr>
          <a:xfrm>
            <a:off x="473720" y="3608409"/>
            <a:ext cx="3615201" cy="1324895"/>
          </a:xfrm>
        </p:spPr>
        <p:txBody>
          <a:bodyPr/>
          <a:lstStyle/>
          <a:p>
            <a:pPr marL="0" indent="0">
              <a:buNone/>
            </a:pPr>
            <a:r>
              <a:rPr lang="en-US" sz="2000" dirty="0">
                <a:latin typeface="+mn-lt"/>
                <a:cs typeface="Verdana"/>
              </a:rPr>
              <a:t>Which pitcher will have the stronger lemon flavor, or will they both taste the same?</a:t>
            </a:r>
          </a:p>
        </p:txBody>
      </p:sp>
      <p:pic>
        <p:nvPicPr>
          <p:cNvPr id="3" name="Picture 2" descr="2 pitchers with a different number of squares in each. A blue square = 1 cup of water. A yellow square = 1 cup of lemonade concentrate. Pitcher 1. 3 blue squares, 2 yellow squares. Pitcher 2. 4 blue squares, 3 yellow squa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883" y="1600198"/>
            <a:ext cx="4565753" cy="4095751"/>
          </a:xfrm>
          <a:prstGeom prst="rect">
            <a:avLst/>
          </a:prstGeom>
        </p:spPr>
      </p:pic>
    </p:spTree>
    <p:extLst>
      <p:ext uri="{BB962C8B-B14F-4D97-AF65-F5344CB8AC3E}">
        <p14:creationId xmlns:p14="http://schemas.microsoft.com/office/powerpoint/2010/main" val="419105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17.12 Which Camp Gets More Pizza? Unit Rate or Scale Factor</a:t>
            </a:r>
          </a:p>
        </p:txBody>
      </p:sp>
      <p:sp>
        <p:nvSpPr>
          <p:cNvPr id="3" name="Text Placeholder 2"/>
          <p:cNvSpPr>
            <a:spLocks noGrp="1"/>
          </p:cNvSpPr>
          <p:nvPr>
            <p:ph type="body" idx="1"/>
          </p:nvPr>
        </p:nvSpPr>
        <p:spPr>
          <a:xfrm>
            <a:off x="457200" y="1404938"/>
            <a:ext cx="8229600" cy="1485899"/>
          </a:xfrm>
        </p:spPr>
        <p:txBody>
          <a:bodyPr/>
          <a:lstStyle/>
          <a:p>
            <a:pPr marL="0" indent="0">
              <a:buNone/>
            </a:pPr>
            <a:r>
              <a:rPr lang="en-US" sz="2200" dirty="0">
                <a:latin typeface="+mn-lt"/>
                <a:cs typeface="Verdana"/>
              </a:rPr>
              <a:t>Two Camps of Scouts are having pizza parties. The leader of the Bear Camp ordered enough so that every 3 campers will have 2 pizzas. The leader of the Raccoon Camp ordered enough for every 5 campers. Did the Bear Campers have more pizza?</a:t>
            </a:r>
          </a:p>
        </p:txBody>
      </p:sp>
      <p:pic>
        <p:nvPicPr>
          <p:cNvPr id="5" name="Picture 4" descr="2 representations of scaling pizzas, pie charts and counters.&#10;A, pie charts. This model has 2 parts. Part 1. There are 2 pie charts and 3 people. The first has 2 equal parts, 2 people get 1 part each. The second has 4 parts. 1 part is 1 half of the pizza, this is for 1 person. The other half has 3 equal parts. Each gets 1 half and 1 sixth. Part 2. There are 3 pie charts and 4 people. 2 charts have 2 parts each, 4 people get 1 part each. The third chart has 7 parts. 1 part is half the pizza. this is for 1 person. The other half has 6 equal parts. Each person gets 1 half and 1 tenth. B, counters. There are 2 parts. Part 1, 6 pizzas for 9 campers. There are 3 identical groups of counters. Each group has 2 black counters and 3 white counters. Part 2, 6 pizzas for 10 campers. There are 2 identical groups of counters. Each group has 3 black counters and 5 white coun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076" y="2890837"/>
            <a:ext cx="4265049" cy="3443288"/>
          </a:xfrm>
          <a:prstGeom prst="rect">
            <a:avLst/>
          </a:prstGeom>
        </p:spPr>
      </p:pic>
    </p:spTree>
    <p:extLst>
      <p:ext uri="{BB962C8B-B14F-4D97-AF65-F5344CB8AC3E}">
        <p14:creationId xmlns:p14="http://schemas.microsoft.com/office/powerpoint/2010/main" val="272297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Solving Problems Using Ratio Tables</a:t>
            </a:r>
            <a:endParaRPr lang="en-US" dirty="0"/>
          </a:p>
        </p:txBody>
      </p:sp>
      <p:sp>
        <p:nvSpPr>
          <p:cNvPr id="3" name="Text Placeholder 2"/>
          <p:cNvSpPr>
            <a:spLocks noGrp="1"/>
          </p:cNvSpPr>
          <p:nvPr>
            <p:ph type="body" idx="1"/>
          </p:nvPr>
        </p:nvSpPr>
        <p:spPr>
          <a:xfrm>
            <a:off x="457200" y="1600200"/>
            <a:ext cx="4171950" cy="4525963"/>
          </a:xfrm>
        </p:spPr>
        <p:txBody>
          <a:bodyPr/>
          <a:lstStyle/>
          <a:p>
            <a:pPr marL="0" indent="0">
              <a:buNone/>
            </a:pPr>
            <a:r>
              <a:rPr lang="en-US" sz="2400" dirty="0">
                <a:latin typeface="+mn-lt"/>
                <a:cs typeface="Verdana"/>
              </a:rPr>
              <a:t>Something weighing 160 pounds on Earth is 416 pounds on Jupiter. If something weighs 120 pounds on Earth, how many pounds would it weigh on Jupiter?</a:t>
            </a:r>
          </a:p>
          <a:p>
            <a:pPr marL="0" indent="0">
              <a:buNone/>
            </a:pPr>
            <a:r>
              <a:rPr lang="en-US" sz="2400" dirty="0">
                <a:latin typeface="+mn-lt"/>
                <a:cs typeface="Verdana"/>
              </a:rPr>
              <a:t>Review the three solutions.</a:t>
            </a:r>
          </a:p>
        </p:txBody>
      </p:sp>
      <p:pic>
        <p:nvPicPr>
          <p:cNvPr id="5" name="Picture 4" descr="3 tables of data compare the weight of objects on Earth versus Jupiter. Each part highlights a new aspect of the relationship between the numbers. The first 2 tables have identical data. Column 1. Earth, 160. Jupiter, 416. Column 2. Earth, 80. Jupiter 208. Column 3. Earth, 40. Jupiter, 104. Column 4. Earth, 120. Jupiter, 312. A. From column 1 to 2, divide by 2. From column 2 to 3, divide by 2. From column 3 to 4, times 3. B. Columns 2 and 3 add together to equal column 4. C. Column 1. Earth, 160. Jupiter, 416. Column 2. Earth, 20. Jupiter, 52. Column 3. Earth, 100. Jupiter, 260. Column 4. Earth, 120. Jupiter, 312. From column 1 to 2, divide by 8. From column 2 to 3, times 5. Add columns 2 and 3 to = colum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778" y="1662092"/>
            <a:ext cx="3773836" cy="4499966"/>
          </a:xfrm>
          <a:prstGeom prst="rect">
            <a:avLst/>
          </a:prstGeom>
        </p:spPr>
      </p:pic>
    </p:spTree>
    <p:extLst>
      <p:ext uri="{BB962C8B-B14F-4D97-AF65-F5344CB8AC3E}">
        <p14:creationId xmlns:p14="http://schemas.microsoft.com/office/powerpoint/2010/main" val="82613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Solving Proportion Problems with Tape or Strip Diagram</a:t>
            </a:r>
          </a:p>
        </p:txBody>
      </p:sp>
      <p:sp>
        <p:nvSpPr>
          <p:cNvPr id="4" name="Text Placeholder 3"/>
          <p:cNvSpPr>
            <a:spLocks noGrp="1"/>
          </p:cNvSpPr>
          <p:nvPr>
            <p:ph type="body" idx="1"/>
          </p:nvPr>
        </p:nvSpPr>
        <p:spPr>
          <a:xfrm>
            <a:off x="457200" y="1600201"/>
            <a:ext cx="5314950" cy="409574"/>
          </a:xfrm>
        </p:spPr>
        <p:txBody>
          <a:bodyPr/>
          <a:lstStyle/>
          <a:p>
            <a:pPr marL="0" indent="0">
              <a:buNone/>
            </a:pPr>
            <a:r>
              <a:rPr lang="en-US" sz="2000" dirty="0">
                <a:latin typeface="+mn-lt"/>
                <a:cs typeface="Verdana"/>
              </a:rPr>
              <a:t>The ratio of boys to girls in this class is 3 to 4.</a:t>
            </a:r>
          </a:p>
        </p:txBody>
      </p:sp>
      <p:pic>
        <p:nvPicPr>
          <p:cNvPr id="10" name="Picture 9" descr="There are 2 long rectangles with parts of equal lengths, boys and girls. Boys has 3 equal parts. Girls has 4 equal parts."/>
          <p:cNvPicPr>
            <a:picLocks noChangeAspect="1"/>
          </p:cNvPicPr>
          <p:nvPr/>
        </p:nvPicPr>
        <p:blipFill>
          <a:blip r:embed="rId2"/>
          <a:stretch>
            <a:fillRect/>
          </a:stretch>
        </p:blipFill>
        <p:spPr>
          <a:xfrm>
            <a:off x="5825997" y="1419901"/>
            <a:ext cx="2443817" cy="1179748"/>
          </a:xfrm>
          <a:prstGeom prst="rect">
            <a:avLst/>
          </a:prstGeom>
        </p:spPr>
      </p:pic>
      <p:sp>
        <p:nvSpPr>
          <p:cNvPr id="5" name="Content Placeholder 4"/>
          <p:cNvSpPr>
            <a:spLocks noGrp="1"/>
          </p:cNvSpPr>
          <p:nvPr>
            <p:ph sz="quarter" idx="13"/>
          </p:nvPr>
        </p:nvSpPr>
        <p:spPr>
          <a:xfrm>
            <a:off x="457200" y="2832571"/>
            <a:ext cx="4429125" cy="407988"/>
          </a:xfrm>
        </p:spPr>
        <p:txBody>
          <a:bodyPr/>
          <a:lstStyle/>
          <a:p>
            <a:pPr marL="432" indent="0">
              <a:buNone/>
            </a:pPr>
            <a:r>
              <a:rPr lang="en-US" sz="2000" dirty="0">
                <a:latin typeface="+mn-lt"/>
                <a:cs typeface="Verdana"/>
              </a:rPr>
              <a:t>If there are 12 girls, how many boys are there?</a:t>
            </a:r>
          </a:p>
        </p:txBody>
      </p:sp>
      <p:pic>
        <p:nvPicPr>
          <p:cNvPr id="11" name="Picture 10" descr="There are 2 long rectangles with parts of equal lengths, boys and girls. Boys has 3 equal parts. Girls has 4 equal parts. The girls’ total is 12."/>
          <p:cNvPicPr>
            <a:picLocks noChangeAspect="1"/>
          </p:cNvPicPr>
          <p:nvPr/>
        </p:nvPicPr>
        <p:blipFill>
          <a:blip r:embed="rId3"/>
          <a:stretch>
            <a:fillRect/>
          </a:stretch>
        </p:blipFill>
        <p:spPr>
          <a:xfrm>
            <a:off x="5825997" y="2670535"/>
            <a:ext cx="2025522" cy="1260222"/>
          </a:xfrm>
          <a:prstGeom prst="rect">
            <a:avLst/>
          </a:prstGeom>
        </p:spPr>
      </p:pic>
      <p:sp>
        <p:nvSpPr>
          <p:cNvPr id="6" name="Content Placeholder 5"/>
          <p:cNvSpPr>
            <a:spLocks noGrp="1"/>
          </p:cNvSpPr>
          <p:nvPr>
            <p:ph sz="quarter" idx="14"/>
          </p:nvPr>
        </p:nvSpPr>
        <p:spPr>
          <a:xfrm>
            <a:off x="457200" y="4053123"/>
            <a:ext cx="4848225" cy="718902"/>
          </a:xfrm>
        </p:spPr>
        <p:txBody>
          <a:bodyPr/>
          <a:lstStyle/>
          <a:p>
            <a:pPr marL="432" indent="0">
              <a:buNone/>
            </a:pPr>
            <a:r>
              <a:rPr lang="en-US" sz="2000" dirty="0">
                <a:latin typeface="+mn-lt"/>
                <a:cs typeface="Verdana"/>
              </a:rPr>
              <a:t>If there are 21 children, how many boys are there?</a:t>
            </a:r>
          </a:p>
        </p:txBody>
      </p:sp>
      <p:pic>
        <p:nvPicPr>
          <p:cNvPr id="12" name="Picture 11" descr="There are 2 long rectangles with parts of equal lengths, boys and girls. Boys has 3 equal parts. Girls has 4 equal parts. The total between both is 21."/>
          <p:cNvPicPr>
            <a:picLocks noChangeAspect="1"/>
          </p:cNvPicPr>
          <p:nvPr/>
        </p:nvPicPr>
        <p:blipFill>
          <a:blip r:embed="rId4"/>
          <a:stretch>
            <a:fillRect/>
          </a:stretch>
        </p:blipFill>
        <p:spPr>
          <a:xfrm>
            <a:off x="5825997" y="4009375"/>
            <a:ext cx="2664698" cy="1109315"/>
          </a:xfrm>
          <a:prstGeom prst="rect">
            <a:avLst/>
          </a:prstGeom>
        </p:spPr>
      </p:pic>
      <p:sp>
        <p:nvSpPr>
          <p:cNvPr id="7" name="Content Placeholder 6"/>
          <p:cNvSpPr>
            <a:spLocks noGrp="1"/>
          </p:cNvSpPr>
          <p:nvPr>
            <p:ph sz="quarter" idx="15"/>
          </p:nvPr>
        </p:nvSpPr>
        <p:spPr>
          <a:xfrm>
            <a:off x="457200" y="5324475"/>
            <a:ext cx="4724400" cy="752475"/>
          </a:xfrm>
        </p:spPr>
        <p:txBody>
          <a:bodyPr/>
          <a:lstStyle/>
          <a:p>
            <a:pPr marL="0" indent="0">
              <a:buNone/>
            </a:pPr>
            <a:r>
              <a:rPr lang="en-US" sz="2000" dirty="0">
                <a:latin typeface="+mn-lt"/>
                <a:cs typeface="Verdana"/>
              </a:rPr>
              <a:t>There are 5 more girls than boys. How many girls are there?</a:t>
            </a:r>
          </a:p>
        </p:txBody>
      </p:sp>
      <p:pic>
        <p:nvPicPr>
          <p:cNvPr id="13" name="Picture 12" descr="There are 2 long rectangles with parts of equal lengths, boys and girls. Boys has 3 equal parts. Girls has 4 equal parts. In the empty space on the boys’ rectangle, where the girls’ is 1 part longer, 5 is written."/>
          <p:cNvPicPr>
            <a:picLocks noChangeAspect="1"/>
          </p:cNvPicPr>
          <p:nvPr/>
        </p:nvPicPr>
        <p:blipFill>
          <a:blip r:embed="rId5"/>
          <a:stretch>
            <a:fillRect/>
          </a:stretch>
        </p:blipFill>
        <p:spPr>
          <a:xfrm>
            <a:off x="5772150" y="5167345"/>
            <a:ext cx="2382175" cy="1246979"/>
          </a:xfrm>
          <a:prstGeom prst="rect">
            <a:avLst/>
          </a:prstGeom>
        </p:spPr>
      </p:pic>
    </p:spTree>
    <p:extLst>
      <p:ext uri="{BB962C8B-B14F-4D97-AF65-F5344CB8AC3E}">
        <p14:creationId xmlns:p14="http://schemas.microsoft.com/office/powerpoint/2010/main" val="195834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057"/>
            <a:ext cx="8229600" cy="1097279"/>
          </a:xfrm>
        </p:spPr>
        <p:txBody>
          <a:bodyPr/>
          <a:lstStyle/>
          <a:p>
            <a:r>
              <a:rPr lang="en-US" sz="3200" dirty="0">
                <a:latin typeface="Times New Roman" panose="02020603050405020304" pitchFamily="18" charset="0"/>
              </a:rPr>
              <a:t>Equations (Cross Products)</a:t>
            </a:r>
            <a:endParaRPr lang="en-US" dirty="0"/>
          </a:p>
        </p:txBody>
      </p:sp>
      <p:sp>
        <p:nvSpPr>
          <p:cNvPr id="3" name="Text Placeholder 2"/>
          <p:cNvSpPr>
            <a:spLocks noGrp="1"/>
          </p:cNvSpPr>
          <p:nvPr>
            <p:ph type="body" idx="1"/>
          </p:nvPr>
        </p:nvSpPr>
        <p:spPr>
          <a:xfrm>
            <a:off x="457201" y="1005048"/>
            <a:ext cx="8229600" cy="809624"/>
          </a:xfrm>
        </p:spPr>
        <p:txBody>
          <a:bodyPr/>
          <a:lstStyle/>
          <a:p>
            <a:pPr marL="0" indent="0">
              <a:buNone/>
            </a:pPr>
            <a:r>
              <a:rPr lang="en-US" sz="2400" dirty="0">
                <a:latin typeface="+mn-lt"/>
                <a:cs typeface="Verdana"/>
              </a:rPr>
              <a:t>Central to teaching students to reason proportionally is to teach ideas and restrain the quick path to computation.</a:t>
            </a:r>
          </a:p>
        </p:txBody>
      </p:sp>
      <p:pic>
        <p:nvPicPr>
          <p:cNvPr id="9" name="Picture 3" descr="A proportion problem with model representations. Apples are 4 pounds for 80 cents. How much should you pay for 6 pounds? There are 2 parts. Part 1. A price tag says 80 cents, 4 pounds. Within rations. Start fraction 80 cents over 4 pounds end fraction, = start fraction n cents over 6 pounds end fraction. Part 2. Or, a price tag says n cents, 6 pounds. Between ratios. Start fraction 4 pounds over 6 pounds end fraction, = start fraction 80 cents over n cents end frac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475" y="1938498"/>
            <a:ext cx="3955312" cy="288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3"/>
          </p:nvPr>
        </p:nvSpPr>
        <p:spPr>
          <a:xfrm>
            <a:off x="457201" y="4945062"/>
            <a:ext cx="4076700" cy="1208088"/>
          </a:xfrm>
        </p:spPr>
        <p:txBody>
          <a:bodyPr/>
          <a:lstStyle/>
          <a:p>
            <a:pPr marL="432" indent="0">
              <a:buNone/>
            </a:pPr>
            <a:r>
              <a:rPr lang="en-US" sz="2400" dirty="0">
                <a:latin typeface="+mn-lt"/>
                <a:cs typeface="Verdana"/>
              </a:rPr>
              <a:t>Visual of correct proportional equation to determine unit rate or price or scale factor</a:t>
            </a:r>
          </a:p>
        </p:txBody>
      </p:sp>
      <p:pic>
        <p:nvPicPr>
          <p:cNvPr id="10" name="Picture 4" descr="A proportion problem with model representations. Jack can run an 8 kilometer race in 37 minutes. If he runs at the same rate, how long should it take him to run a 5 kilometer race? There are 2 parts. Part 1. A road is 8 kilometers long, 37 minutes. Within ratios. Start fraction 8 kilometers over 37 minutes end fraction, = start fraction 5 kilometers over x minutes end fraction. Part 2. Or, a road is 5 kilometers long, x minutes. Between ratios. Start fraction 8 kilometers over 5 kilometers end fraction, = start fraction 37 minutes over x minutes end frac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1967232"/>
            <a:ext cx="4157162" cy="285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4"/>
          </p:nvPr>
        </p:nvSpPr>
        <p:spPr>
          <a:xfrm>
            <a:off x="4654550" y="5054600"/>
            <a:ext cx="4256088" cy="989012"/>
          </a:xfrm>
        </p:spPr>
        <p:txBody>
          <a:bodyPr/>
          <a:lstStyle/>
          <a:p>
            <a:pPr marL="432" indent="0">
              <a:buNone/>
            </a:pPr>
            <a:r>
              <a:rPr lang="en-US" sz="2400" dirty="0">
                <a:latin typeface="+mn-lt"/>
                <a:cs typeface="Verdana"/>
              </a:rPr>
              <a:t>Line segments can also model a unit rate scale factor.</a:t>
            </a:r>
          </a:p>
        </p:txBody>
      </p:sp>
    </p:spTree>
    <p:extLst>
      <p:ext uri="{BB962C8B-B14F-4D97-AF65-F5344CB8AC3E}">
        <p14:creationId xmlns:p14="http://schemas.microsoft.com/office/powerpoint/2010/main" val="310715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Teaching Proportional Reasoning</a:t>
            </a:r>
            <a:endParaRPr lang="en-US" dirty="0"/>
          </a:p>
        </p:txBody>
      </p:sp>
      <p:sp>
        <p:nvSpPr>
          <p:cNvPr id="3" name="Text Placeholder 2"/>
          <p:cNvSpPr>
            <a:spLocks noGrp="1"/>
          </p:cNvSpPr>
          <p:nvPr>
            <p:ph type="body" idx="1"/>
          </p:nvPr>
        </p:nvSpPr>
        <p:spPr/>
        <p:txBody>
          <a:bodyPr/>
          <a:lstStyle/>
          <a:p>
            <a:pPr marL="432000" indent="-432000" eaLnBrk="1" hangingPunct="1">
              <a:buSzTx/>
              <a:buFont typeface="Wingdings" charset="0"/>
              <a:buAutoNum type="arabicPeriod"/>
            </a:pPr>
            <a:r>
              <a:rPr lang="en-US" sz="1800" dirty="0">
                <a:latin typeface="+mn-lt"/>
                <a:cs typeface="Verdana"/>
              </a:rPr>
              <a:t>Used composed unit and </a:t>
            </a:r>
            <a:r>
              <a:rPr lang="en-US" sz="1800" i="1" dirty="0">
                <a:latin typeface="+mn-lt"/>
                <a:cs typeface="Verdana"/>
              </a:rPr>
              <a:t>multiplicative comparison</a:t>
            </a:r>
            <a:r>
              <a:rPr lang="en-US" sz="1800" dirty="0">
                <a:latin typeface="+mn-lt"/>
                <a:cs typeface="Verdana"/>
              </a:rPr>
              <a:t> ideas in building understanding of ratio.</a:t>
            </a:r>
          </a:p>
          <a:p>
            <a:pPr marL="432000" indent="-432000" eaLnBrk="1" hangingPunct="1">
              <a:buSzTx/>
              <a:buFont typeface="Wingdings" charset="0"/>
              <a:buAutoNum type="arabicPeriod"/>
            </a:pPr>
            <a:r>
              <a:rPr lang="en-US" sz="1800" dirty="0">
                <a:latin typeface="+mn-lt"/>
                <a:cs typeface="Verdana"/>
              </a:rPr>
              <a:t>Help students distinguish constant, additive, and multiplicative comparisons by providing examples of each and discussing differences.</a:t>
            </a:r>
          </a:p>
          <a:p>
            <a:pPr marL="432000" indent="-432000" eaLnBrk="1" hangingPunct="1">
              <a:buSzTx/>
              <a:buFont typeface="Wingdings" charset="0"/>
              <a:buAutoNum type="arabicPeriod"/>
            </a:pPr>
            <a:r>
              <a:rPr lang="en-US" sz="1800" dirty="0">
                <a:latin typeface="+mn-lt"/>
                <a:cs typeface="Verdana"/>
              </a:rPr>
              <a:t>Provide ratio and proportion tasks in a wide range of contexts, including situations involving measurement, prices, geometric and other visual contexts, and rates of all sorts.</a:t>
            </a:r>
          </a:p>
          <a:p>
            <a:pPr marL="432000" indent="-432000" eaLnBrk="1" hangingPunct="1">
              <a:buSzTx/>
              <a:buFont typeface="Wingdings" charset="0"/>
              <a:buAutoNum type="arabicPeriod"/>
            </a:pPr>
            <a:r>
              <a:rPr lang="en-US" sz="1800" dirty="0">
                <a:latin typeface="+mn-lt"/>
                <a:cs typeface="Verdana"/>
              </a:rPr>
              <a:t>Engage students in a variety of strategies for solving proportions, sequencing instruction from most intuitive to more abstract.</a:t>
            </a:r>
          </a:p>
          <a:p>
            <a:pPr marL="432000" indent="-432000" eaLnBrk="1" hangingPunct="1">
              <a:buSzTx/>
              <a:buFont typeface="Wingdings" charset="0"/>
              <a:buAutoNum type="arabicPeriod"/>
            </a:pPr>
            <a:r>
              <a:rPr lang="en-US" sz="1800" dirty="0">
                <a:latin typeface="+mn-lt"/>
                <a:cs typeface="Verdana"/>
              </a:rPr>
              <a:t>Recognize that the cross product algorithm, while important to understand and use, is not the goal of teaching proportions- the goal is that students are able to recognize proportional situations and to solve them efficiently.</a:t>
            </a:r>
          </a:p>
        </p:txBody>
      </p:sp>
    </p:spTree>
    <p:extLst>
      <p:ext uri="{BB962C8B-B14F-4D97-AF65-F5344CB8AC3E}">
        <p14:creationId xmlns:p14="http://schemas.microsoft.com/office/powerpoint/2010/main" val="35301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Times New Roman" panose="02020603050405020304" pitchFamily="18" charset="0"/>
              </a:rPr>
              <a:t>Learner Outcomes</a:t>
            </a:r>
            <a:endParaRPr lang="en-US" dirty="0">
              <a:solidFill>
                <a:schemeClr val="tx2"/>
              </a:solidFill>
            </a:endParaRPr>
          </a:p>
        </p:txBody>
      </p:sp>
      <p:sp>
        <p:nvSpPr>
          <p:cNvPr id="5" name="Content Placeholder 4"/>
          <p:cNvSpPr>
            <a:spLocks noGrp="1"/>
          </p:cNvSpPr>
          <p:nvPr>
            <p:ph idx="1"/>
          </p:nvPr>
        </p:nvSpPr>
        <p:spPr/>
        <p:txBody>
          <a:bodyPr/>
          <a:lstStyle/>
          <a:p>
            <a:pPr marL="0" indent="0">
              <a:buNone/>
            </a:pPr>
            <a:r>
              <a:rPr lang="en-US" sz="2400" b="1" dirty="0">
                <a:solidFill>
                  <a:srgbClr val="007FA3"/>
                </a:solidFill>
                <a:latin typeface="+mn-lt"/>
                <a:cs typeface="Verdana"/>
              </a:rPr>
              <a:t>17.1</a:t>
            </a:r>
            <a:r>
              <a:rPr lang="en-US" sz="2400" b="1" dirty="0">
                <a:latin typeface="+mn-lt"/>
                <a:cs typeface="Verdana"/>
              </a:rPr>
              <a:t> </a:t>
            </a:r>
            <a:r>
              <a:rPr lang="en-US" sz="2400" dirty="0">
                <a:latin typeface="+mn-lt"/>
                <a:cs typeface="Verdana"/>
              </a:rPr>
              <a:t>Describe the essential features of a ratio, including how it relates to fractions, and articulate ways to help students understand and be able to use ratios.</a:t>
            </a:r>
          </a:p>
          <a:p>
            <a:pPr marL="0" indent="0">
              <a:buNone/>
            </a:pPr>
            <a:r>
              <a:rPr lang="en-US" sz="2400" b="1" dirty="0">
                <a:solidFill>
                  <a:srgbClr val="007FA3"/>
                </a:solidFill>
                <a:latin typeface="+mn-lt"/>
                <a:cs typeface="Verdana"/>
              </a:rPr>
              <a:t>17.2 </a:t>
            </a:r>
            <a:r>
              <a:rPr lang="en-US" sz="2400" dirty="0">
                <a:latin typeface="+mn-lt"/>
                <a:cs typeface="Verdana"/>
              </a:rPr>
              <a:t>Contrast proportional and nonproportional situations using additive and multiplicative examples.</a:t>
            </a:r>
          </a:p>
          <a:p>
            <a:pPr marL="0" indent="0">
              <a:buNone/>
            </a:pPr>
            <a:r>
              <a:rPr lang="en-US" sz="2400" b="1" dirty="0">
                <a:solidFill>
                  <a:srgbClr val="007FA3"/>
                </a:solidFill>
                <a:latin typeface="+mn-lt"/>
                <a:cs typeface="Verdana"/>
              </a:rPr>
              <a:t>17.3 </a:t>
            </a:r>
            <a:r>
              <a:rPr lang="en-US" sz="2400" dirty="0">
                <a:latin typeface="+mn-lt"/>
                <a:cs typeface="Verdana"/>
              </a:rPr>
              <a:t>Illustrate the different ways to solve proportional problems and describe a developmental progression for these ways.</a:t>
            </a:r>
          </a:p>
          <a:p>
            <a:pPr marL="0" indent="0">
              <a:buNone/>
            </a:pPr>
            <a:r>
              <a:rPr lang="en-US" sz="2400" b="1" dirty="0">
                <a:solidFill>
                  <a:srgbClr val="007FA3"/>
                </a:solidFill>
                <a:latin typeface="+mn-lt"/>
                <a:cs typeface="Verdana"/>
              </a:rPr>
              <a:t>17.4 </a:t>
            </a:r>
            <a:r>
              <a:rPr lang="en-US" sz="2400" dirty="0">
                <a:latin typeface="+mn-lt"/>
                <a:cs typeface="Verdana"/>
              </a:rPr>
              <a:t>Compare traditional methods of teaching proportional reasoning to research-based methods.</a:t>
            </a:r>
          </a:p>
        </p:txBody>
      </p:sp>
    </p:spTree>
    <p:extLst>
      <p:ext uri="{BB962C8B-B14F-4D97-AF65-F5344CB8AC3E}">
        <p14:creationId xmlns:p14="http://schemas.microsoft.com/office/powerpoint/2010/main" val="322532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rPr>
              <a:t>Common Challenges and Misconceptions Related to Ratios and Proportions</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20100382"/>
              </p:ext>
            </p:extLst>
          </p:nvPr>
        </p:nvGraphicFramePr>
        <p:xfrm>
          <a:off x="457200" y="1312650"/>
          <a:ext cx="8229600" cy="5251516"/>
        </p:xfrm>
        <a:graphic>
          <a:graphicData uri="http://schemas.openxmlformats.org/drawingml/2006/table">
            <a:tbl>
              <a:tblPr firstRow="1" bandRow="1">
                <a:tableStyleId>{5940675A-B579-460E-94D1-54222C63F5DA}</a:tableStyleId>
              </a:tblPr>
              <a:tblGrid>
                <a:gridCol w="2309813">
                  <a:extLst>
                    <a:ext uri="{9D8B030D-6E8A-4147-A177-3AD203B41FA5}">
                      <a16:colId xmlns:a16="http://schemas.microsoft.com/office/drawing/2014/main" xmlns="" val="3028186293"/>
                    </a:ext>
                  </a:extLst>
                </a:gridCol>
                <a:gridCol w="2438400">
                  <a:extLst>
                    <a:ext uri="{9D8B030D-6E8A-4147-A177-3AD203B41FA5}">
                      <a16:colId xmlns:a16="http://schemas.microsoft.com/office/drawing/2014/main" xmlns="" val="2112406217"/>
                    </a:ext>
                  </a:extLst>
                </a:gridCol>
                <a:gridCol w="3481387">
                  <a:extLst>
                    <a:ext uri="{9D8B030D-6E8A-4147-A177-3AD203B41FA5}">
                      <a16:colId xmlns:a16="http://schemas.microsoft.com/office/drawing/2014/main" xmlns="" val="449890020"/>
                    </a:ext>
                  </a:extLst>
                </a:gridCol>
              </a:tblGrid>
              <a:tr h="523480">
                <a:tc>
                  <a:txBody>
                    <a:bodyPr/>
                    <a:lstStyle/>
                    <a:p>
                      <a:r>
                        <a:rPr lang="en-US" sz="1400" b="1" i="0" u="none" strike="noStrike" cap="none" baseline="0" dirty="0">
                          <a:solidFill>
                            <a:schemeClr val="tx1"/>
                          </a:solidFill>
                          <a:latin typeface="+mn-lt"/>
                          <a:ea typeface="+mn-ea"/>
                          <a:cs typeface="+mn-cs"/>
                          <a:sym typeface="Arial"/>
                        </a:rPr>
                        <a:t>Challenge or Misconception</a:t>
                      </a:r>
                      <a:endParaRPr lang="en-US" sz="1400" b="1" dirty="0"/>
                    </a:p>
                  </a:txBody>
                  <a:tcPr/>
                </a:tc>
                <a:tc>
                  <a:txBody>
                    <a:bodyPr/>
                    <a:lstStyle/>
                    <a:p>
                      <a:r>
                        <a:rPr lang="en-US" sz="1400" b="1" i="0" u="none" strike="noStrike" cap="none" baseline="0" dirty="0">
                          <a:solidFill>
                            <a:schemeClr val="tx1"/>
                          </a:solidFill>
                          <a:latin typeface="+mn-lt"/>
                          <a:ea typeface="+mn-ea"/>
                          <a:cs typeface="+mn-cs"/>
                          <a:sym typeface="Arial"/>
                        </a:rPr>
                        <a:t>What It Looks Like</a:t>
                      </a:r>
                      <a:endParaRPr lang="en-US" sz="1400" b="1" dirty="0"/>
                    </a:p>
                  </a:txBody>
                  <a:tcPr/>
                </a:tc>
                <a:tc>
                  <a:txBody>
                    <a:bodyPr/>
                    <a:lstStyle/>
                    <a:p>
                      <a:r>
                        <a:rPr lang="en-US" sz="1400" b="1" i="0" u="none" strike="noStrike" cap="none" baseline="0" dirty="0">
                          <a:solidFill>
                            <a:schemeClr val="tx1"/>
                          </a:solidFill>
                          <a:latin typeface="+mn-lt"/>
                          <a:ea typeface="+mn-ea"/>
                          <a:cs typeface="+mn-cs"/>
                          <a:sym typeface="Arial"/>
                        </a:rPr>
                        <a:t>How to Help</a:t>
                      </a:r>
                      <a:endParaRPr lang="en-US" sz="1400" b="1" dirty="0"/>
                    </a:p>
                  </a:txBody>
                  <a:tcPr/>
                </a:tc>
                <a:extLst>
                  <a:ext uri="{0D108BD9-81ED-4DB2-BD59-A6C34878D82A}">
                    <a16:rowId xmlns:a16="http://schemas.microsoft.com/office/drawing/2014/main" xmlns="" val="392111106"/>
                  </a:ext>
                </a:extLst>
              </a:tr>
              <a:tr h="1170134">
                <a:tc>
                  <a:txBody>
                    <a:bodyPr/>
                    <a:lstStyle/>
                    <a:p>
                      <a:r>
                        <a:rPr lang="en-US" sz="1400" b="1" i="0" u="none" strike="noStrike" cap="none" baseline="0" dirty="0">
                          <a:solidFill>
                            <a:schemeClr val="tx1"/>
                          </a:solidFill>
                          <a:latin typeface="+mn-lt"/>
                          <a:ea typeface="+mn-ea"/>
                          <a:cs typeface="+mn-cs"/>
                          <a:sym typeface="Arial"/>
                        </a:rPr>
                        <a:t>1. Use additive reasoning when the situation requires multiplicative reasoning.</a:t>
                      </a:r>
                      <a:endParaRPr lang="en-US" sz="1400" b="1" dirty="0"/>
                    </a:p>
                  </a:txBody>
                  <a:tcPr/>
                </a:tc>
                <a:tc>
                  <a:txBody>
                    <a:bodyPr/>
                    <a:lstStyle/>
                    <a:p>
                      <a:r>
                        <a:rPr lang="en-US" sz="1400" b="0" i="0" u="none" strike="noStrike" cap="none" baseline="0" dirty="0">
                          <a:solidFill>
                            <a:schemeClr val="tx1"/>
                          </a:solidFill>
                          <a:latin typeface="+mn-lt"/>
                          <a:ea typeface="+mn-ea"/>
                          <a:cs typeface="+mn-cs"/>
                          <a:sym typeface="Arial"/>
                        </a:rPr>
                        <a:t>Student thinks that because a giant’s pencil is 15 inches longer </a:t>
                      </a:r>
                      <a:r>
                        <a:rPr lang="en-US" sz="1400" b="0" i="0" u="none" strike="noStrike" cap="none" baseline="0" dirty="0" smtClean="0">
                          <a:solidFill>
                            <a:schemeClr val="tx1"/>
                          </a:solidFill>
                          <a:latin typeface="+mn-lt"/>
                          <a:ea typeface="+mn-ea"/>
                          <a:cs typeface="+mn-cs"/>
                          <a:sym typeface="Arial"/>
                        </a:rPr>
                        <a:t>than a typical pencil,  </a:t>
                      </a:r>
                      <a:r>
                        <a:rPr lang="en-US" sz="1400" b="0" i="0" u="none" strike="noStrike" cap="none" baseline="0" dirty="0">
                          <a:solidFill>
                            <a:schemeClr val="tx1"/>
                          </a:solidFill>
                          <a:latin typeface="+mn-lt"/>
                          <a:ea typeface="+mn-ea"/>
                          <a:cs typeface="+mn-cs"/>
                          <a:sym typeface="Arial"/>
                        </a:rPr>
                        <a:t>the giant is 15 inches taller than a </a:t>
                      </a:r>
                      <a:r>
                        <a:rPr lang="en-US" sz="1400" b="0" i="0" u="none" strike="noStrike" cap="none" baseline="0" dirty="0" smtClean="0">
                          <a:solidFill>
                            <a:schemeClr val="tx1"/>
                          </a:solidFill>
                          <a:latin typeface="+mn-lt"/>
                          <a:ea typeface="+mn-ea"/>
                          <a:cs typeface="+mn-cs"/>
                          <a:sym typeface="Arial"/>
                        </a:rPr>
                        <a:t>typical </a:t>
                      </a:r>
                      <a:r>
                        <a:rPr lang="en-US" sz="1400" b="0" i="0" u="none" strike="noStrike" cap="none" baseline="0" dirty="0">
                          <a:solidFill>
                            <a:schemeClr val="tx1"/>
                          </a:solidFill>
                          <a:latin typeface="+mn-lt"/>
                          <a:ea typeface="+mn-ea"/>
                          <a:cs typeface="+mn-cs"/>
                          <a:sym typeface="Arial"/>
                        </a:rPr>
                        <a:t>person (see Activity 17.4).</a:t>
                      </a:r>
                      <a:endParaRPr lang="en-US" sz="1400" dirty="0"/>
                    </a:p>
                  </a:txBody>
                  <a:tcPr/>
                </a:tc>
                <a:tc>
                  <a:txBody>
                    <a:bodyPr/>
                    <a:lstStyle/>
                    <a:p>
                      <a:pPr>
                        <a:spcBef>
                          <a:spcPts val="600"/>
                        </a:spcBef>
                      </a:pPr>
                      <a:r>
                        <a:rPr lang="en-US" sz="1400" b="0" i="0" u="none" strike="noStrike" cap="none" baseline="0" dirty="0">
                          <a:solidFill>
                            <a:schemeClr val="tx1"/>
                          </a:solidFill>
                          <a:latin typeface="+mn-lt"/>
                          <a:ea typeface="+mn-ea"/>
                          <a:cs typeface="+mn-cs"/>
                          <a:sym typeface="Arial"/>
                        </a:rPr>
                        <a:t>See the discussion and tasks in Types of Comparing Situations section.</a:t>
                      </a:r>
                    </a:p>
                    <a:p>
                      <a:pPr>
                        <a:spcBef>
                          <a:spcPts val="600"/>
                        </a:spcBef>
                      </a:pPr>
                      <a:r>
                        <a:rPr lang="en-US" sz="1400" b="0" i="0" u="none" strike="noStrike" cap="none" baseline="0" dirty="0">
                          <a:solidFill>
                            <a:schemeClr val="tx1"/>
                          </a:solidFill>
                          <a:latin typeface="+mn-lt"/>
                          <a:ea typeface="+mn-ea"/>
                          <a:cs typeface="+mn-cs"/>
                          <a:sym typeface="Arial"/>
                        </a:rPr>
                        <a:t>Use Activities 17.3 and 17.4.</a:t>
                      </a:r>
                    </a:p>
                  </a:txBody>
                  <a:tcPr/>
                </a:tc>
                <a:extLst>
                  <a:ext uri="{0D108BD9-81ED-4DB2-BD59-A6C34878D82A}">
                    <a16:rowId xmlns:a16="http://schemas.microsoft.com/office/drawing/2014/main" xmlns="" val="541310516"/>
                  </a:ext>
                </a:extLst>
              </a:tr>
              <a:tr h="1385685">
                <a:tc>
                  <a:txBody>
                    <a:bodyPr/>
                    <a:lstStyle/>
                    <a:p>
                      <a:r>
                        <a:rPr lang="en-US" sz="1400" b="1" i="0" u="none" strike="noStrike" cap="none" baseline="0" dirty="0">
                          <a:solidFill>
                            <a:schemeClr val="tx1"/>
                          </a:solidFill>
                          <a:latin typeface="+mn-lt"/>
                          <a:ea typeface="+mn-ea"/>
                          <a:cs typeface="+mn-cs"/>
                          <a:sym typeface="Arial"/>
                        </a:rPr>
                        <a:t>2. Use phrases that imply confusion between additive and multiplicative reasoning (Rathouz, Cengiz, Krebs, &amp; Rubenstein, 2014).</a:t>
                      </a:r>
                      <a:endParaRPr lang="en-US" sz="1400" b="1" dirty="0"/>
                    </a:p>
                  </a:txBody>
                  <a:tcPr/>
                </a:tc>
                <a:tc>
                  <a:txBody>
                    <a:bodyPr/>
                    <a:lstStyle/>
                    <a:p>
                      <a:r>
                        <a:rPr lang="en-US" sz="1400" b="0" i="0" u="none" strike="noStrike" cap="none" baseline="0" dirty="0">
                          <a:solidFill>
                            <a:schemeClr val="tx1"/>
                          </a:solidFill>
                          <a:latin typeface="+mn-lt"/>
                          <a:ea typeface="+mn-ea"/>
                          <a:cs typeface="+mn-cs"/>
                          <a:sym typeface="Arial"/>
                        </a:rPr>
                        <a:t>Student says “is four times </a:t>
                      </a:r>
                      <a:r>
                        <a:rPr lang="en-US" sz="1400" b="1" i="0" u="none" strike="noStrike" cap="none" baseline="0" dirty="0">
                          <a:solidFill>
                            <a:schemeClr val="tx1"/>
                          </a:solidFill>
                          <a:latin typeface="+mn-lt"/>
                          <a:ea typeface="+mn-ea"/>
                          <a:cs typeface="+mn-cs"/>
                          <a:sym typeface="Arial"/>
                        </a:rPr>
                        <a:t>more than</a:t>
                      </a:r>
                      <a:r>
                        <a:rPr lang="en-US" sz="1400" b="0" i="0" u="none" strike="noStrike" cap="none" baseline="0" dirty="0">
                          <a:solidFill>
                            <a:schemeClr val="tx1"/>
                          </a:solidFill>
                          <a:latin typeface="+mn-lt"/>
                          <a:ea typeface="+mn-ea"/>
                          <a:cs typeface="+mn-cs"/>
                          <a:sym typeface="Arial"/>
                        </a:rPr>
                        <a:t>” rather than “is four times </a:t>
                      </a:r>
                      <a:r>
                        <a:rPr lang="en-US" sz="1400" b="1" i="0" u="none" strike="noStrike" cap="none" baseline="0" dirty="0">
                          <a:solidFill>
                            <a:schemeClr val="tx1"/>
                          </a:solidFill>
                          <a:latin typeface="+mn-lt"/>
                          <a:ea typeface="+mn-ea"/>
                          <a:cs typeface="+mn-cs"/>
                          <a:sym typeface="Arial"/>
                        </a:rPr>
                        <a:t>as long as</a:t>
                      </a:r>
                      <a:r>
                        <a:rPr lang="en-US" sz="1400" b="0" i="0" u="none" strike="noStrike" cap="none" baseline="0" dirty="0">
                          <a:solidFill>
                            <a:schemeClr val="tx1"/>
                          </a:solidFill>
                          <a:latin typeface="+mn-lt"/>
                          <a:ea typeface="+mn-ea"/>
                          <a:cs typeface="+mn-cs"/>
                          <a:sym typeface="Arial"/>
                        </a:rPr>
                        <a:t>” for a multiplicative comparison.</a:t>
                      </a:r>
                      <a:endParaRPr lang="en-US" sz="1400" dirty="0"/>
                    </a:p>
                  </a:txBody>
                  <a:tcPr/>
                </a:tc>
                <a:tc>
                  <a:txBody>
                    <a:bodyPr/>
                    <a:lstStyle/>
                    <a:p>
                      <a:pPr>
                        <a:spcBef>
                          <a:spcPts val="600"/>
                        </a:spcBef>
                      </a:pPr>
                      <a:r>
                        <a:rPr lang="en-US" sz="1400" b="0" i="0" u="none" strike="noStrike" cap="none" baseline="0" dirty="0">
                          <a:solidFill>
                            <a:schemeClr val="tx1"/>
                          </a:solidFill>
                          <a:latin typeface="+mn-lt"/>
                          <a:ea typeface="+mn-ea"/>
                          <a:cs typeface="+mn-cs"/>
                          <a:sym typeface="Arial"/>
                        </a:rPr>
                        <a:t>Compare the two statements and their meanings.</a:t>
                      </a:r>
                    </a:p>
                    <a:p>
                      <a:pPr>
                        <a:spcBef>
                          <a:spcPts val="600"/>
                        </a:spcBef>
                      </a:pPr>
                      <a:r>
                        <a:rPr lang="en-US" sz="1400" b="0" i="0" u="none" strike="noStrike" cap="none" baseline="0" dirty="0">
                          <a:solidFill>
                            <a:schemeClr val="tx1"/>
                          </a:solidFill>
                          <a:latin typeface="+mn-lt"/>
                          <a:ea typeface="+mn-ea"/>
                          <a:cs typeface="+mn-cs"/>
                          <a:sym typeface="Arial"/>
                        </a:rPr>
                        <a:t>Use precise language.</a:t>
                      </a:r>
                    </a:p>
                    <a:p>
                      <a:pPr>
                        <a:spcBef>
                          <a:spcPts val="600"/>
                        </a:spcBef>
                      </a:pPr>
                      <a:r>
                        <a:rPr lang="en-US" sz="1400" b="0" i="0" u="none" strike="noStrike" cap="none" baseline="0" dirty="0">
                          <a:solidFill>
                            <a:schemeClr val="tx1"/>
                          </a:solidFill>
                          <a:latin typeface="+mn-lt"/>
                          <a:ea typeface="+mn-ea"/>
                          <a:cs typeface="+mn-cs"/>
                          <a:sym typeface="Arial"/>
                        </a:rPr>
                        <a:t>Use revoicing to help students use the correct language.</a:t>
                      </a:r>
                      <a:endParaRPr lang="en-US" sz="1400" dirty="0"/>
                    </a:p>
                  </a:txBody>
                  <a:tcPr/>
                </a:tc>
                <a:extLst>
                  <a:ext uri="{0D108BD9-81ED-4DB2-BD59-A6C34878D82A}">
                    <a16:rowId xmlns:a16="http://schemas.microsoft.com/office/drawing/2014/main" xmlns="" val="2500448767"/>
                  </a:ext>
                </a:extLst>
              </a:tr>
              <a:tr h="1970751">
                <a:tc>
                  <a:txBody>
                    <a:bodyPr/>
                    <a:lstStyle/>
                    <a:p>
                      <a:r>
                        <a:rPr lang="en-US" sz="1400" b="1" i="0" u="none" strike="noStrike" cap="none" baseline="0" dirty="0">
                          <a:solidFill>
                            <a:schemeClr val="tx1"/>
                          </a:solidFill>
                          <a:latin typeface="+mn-lt"/>
                          <a:ea typeface="+mn-ea"/>
                          <a:cs typeface="+mn-cs"/>
                          <a:sym typeface="Arial"/>
                        </a:rPr>
                        <a:t>3. Experience difficulty determining how to graph ratios (Kastberg, D’Ambrosio, Lynch-Davis, Mintos, &amp; Krawczyk, 2014).</a:t>
                      </a:r>
                      <a:endParaRPr lang="en-US" sz="1400" b="1" dirty="0"/>
                    </a:p>
                  </a:txBody>
                  <a:tcPr/>
                </a:tc>
                <a:tc>
                  <a:txBody>
                    <a:bodyPr/>
                    <a:lstStyle/>
                    <a:p>
                      <a:r>
                        <a:rPr lang="en-US" sz="1400" b="0" i="0" u="none" strike="noStrike" cap="none" baseline="0" dirty="0">
                          <a:solidFill>
                            <a:schemeClr val="tx1"/>
                          </a:solidFill>
                          <a:latin typeface="+mn-lt"/>
                          <a:ea typeface="+mn-ea"/>
                          <a:cs typeface="+mn-cs"/>
                          <a:sym typeface="Arial"/>
                        </a:rPr>
                        <a:t>Students cannot decide which axes to use for the two measures; students have difficulty interpreting a completed graph.</a:t>
                      </a:r>
                      <a:endParaRPr lang="en-US" sz="1400" dirty="0"/>
                    </a:p>
                  </a:txBody>
                  <a:tcPr/>
                </a:tc>
                <a:tc>
                  <a:txBody>
                    <a:bodyPr/>
                    <a:lstStyle/>
                    <a:p>
                      <a:pPr>
                        <a:spcBef>
                          <a:spcPts val="600"/>
                        </a:spcBef>
                      </a:pPr>
                      <a:r>
                        <a:rPr lang="en-US" sz="1400" b="0" i="0" u="none" strike="noStrike" cap="none" baseline="0" dirty="0">
                          <a:solidFill>
                            <a:schemeClr val="tx1"/>
                          </a:solidFill>
                          <a:latin typeface="+mn-lt"/>
                          <a:ea typeface="+mn-ea"/>
                          <a:cs typeface="+mn-cs"/>
                          <a:sym typeface="Arial"/>
                        </a:rPr>
                        <a:t>Discuss that with ratios, the choice of which variable is on the </a:t>
                      </a:r>
                      <a:r>
                        <a:rPr lang="en-US" sz="1400" b="0" i="1" u="none" strike="noStrike" cap="none" baseline="0" dirty="0">
                          <a:solidFill>
                            <a:schemeClr val="tx1"/>
                          </a:solidFill>
                          <a:latin typeface="+mn-lt"/>
                          <a:ea typeface="+mn-ea"/>
                          <a:cs typeface="+mn-cs"/>
                          <a:sym typeface="Arial"/>
                        </a:rPr>
                        <a:t>x</a:t>
                      </a:r>
                      <a:r>
                        <a:rPr lang="en-US" sz="1400" b="0" i="0" u="none" strike="noStrike" cap="none" baseline="0" dirty="0">
                          <a:solidFill>
                            <a:schemeClr val="tx1"/>
                          </a:solidFill>
                          <a:latin typeface="+mn-lt"/>
                          <a:ea typeface="+mn-ea"/>
                          <a:cs typeface="+mn-cs"/>
                          <a:sym typeface="Arial"/>
                        </a:rPr>
                        <a:t>-axis and which variable goes on the </a:t>
                      </a:r>
                      <a:r>
                        <a:rPr lang="en-US" sz="1400" b="0" i="1" u="none" strike="noStrike" cap="none" baseline="0" dirty="0">
                          <a:solidFill>
                            <a:schemeClr val="tx1"/>
                          </a:solidFill>
                          <a:latin typeface="+mn-lt"/>
                          <a:ea typeface="+mn-ea"/>
                          <a:cs typeface="+mn-cs"/>
                          <a:sym typeface="Arial"/>
                        </a:rPr>
                        <a:t>y</a:t>
                      </a:r>
                      <a:r>
                        <a:rPr lang="en-US" sz="1400" b="0" i="0" u="none" strike="noStrike" cap="none" baseline="0" dirty="0">
                          <a:solidFill>
                            <a:schemeClr val="tx1"/>
                          </a:solidFill>
                          <a:latin typeface="+mn-lt"/>
                          <a:ea typeface="+mn-ea"/>
                          <a:cs typeface="+mn-cs"/>
                          <a:sym typeface="Arial"/>
                        </a:rPr>
                        <a:t>-axis is arbitrary.</a:t>
                      </a:r>
                    </a:p>
                    <a:p>
                      <a:pPr>
                        <a:spcBef>
                          <a:spcPts val="600"/>
                        </a:spcBef>
                      </a:pPr>
                      <a:r>
                        <a:rPr lang="en-US" sz="1400" b="0" i="0" u="none" strike="noStrike" cap="none" baseline="0" dirty="0">
                          <a:solidFill>
                            <a:schemeClr val="tx1"/>
                          </a:solidFill>
                          <a:latin typeface="+mn-lt"/>
                          <a:ea typeface="+mn-ea"/>
                          <a:cs typeface="+mn-cs"/>
                          <a:sym typeface="Arial"/>
                        </a:rPr>
                        <a:t>Compare graphs that are done both ways.</a:t>
                      </a:r>
                    </a:p>
                    <a:p>
                      <a:pPr>
                        <a:spcBef>
                          <a:spcPts val="600"/>
                        </a:spcBef>
                      </a:pPr>
                      <a:r>
                        <a:rPr lang="en-US" sz="1400" b="0" i="0" u="none" strike="noStrike" cap="none" baseline="0" dirty="0">
                          <a:solidFill>
                            <a:schemeClr val="tx1"/>
                          </a:solidFill>
                          <a:latin typeface="+mn-lt"/>
                          <a:ea typeface="+mn-ea"/>
                          <a:cs typeface="+mn-cs"/>
                          <a:sym typeface="Arial"/>
                        </a:rPr>
                        <a:t>Point at values and ask what they mean related to the context.</a:t>
                      </a:r>
                      <a:endParaRPr lang="en-US" sz="1400" dirty="0"/>
                    </a:p>
                  </a:txBody>
                  <a:tcPr/>
                </a:tc>
                <a:extLst>
                  <a:ext uri="{0D108BD9-81ED-4DB2-BD59-A6C34878D82A}">
                    <a16:rowId xmlns:a16="http://schemas.microsoft.com/office/drawing/2014/main" xmlns="" val="1263958146"/>
                  </a:ext>
                </a:extLst>
              </a:tr>
            </a:tbl>
          </a:graphicData>
        </a:graphic>
      </p:graphicFrame>
    </p:spTree>
    <p:extLst>
      <p:ext uri="{BB962C8B-B14F-4D97-AF65-F5344CB8AC3E}">
        <p14:creationId xmlns:p14="http://schemas.microsoft.com/office/powerpoint/2010/main" val="168950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Standards-Based Development</a:t>
            </a:r>
            <a:endParaRPr lang="en-US" dirty="0"/>
          </a:p>
        </p:txBody>
      </p:sp>
      <p:sp>
        <p:nvSpPr>
          <p:cNvPr id="3" name="Text Placeholder 2"/>
          <p:cNvSpPr>
            <a:spLocks noGrp="1"/>
          </p:cNvSpPr>
          <p:nvPr>
            <p:ph type="body" idx="1"/>
          </p:nvPr>
        </p:nvSpPr>
        <p:spPr>
          <a:xfrm>
            <a:off x="457200" y="1600200"/>
            <a:ext cx="8229600" cy="4705350"/>
          </a:xfrm>
        </p:spPr>
        <p:txBody>
          <a:bodyPr/>
          <a:lstStyle/>
          <a:p>
            <a:pPr marL="0" indent="0">
              <a:buNone/>
            </a:pPr>
            <a:r>
              <a:rPr lang="en-US" sz="2400" dirty="0">
                <a:latin typeface="+mn-lt"/>
                <a:cs typeface="Verdana"/>
              </a:rPr>
              <a:t>Grade 4: Solve multiplication problems involving a multiplicative comparison.</a:t>
            </a:r>
          </a:p>
          <a:p>
            <a:pPr marL="0" indent="0">
              <a:buNone/>
            </a:pPr>
            <a:r>
              <a:rPr lang="en-US" sz="2400" dirty="0">
                <a:latin typeface="+mn-lt"/>
                <a:cs typeface="Verdana"/>
              </a:rPr>
              <a:t>Grade 5: Identify relationships between two varying quantities.</a:t>
            </a:r>
          </a:p>
          <a:p>
            <a:pPr marL="0" indent="0">
              <a:buNone/>
            </a:pPr>
            <a:r>
              <a:rPr lang="en-US" sz="2400" dirty="0">
                <a:latin typeface="+mn-lt"/>
                <a:cs typeface="Verdana"/>
              </a:rPr>
              <a:t>Grade 6: A critical area focuses on connecting ratio and rate to multiplication and division; students solve problems involving ratios and rates.</a:t>
            </a:r>
          </a:p>
          <a:p>
            <a:pPr marL="0" indent="0">
              <a:buNone/>
            </a:pPr>
            <a:r>
              <a:rPr lang="en-US" sz="2400" dirty="0">
                <a:latin typeface="+mn-lt"/>
                <a:cs typeface="Verdana"/>
              </a:rPr>
              <a:t>Grade 7: A critical area focuses on proportionality, solving multistep problems; students write proportions as equations and graph them, as well solve problems involving interest, tax, gratuities and so on.</a:t>
            </a:r>
          </a:p>
        </p:txBody>
      </p:sp>
    </p:spTree>
    <p:extLst>
      <p:ext uri="{BB962C8B-B14F-4D97-AF65-F5344CB8AC3E}">
        <p14:creationId xmlns:p14="http://schemas.microsoft.com/office/powerpoint/2010/main" val="302758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Types of Ratios</a:t>
            </a:r>
            <a:endParaRPr lang="en-US" dirty="0"/>
          </a:p>
        </p:txBody>
      </p:sp>
      <p:sp>
        <p:nvSpPr>
          <p:cNvPr id="4" name="Text Placeholder 3"/>
          <p:cNvSpPr>
            <a:spLocks noGrp="1"/>
          </p:cNvSpPr>
          <p:nvPr>
            <p:ph idx="1"/>
          </p:nvPr>
        </p:nvSpPr>
        <p:spPr>
          <a:xfrm>
            <a:off x="457200" y="1600199"/>
            <a:ext cx="4067175" cy="4657726"/>
          </a:xfrm>
        </p:spPr>
        <p:txBody>
          <a:bodyPr/>
          <a:lstStyle/>
          <a:p>
            <a:pPr marL="0" indent="0" eaLnBrk="1" hangingPunct="1">
              <a:spcBef>
                <a:spcPts val="600"/>
              </a:spcBef>
              <a:buNone/>
            </a:pPr>
            <a:r>
              <a:rPr lang="en-US" sz="2000" b="1" dirty="0">
                <a:latin typeface="+mn-lt"/>
                <a:cs typeface="Verdana"/>
              </a:rPr>
              <a:t>Part-to-part ratios</a:t>
            </a:r>
          </a:p>
          <a:p>
            <a:pPr marL="0" indent="0">
              <a:spcBef>
                <a:spcPts val="600"/>
              </a:spcBef>
              <a:buFont typeface="Wingdings" charset="0"/>
              <a:buNone/>
            </a:pPr>
            <a:r>
              <a:rPr lang="en-US" sz="1800" dirty="0">
                <a:latin typeface="+mn-lt"/>
                <a:cs typeface="Verdana"/>
              </a:rPr>
              <a:t>Represents </a:t>
            </a:r>
            <a:r>
              <a:rPr lang="en-US" sz="1800" dirty="0" smtClean="0">
                <a:latin typeface="+mn-lt"/>
                <a:cs typeface="Verdana"/>
              </a:rPr>
              <a:t>one </a:t>
            </a:r>
            <a:r>
              <a:rPr lang="en-US" sz="1800" dirty="0">
                <a:latin typeface="+mn-lt"/>
                <a:cs typeface="Verdana"/>
              </a:rPr>
              <a:t>part </a:t>
            </a:r>
            <a:r>
              <a:rPr lang="en-US" sz="1800" dirty="0" smtClean="0">
                <a:latin typeface="+mn-lt"/>
                <a:cs typeface="Verdana"/>
              </a:rPr>
              <a:t>in relation to another part of </a:t>
            </a:r>
            <a:r>
              <a:rPr lang="en-US" sz="1800" dirty="0">
                <a:latin typeface="+mn-lt"/>
                <a:cs typeface="Verdana"/>
              </a:rPr>
              <a:t>a whole</a:t>
            </a:r>
          </a:p>
          <a:p>
            <a:pPr marL="0" indent="0">
              <a:spcBef>
                <a:spcPts val="600"/>
              </a:spcBef>
              <a:buFont typeface="Wingdings" charset="0"/>
              <a:buNone/>
            </a:pPr>
            <a:r>
              <a:rPr lang="en-US" sz="1800" dirty="0">
                <a:latin typeface="+mn-lt"/>
                <a:cs typeface="Verdana"/>
              </a:rPr>
              <a:t>9 females and 7 males in a group, 9/7 meaning a ratio of nine to seven </a:t>
            </a:r>
            <a:r>
              <a:rPr lang="en-US" sz="1800" dirty="0" smtClean="0">
                <a:latin typeface="+mn-lt"/>
                <a:cs typeface="Verdana"/>
              </a:rPr>
              <a:t>(This is </a:t>
            </a:r>
            <a:r>
              <a:rPr lang="en-US" sz="1800" u="sng" dirty="0" smtClean="0">
                <a:latin typeface="+mn-lt"/>
                <a:cs typeface="Verdana"/>
              </a:rPr>
              <a:t>not</a:t>
            </a:r>
            <a:r>
              <a:rPr lang="en-US" sz="1800" dirty="0" smtClean="0">
                <a:latin typeface="+mn-lt"/>
                <a:cs typeface="Verdana"/>
              </a:rPr>
              <a:t> </a:t>
            </a:r>
            <a:r>
              <a:rPr lang="en-US" sz="1800" dirty="0">
                <a:latin typeface="+mn-lt"/>
                <a:cs typeface="Verdana"/>
              </a:rPr>
              <a:t>a </a:t>
            </a:r>
            <a:r>
              <a:rPr lang="en-US" sz="1800" dirty="0" smtClean="0">
                <a:latin typeface="+mn-lt"/>
                <a:cs typeface="Verdana"/>
              </a:rPr>
              <a:t>fraction.)</a:t>
            </a:r>
            <a:r>
              <a:rPr lang="en-US" sz="2000" dirty="0" smtClean="0">
                <a:latin typeface="+mn-lt"/>
                <a:cs typeface="Verdana"/>
              </a:rPr>
              <a:t/>
            </a:r>
            <a:br>
              <a:rPr lang="en-US" sz="2000" dirty="0" smtClean="0">
                <a:latin typeface="+mn-lt"/>
                <a:cs typeface="Verdana"/>
              </a:rPr>
            </a:br>
            <a:endParaRPr lang="en-US" sz="2000" dirty="0">
              <a:latin typeface="+mn-lt"/>
              <a:cs typeface="Verdana"/>
            </a:endParaRPr>
          </a:p>
          <a:p>
            <a:pPr marL="0" indent="0">
              <a:spcBef>
                <a:spcPts val="600"/>
              </a:spcBef>
              <a:buNone/>
            </a:pPr>
            <a:r>
              <a:rPr lang="en-US" sz="2000" b="1" dirty="0" smtClean="0">
                <a:latin typeface="+mn-lt"/>
                <a:cs typeface="Verdana"/>
              </a:rPr>
              <a:t>Part-to-whole </a:t>
            </a:r>
            <a:r>
              <a:rPr lang="en-US" sz="2000" b="1" dirty="0">
                <a:latin typeface="+mn-lt"/>
                <a:cs typeface="Verdana"/>
              </a:rPr>
              <a:t>ratios</a:t>
            </a:r>
          </a:p>
          <a:p>
            <a:pPr marL="0" indent="0">
              <a:spcBef>
                <a:spcPts val="600"/>
              </a:spcBef>
              <a:buFont typeface="Wingdings" charset="0"/>
              <a:buNone/>
            </a:pPr>
            <a:r>
              <a:rPr lang="en-US" sz="1800" dirty="0">
                <a:latin typeface="+mn-lt"/>
                <a:cs typeface="Verdana"/>
              </a:rPr>
              <a:t>Comparison of a part to a whole</a:t>
            </a:r>
          </a:p>
          <a:p>
            <a:pPr marL="0" indent="0">
              <a:spcBef>
                <a:spcPts val="600"/>
              </a:spcBef>
              <a:buFont typeface="Wingdings" charset="0"/>
              <a:buNone/>
            </a:pPr>
            <a:r>
              <a:rPr lang="en-US" sz="1800" dirty="0">
                <a:latin typeface="+mn-lt"/>
                <a:cs typeface="Verdana"/>
              </a:rPr>
              <a:t>9 girls to 16 students in the group, 9/16 meaning nine-sixteenths of the class (a fraction</a:t>
            </a:r>
            <a:r>
              <a:rPr lang="en-US" sz="1800" dirty="0" smtClean="0">
                <a:latin typeface="+mn-lt"/>
                <a:cs typeface="Verdana"/>
              </a:rPr>
              <a:t>)</a:t>
            </a:r>
            <a:endParaRPr lang="en-US" sz="1800" dirty="0">
              <a:latin typeface="+mn-lt"/>
              <a:cs typeface="Verdana"/>
            </a:endParaRPr>
          </a:p>
        </p:txBody>
      </p:sp>
      <p:sp>
        <p:nvSpPr>
          <p:cNvPr id="6" name="Content Placeholder 5"/>
          <p:cNvSpPr>
            <a:spLocks noGrp="1"/>
          </p:cNvSpPr>
          <p:nvPr>
            <p:ph idx="13"/>
          </p:nvPr>
        </p:nvSpPr>
        <p:spPr>
          <a:xfrm>
            <a:off x="4781551" y="1487662"/>
            <a:ext cx="3921770" cy="1926843"/>
          </a:xfrm>
        </p:spPr>
        <p:txBody>
          <a:bodyPr/>
          <a:lstStyle/>
          <a:p>
            <a:pPr marL="0" indent="0">
              <a:buNone/>
            </a:pPr>
            <a:r>
              <a:rPr lang="en-US" sz="2000" b="1" dirty="0">
                <a:latin typeface="+mn-lt"/>
                <a:cs typeface="Verdana"/>
              </a:rPr>
              <a:t>Ratios as quotients</a:t>
            </a:r>
          </a:p>
          <a:p>
            <a:pPr marL="0" indent="0">
              <a:buNone/>
            </a:pPr>
            <a:r>
              <a:rPr lang="en-US" sz="1800" dirty="0">
                <a:latin typeface="+mn-lt"/>
                <a:cs typeface="Verdana"/>
              </a:rPr>
              <a:t>Thought of as quotients</a:t>
            </a:r>
          </a:p>
          <a:p>
            <a:pPr marL="0" indent="0">
              <a:lnSpc>
                <a:spcPct val="150000"/>
              </a:lnSpc>
              <a:buFont typeface="Wingdings" charset="0"/>
              <a:buNone/>
            </a:pPr>
            <a:r>
              <a:rPr lang="en-US" sz="1800" dirty="0">
                <a:latin typeface="+mn-lt"/>
                <a:cs typeface="Verdana"/>
              </a:rPr>
              <a:t>Buy 4 kiwis  for $1.00. Ratio of money $1.00 to 4 kiwis or </a:t>
            </a:r>
          </a:p>
        </p:txBody>
      </p:sp>
      <p:graphicFrame>
        <p:nvGraphicFramePr>
          <p:cNvPr id="8" name="Object 7" descr="1 fourth"/>
          <p:cNvGraphicFramePr>
            <a:graphicFrameLocks noChangeAspect="1"/>
          </p:cNvGraphicFramePr>
          <p:nvPr>
            <p:extLst>
              <p:ext uri="{D42A27DB-BD31-4B8C-83A1-F6EECF244321}">
                <p14:modId xmlns:p14="http://schemas.microsoft.com/office/powerpoint/2010/main" val="111089641"/>
              </p:ext>
            </p:extLst>
          </p:nvPr>
        </p:nvGraphicFramePr>
        <p:xfrm>
          <a:off x="7504467" y="2866251"/>
          <a:ext cx="246472" cy="636724"/>
        </p:xfrm>
        <a:graphic>
          <a:graphicData uri="http://schemas.openxmlformats.org/presentationml/2006/ole">
            <mc:AlternateContent xmlns:mc="http://schemas.openxmlformats.org/markup-compatibility/2006">
              <mc:Choice xmlns:v="urn:schemas-microsoft-com:vml" Requires="v">
                <p:oleObj spid="_x0000_s1102" name="Equation" r:id="rId3" imgW="152280" imgH="393480" progId="Equation.DSMT4">
                  <p:embed/>
                </p:oleObj>
              </mc:Choice>
              <mc:Fallback>
                <p:oleObj name="Equation" r:id="rId3" imgW="152280" imgH="393480" progId="Equation.DSMT4">
                  <p:embed/>
                  <p:pic>
                    <p:nvPicPr>
                      <p:cNvPr id="0" name=""/>
                      <p:cNvPicPr/>
                      <p:nvPr/>
                    </p:nvPicPr>
                    <p:blipFill>
                      <a:blip r:embed="rId4"/>
                      <a:stretch>
                        <a:fillRect/>
                      </a:stretch>
                    </p:blipFill>
                    <p:spPr>
                      <a:xfrm>
                        <a:off x="7504467" y="2866251"/>
                        <a:ext cx="246472" cy="636724"/>
                      </a:xfrm>
                      <a:prstGeom prst="rect">
                        <a:avLst/>
                      </a:prstGeom>
                    </p:spPr>
                  </p:pic>
                </p:oleObj>
              </mc:Fallback>
            </mc:AlternateContent>
          </a:graphicData>
        </a:graphic>
      </p:graphicFrame>
      <p:sp>
        <p:nvSpPr>
          <p:cNvPr id="7" name="Content Placeholder 6"/>
          <p:cNvSpPr>
            <a:spLocks noGrp="1"/>
          </p:cNvSpPr>
          <p:nvPr>
            <p:ph idx="14"/>
          </p:nvPr>
        </p:nvSpPr>
        <p:spPr>
          <a:xfrm>
            <a:off x="4781550" y="3578026"/>
            <a:ext cx="3921771" cy="2616289"/>
          </a:xfrm>
        </p:spPr>
        <p:txBody>
          <a:bodyPr/>
          <a:lstStyle/>
          <a:p>
            <a:pPr marL="0" indent="0">
              <a:buNone/>
            </a:pPr>
            <a:r>
              <a:rPr lang="en-US" sz="2000" b="1" dirty="0">
                <a:latin typeface="+mn-lt"/>
                <a:cs typeface="Verdana"/>
              </a:rPr>
              <a:t>Ratios as rates</a:t>
            </a:r>
          </a:p>
          <a:p>
            <a:pPr marL="0" indent="0">
              <a:buFont typeface="Wingdings" charset="0"/>
              <a:buNone/>
            </a:pPr>
            <a:r>
              <a:rPr lang="en-US" sz="1800" dirty="0">
                <a:latin typeface="+mn-lt"/>
                <a:cs typeface="Verdana"/>
              </a:rPr>
              <a:t>Miles per gallon</a:t>
            </a:r>
            <a:r>
              <a:rPr lang="en-US" sz="1800" dirty="0" smtClean="0">
                <a:latin typeface="+mn-lt"/>
                <a:cs typeface="Verdana"/>
              </a:rPr>
              <a:t>, miles per hour, $ per square yard, </a:t>
            </a:r>
            <a:r>
              <a:rPr lang="en-US" sz="1800" dirty="0">
                <a:latin typeface="+mn-lt"/>
                <a:cs typeface="Verdana"/>
              </a:rPr>
              <a:t>passengers per busload, </a:t>
            </a:r>
            <a:r>
              <a:rPr lang="en-US" sz="1800" dirty="0" smtClean="0">
                <a:latin typeface="+mn-lt"/>
                <a:cs typeface="Verdana"/>
              </a:rPr>
              <a:t>and roses </a:t>
            </a:r>
            <a:r>
              <a:rPr lang="en-US" sz="1800" dirty="0">
                <a:latin typeface="+mn-lt"/>
                <a:cs typeface="Verdana"/>
              </a:rPr>
              <a:t>per bouquet are all rates</a:t>
            </a:r>
          </a:p>
          <a:p>
            <a:pPr marL="0" indent="0">
              <a:buFont typeface="Wingdings" charset="0"/>
              <a:buNone/>
            </a:pPr>
            <a:r>
              <a:rPr lang="en-US" sz="1800" dirty="0" smtClean="0">
                <a:latin typeface="+mn-lt"/>
                <a:cs typeface="Verdana"/>
              </a:rPr>
              <a:t>Relationships </a:t>
            </a:r>
            <a:r>
              <a:rPr lang="en-US" sz="1800" dirty="0">
                <a:latin typeface="+mn-lt"/>
                <a:cs typeface="Verdana"/>
              </a:rPr>
              <a:t>between two units of measure, inches per foot, milliliters per liter are also rates.</a:t>
            </a:r>
          </a:p>
        </p:txBody>
      </p:sp>
    </p:spTree>
    <p:extLst>
      <p:ext uri="{BB962C8B-B14F-4D97-AF65-F5344CB8AC3E}">
        <p14:creationId xmlns:p14="http://schemas.microsoft.com/office/powerpoint/2010/main" val="3911228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Ways to Think About Ratio</a:t>
            </a:r>
          </a:p>
        </p:txBody>
      </p:sp>
      <p:sp>
        <p:nvSpPr>
          <p:cNvPr id="3" name="Content Placeholder 2"/>
          <p:cNvSpPr>
            <a:spLocks noGrp="1"/>
          </p:cNvSpPr>
          <p:nvPr>
            <p:ph idx="1"/>
          </p:nvPr>
        </p:nvSpPr>
        <p:spPr>
          <a:xfrm>
            <a:off x="457200" y="1600200"/>
            <a:ext cx="8229600" cy="419100"/>
          </a:xfrm>
        </p:spPr>
        <p:txBody>
          <a:bodyPr/>
          <a:lstStyle/>
          <a:p>
            <a:pPr marL="0" indent="0">
              <a:buNone/>
            </a:pPr>
            <a:r>
              <a:rPr lang="en-US" sz="1800" b="1" dirty="0">
                <a:latin typeface="+mn-lt"/>
                <a:cs typeface="Verdana"/>
              </a:rPr>
              <a:t>Forming a ratio is a cognitive task not a writing task</a:t>
            </a:r>
          </a:p>
        </p:txBody>
      </p:sp>
      <p:sp>
        <p:nvSpPr>
          <p:cNvPr id="4" name="Content Placeholder 3"/>
          <p:cNvSpPr>
            <a:spLocks noGrp="1"/>
          </p:cNvSpPr>
          <p:nvPr>
            <p:ph idx="13"/>
          </p:nvPr>
        </p:nvSpPr>
        <p:spPr>
          <a:xfrm>
            <a:off x="457200" y="2057400"/>
            <a:ext cx="3962400" cy="4222366"/>
          </a:xfrm>
        </p:spPr>
        <p:txBody>
          <a:bodyPr/>
          <a:lstStyle/>
          <a:p>
            <a:pPr marL="0" indent="0">
              <a:spcBef>
                <a:spcPts val="600"/>
              </a:spcBef>
              <a:buNone/>
            </a:pPr>
            <a:r>
              <a:rPr lang="en-US" sz="1800" b="1" dirty="0">
                <a:latin typeface="+mn-lt"/>
                <a:cs typeface="Verdana"/>
              </a:rPr>
              <a:t>Multiplicative Comparison</a:t>
            </a:r>
          </a:p>
          <a:p>
            <a:pPr marL="0" indent="0">
              <a:spcBef>
                <a:spcPts val="600"/>
              </a:spcBef>
              <a:buNone/>
            </a:pPr>
            <a:r>
              <a:rPr lang="en-US" sz="1800" dirty="0">
                <a:latin typeface="+mn-lt"/>
                <a:cs typeface="Verdana"/>
              </a:rPr>
              <a:t>Wand A is 10 inches long and Wand B is 15 inches long.</a:t>
            </a:r>
          </a:p>
          <a:p>
            <a:pPr marL="0" indent="0">
              <a:spcBef>
                <a:spcPts val="600"/>
              </a:spcBef>
              <a:buNone/>
            </a:pPr>
            <a:r>
              <a:rPr lang="en-US" sz="1800" dirty="0" smtClean="0">
                <a:latin typeface="+mn-lt"/>
                <a:cs typeface="Verdana"/>
              </a:rPr>
              <a:t>There are two </a:t>
            </a:r>
            <a:r>
              <a:rPr lang="en-US" sz="1800" dirty="0">
                <a:latin typeface="+mn-lt"/>
                <a:cs typeface="Verdana"/>
              </a:rPr>
              <a:t>ways to </a:t>
            </a:r>
            <a:r>
              <a:rPr lang="en-US" sz="1800" dirty="0" smtClean="0">
                <a:latin typeface="+mn-lt"/>
                <a:cs typeface="Verdana"/>
              </a:rPr>
              <a:t>show </a:t>
            </a:r>
            <a:r>
              <a:rPr lang="en-US" sz="1800" dirty="0">
                <a:latin typeface="+mn-lt"/>
                <a:cs typeface="Verdana"/>
              </a:rPr>
              <a:t>the </a:t>
            </a:r>
            <a:r>
              <a:rPr lang="en-US" sz="1800" dirty="0" smtClean="0">
                <a:latin typeface="+mn-lt"/>
                <a:cs typeface="Verdana"/>
              </a:rPr>
              <a:t>relationship- The ratio </a:t>
            </a:r>
            <a:r>
              <a:rPr lang="en-US" sz="1800" dirty="0">
                <a:latin typeface="+mn-lt"/>
                <a:cs typeface="Verdana"/>
              </a:rPr>
              <a:t>is 10 to </a:t>
            </a:r>
            <a:r>
              <a:rPr lang="en-US" sz="1800" dirty="0" smtClean="0">
                <a:latin typeface="+mn-lt"/>
                <a:cs typeface="Verdana"/>
              </a:rPr>
              <a:t>15 or 15 to 10.</a:t>
            </a:r>
            <a:endParaRPr lang="en-US" sz="1800" dirty="0">
              <a:latin typeface="+mn-lt"/>
              <a:cs typeface="Verdana"/>
            </a:endParaRPr>
          </a:p>
          <a:p>
            <a:pPr marL="0" indent="0">
              <a:spcBef>
                <a:spcPts val="600"/>
              </a:spcBef>
              <a:buNone/>
            </a:pPr>
            <a:r>
              <a:rPr lang="en-US" sz="1800" dirty="0" smtClean="0">
                <a:latin typeface="+mn-lt"/>
                <a:cs typeface="Verdana"/>
              </a:rPr>
              <a:t>The short </a:t>
            </a:r>
            <a:r>
              <a:rPr lang="en-US" sz="1800" dirty="0">
                <a:latin typeface="+mn-lt"/>
                <a:cs typeface="Verdana"/>
              </a:rPr>
              <a:t>wand is two-thirds as long as the long </a:t>
            </a:r>
            <a:r>
              <a:rPr lang="en-US" sz="1800" dirty="0" smtClean="0">
                <a:latin typeface="+mn-lt"/>
                <a:cs typeface="Verdana"/>
              </a:rPr>
              <a:t>wand;</a:t>
            </a:r>
            <a:r>
              <a:rPr lang="en-US" sz="1800" dirty="0">
                <a:latin typeface="+mn-lt"/>
                <a:cs typeface="Verdana"/>
              </a:rPr>
              <a:t> </a:t>
            </a:r>
            <a:r>
              <a:rPr lang="en-US" sz="1800" dirty="0" smtClean="0">
                <a:latin typeface="+mn-lt"/>
                <a:cs typeface="Verdana"/>
              </a:rPr>
              <a:t>the l</a:t>
            </a:r>
            <a:r>
              <a:rPr lang="en-US" sz="1800" dirty="0" smtClean="0">
                <a:latin typeface="+mn-lt"/>
                <a:cs typeface="Verdana"/>
              </a:rPr>
              <a:t>ong </a:t>
            </a:r>
            <a:r>
              <a:rPr lang="en-US" sz="1800" dirty="0">
                <a:latin typeface="+mn-lt"/>
                <a:cs typeface="Verdana"/>
              </a:rPr>
              <a:t>wand is three-halves as long as the short </a:t>
            </a:r>
            <a:r>
              <a:rPr lang="en-US" sz="1800" dirty="0" smtClean="0">
                <a:latin typeface="+mn-lt"/>
                <a:cs typeface="Verdana"/>
              </a:rPr>
              <a:t>want.</a:t>
            </a:r>
            <a:endParaRPr lang="en-US" sz="1800" dirty="0">
              <a:latin typeface="+mn-lt"/>
              <a:cs typeface="Verdana"/>
            </a:endParaRPr>
          </a:p>
          <a:p>
            <a:pPr marL="0" indent="0">
              <a:spcBef>
                <a:spcPts val="600"/>
              </a:spcBef>
              <a:buNone/>
            </a:pPr>
            <a:r>
              <a:rPr lang="en-US" sz="1800" dirty="0">
                <a:latin typeface="+mn-lt"/>
                <a:cs typeface="Verdana"/>
              </a:rPr>
              <a:t>How many times greater is one thing than another?</a:t>
            </a:r>
          </a:p>
          <a:p>
            <a:pPr marL="0" indent="0">
              <a:spcBef>
                <a:spcPts val="600"/>
              </a:spcBef>
              <a:buNone/>
            </a:pPr>
            <a:r>
              <a:rPr lang="en-US" sz="1800" dirty="0">
                <a:latin typeface="+mn-lt"/>
                <a:cs typeface="Verdana"/>
              </a:rPr>
              <a:t>What fractional part is one thing of another?</a:t>
            </a:r>
          </a:p>
        </p:txBody>
      </p:sp>
      <p:sp>
        <p:nvSpPr>
          <p:cNvPr id="5" name="Content Placeholder 4"/>
          <p:cNvSpPr>
            <a:spLocks noGrp="1"/>
          </p:cNvSpPr>
          <p:nvPr>
            <p:ph idx="14"/>
          </p:nvPr>
        </p:nvSpPr>
        <p:spPr>
          <a:xfrm>
            <a:off x="4572000" y="2057400"/>
            <a:ext cx="4131319" cy="4222366"/>
          </a:xfrm>
        </p:spPr>
        <p:txBody>
          <a:bodyPr/>
          <a:lstStyle/>
          <a:p>
            <a:pPr marL="0" indent="0">
              <a:spcBef>
                <a:spcPts val="600"/>
              </a:spcBef>
              <a:buNone/>
            </a:pPr>
            <a:r>
              <a:rPr lang="en-US" sz="1800" b="1" dirty="0">
                <a:latin typeface="+mn-lt"/>
                <a:cs typeface="Verdana"/>
              </a:rPr>
              <a:t>Composed Unit</a:t>
            </a:r>
          </a:p>
          <a:p>
            <a:pPr marL="0" indent="0">
              <a:spcBef>
                <a:spcPts val="600"/>
              </a:spcBef>
              <a:buNone/>
            </a:pPr>
            <a:r>
              <a:rPr lang="en-US" sz="1800" dirty="0">
                <a:latin typeface="+mn-lt"/>
                <a:cs typeface="Verdana"/>
              </a:rPr>
              <a:t>Thinking of the ratio as one unit</a:t>
            </a:r>
          </a:p>
          <a:p>
            <a:pPr marL="0" indent="0">
              <a:spcBef>
                <a:spcPts val="600"/>
              </a:spcBef>
              <a:buNone/>
            </a:pPr>
            <a:r>
              <a:rPr lang="en-US" sz="1800" dirty="0">
                <a:latin typeface="+mn-lt"/>
                <a:cs typeface="Verdana"/>
              </a:rPr>
              <a:t>4 kiwi for $1.00 then 8 for $2.00, 16 for $4.00</a:t>
            </a:r>
          </a:p>
          <a:p>
            <a:pPr marL="0" indent="0">
              <a:spcBef>
                <a:spcPts val="600"/>
              </a:spcBef>
              <a:buNone/>
            </a:pPr>
            <a:r>
              <a:rPr lang="en-US" sz="1800" dirty="0">
                <a:latin typeface="+mn-lt"/>
                <a:cs typeface="Verdana"/>
              </a:rPr>
              <a:t>This is </a:t>
            </a:r>
            <a:r>
              <a:rPr lang="en-US" sz="1800" i="1" dirty="0">
                <a:latin typeface="+mn-lt"/>
                <a:cs typeface="Verdana"/>
              </a:rPr>
              <a:t>iterating</a:t>
            </a:r>
            <a:r>
              <a:rPr lang="en-US" sz="1800" dirty="0">
                <a:latin typeface="+mn-lt"/>
                <a:cs typeface="Verdana"/>
              </a:rPr>
              <a:t>.</a:t>
            </a:r>
          </a:p>
          <a:p>
            <a:pPr marL="0" indent="0">
              <a:spcBef>
                <a:spcPts val="600"/>
              </a:spcBef>
              <a:buNone/>
            </a:pPr>
            <a:r>
              <a:rPr lang="en-US" sz="1800" i="1" dirty="0">
                <a:latin typeface="+mn-lt"/>
                <a:cs typeface="Verdana"/>
              </a:rPr>
              <a:t>Partitioning</a:t>
            </a:r>
            <a:r>
              <a:rPr lang="en-US" sz="1800" dirty="0">
                <a:latin typeface="+mn-lt"/>
                <a:cs typeface="Verdana"/>
              </a:rPr>
              <a:t> </a:t>
            </a:r>
            <a:r>
              <a:rPr lang="en-US" sz="1800" dirty="0" smtClean="0">
                <a:latin typeface="+mn-lt"/>
                <a:cs typeface="Verdana"/>
              </a:rPr>
              <a:t>examples:</a:t>
            </a:r>
          </a:p>
          <a:p>
            <a:pPr marL="0" indent="0">
              <a:spcBef>
                <a:spcPts val="600"/>
              </a:spcBef>
              <a:buNone/>
            </a:pPr>
            <a:r>
              <a:rPr lang="en-US" sz="1800" dirty="0">
                <a:latin typeface="+mn-lt"/>
                <a:cs typeface="Verdana"/>
              </a:rPr>
              <a:t>	</a:t>
            </a:r>
            <a:r>
              <a:rPr lang="en-US" sz="1800" dirty="0" smtClean="0">
                <a:latin typeface="+mn-lt"/>
                <a:cs typeface="Verdana"/>
              </a:rPr>
              <a:t>2 </a:t>
            </a:r>
            <a:r>
              <a:rPr lang="en-US" sz="1800" dirty="0">
                <a:latin typeface="+mn-lt"/>
                <a:cs typeface="Verdana"/>
              </a:rPr>
              <a:t>for</a:t>
            </a:r>
          </a:p>
        </p:txBody>
      </p:sp>
      <p:graphicFrame>
        <p:nvGraphicFramePr>
          <p:cNvPr id="6" name="Object 5" descr="50 cent or 1 for 25 cent"/>
          <p:cNvGraphicFramePr>
            <a:graphicFrameLocks noChangeAspect="1"/>
          </p:cNvGraphicFramePr>
          <p:nvPr>
            <p:extLst>
              <p:ext uri="{D42A27DB-BD31-4B8C-83A1-F6EECF244321}">
                <p14:modId xmlns:p14="http://schemas.microsoft.com/office/powerpoint/2010/main" val="3453801567"/>
              </p:ext>
            </p:extLst>
          </p:nvPr>
        </p:nvGraphicFramePr>
        <p:xfrm>
          <a:off x="6075911" y="4201028"/>
          <a:ext cx="1713243" cy="293924"/>
        </p:xfrm>
        <a:graphic>
          <a:graphicData uri="http://schemas.openxmlformats.org/presentationml/2006/ole">
            <mc:AlternateContent xmlns:mc="http://schemas.openxmlformats.org/markup-compatibility/2006">
              <mc:Choice xmlns:v="urn:schemas-microsoft-com:vml" Requires="v">
                <p:oleObj spid="_x0000_s3096" name="Equation" r:id="rId3" imgW="1180800" imgH="203040" progId="Equation.DSMT4">
                  <p:embed/>
                </p:oleObj>
              </mc:Choice>
              <mc:Fallback>
                <p:oleObj name="Equation" r:id="rId3" imgW="1180800" imgH="203040" progId="Equation.DSMT4">
                  <p:embed/>
                  <p:pic>
                    <p:nvPicPr>
                      <p:cNvPr id="0" name=""/>
                      <p:cNvPicPr/>
                      <p:nvPr/>
                    </p:nvPicPr>
                    <p:blipFill>
                      <a:blip r:embed="rId4"/>
                      <a:stretch>
                        <a:fillRect/>
                      </a:stretch>
                    </p:blipFill>
                    <p:spPr>
                      <a:xfrm>
                        <a:off x="6075911" y="4201028"/>
                        <a:ext cx="1713243" cy="293924"/>
                      </a:xfrm>
                      <a:prstGeom prst="rect">
                        <a:avLst/>
                      </a:prstGeom>
                    </p:spPr>
                  </p:pic>
                </p:oleObj>
              </mc:Fallback>
            </mc:AlternateContent>
          </a:graphicData>
        </a:graphic>
      </p:graphicFrame>
    </p:spTree>
    <p:extLst>
      <p:ext uri="{BB962C8B-B14F-4D97-AF65-F5344CB8AC3E}">
        <p14:creationId xmlns:p14="http://schemas.microsoft.com/office/powerpoint/2010/main" val="1420069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Proportional Reasoning </a:t>
            </a:r>
            <a:r>
              <a:rPr lang="en-US" sz="2000" b="0" dirty="0">
                <a:latin typeface="Times New Roman" panose="02020603050405020304" pitchFamily="18" charset="0"/>
              </a:rPr>
              <a:t>(1 of 2)</a:t>
            </a:r>
            <a:endParaRPr lang="en-US" b="0" dirty="0"/>
          </a:p>
        </p:txBody>
      </p:sp>
      <p:sp>
        <p:nvSpPr>
          <p:cNvPr id="3" name="Text Placeholder 2"/>
          <p:cNvSpPr>
            <a:spLocks noGrp="1"/>
          </p:cNvSpPr>
          <p:nvPr>
            <p:ph type="body" idx="1"/>
          </p:nvPr>
        </p:nvSpPr>
        <p:spPr/>
        <p:txBody>
          <a:bodyPr/>
          <a:lstStyle/>
          <a:p>
            <a:pPr marL="0" indent="0">
              <a:buNone/>
            </a:pPr>
            <a:r>
              <a:rPr lang="en-US" sz="2400" dirty="0">
                <a:latin typeface="+mn-lt"/>
                <a:cs typeface="Verdana"/>
              </a:rPr>
              <a:t>Proportional thinkers:</a:t>
            </a:r>
          </a:p>
          <a:p>
            <a:pPr marL="0" indent="0">
              <a:buNone/>
            </a:pPr>
            <a:r>
              <a:rPr lang="en-US" sz="2400" dirty="0">
                <a:latin typeface="+mn-lt"/>
                <a:cs typeface="Verdana"/>
              </a:rPr>
              <a:t>Understand ratios as distinct entities representing relationship different from the quantities they compare.</a:t>
            </a:r>
          </a:p>
          <a:p>
            <a:pPr marL="0" indent="0">
              <a:buNone/>
            </a:pPr>
            <a:r>
              <a:rPr lang="en-US" sz="2400" dirty="0">
                <a:latin typeface="+mn-lt"/>
                <a:cs typeface="Verdana"/>
              </a:rPr>
              <a:t>Recognize proportional relationships as distinct from nonproportional relationships in real-world contexts.</a:t>
            </a:r>
          </a:p>
          <a:p>
            <a:pPr marL="0" indent="0">
              <a:buNone/>
            </a:pPr>
            <a:r>
              <a:rPr lang="en-US" sz="2400" dirty="0">
                <a:latin typeface="+mn-lt"/>
                <a:cs typeface="Verdana"/>
              </a:rPr>
              <a:t>Have a sense of </a:t>
            </a:r>
            <a:r>
              <a:rPr lang="en-US" sz="2400" i="1" dirty="0">
                <a:latin typeface="+mn-lt"/>
                <a:cs typeface="Verdana"/>
              </a:rPr>
              <a:t>covariation</a:t>
            </a:r>
            <a:r>
              <a:rPr lang="en-US" sz="2400" dirty="0">
                <a:latin typeface="+mn-lt"/>
                <a:cs typeface="Verdana"/>
              </a:rPr>
              <a:t>.</a:t>
            </a:r>
          </a:p>
          <a:p>
            <a:pPr marL="0" indent="0">
              <a:buNone/>
            </a:pPr>
            <a:r>
              <a:rPr lang="en-US" sz="2400" dirty="0">
                <a:latin typeface="+mn-lt"/>
                <a:cs typeface="Verdana"/>
              </a:rPr>
              <a:t>Develop a wide variety of strategies for solving proportions or comparing ratios, most of which are based on informal strategies rather than prescribed algorithms</a:t>
            </a:r>
          </a:p>
        </p:txBody>
      </p:sp>
    </p:spTree>
    <p:extLst>
      <p:ext uri="{BB962C8B-B14F-4D97-AF65-F5344CB8AC3E}">
        <p14:creationId xmlns:p14="http://schemas.microsoft.com/office/powerpoint/2010/main" val="100408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Proportional Reasoning </a:t>
            </a:r>
            <a:r>
              <a:rPr lang="en-US" sz="2000" b="0" dirty="0">
                <a:latin typeface="Times New Roman" panose="02020603050405020304" pitchFamily="18" charset="0"/>
              </a:rPr>
              <a:t>(2 of 2)</a:t>
            </a:r>
            <a:endParaRPr lang="en-US" b="0" dirty="0"/>
          </a:p>
        </p:txBody>
      </p:sp>
      <p:sp>
        <p:nvSpPr>
          <p:cNvPr id="3" name="Text Placeholder 2"/>
          <p:cNvSpPr>
            <a:spLocks noGrp="1"/>
          </p:cNvSpPr>
          <p:nvPr>
            <p:ph type="body" idx="1"/>
          </p:nvPr>
        </p:nvSpPr>
        <p:spPr/>
        <p:txBody>
          <a:bodyPr/>
          <a:lstStyle/>
          <a:p>
            <a:pPr marL="0" indent="0">
              <a:buNone/>
            </a:pPr>
            <a:r>
              <a:rPr lang="en-US" sz="2400" dirty="0">
                <a:latin typeface="+mn-lt"/>
                <a:cs typeface="Verdana"/>
              </a:rPr>
              <a:t>Early ideas of proportional reasoning;</a:t>
            </a:r>
          </a:p>
          <a:p>
            <a:r>
              <a:rPr lang="en-US" sz="2400" dirty="0">
                <a:latin typeface="+mn-lt"/>
                <a:cs typeface="Verdana"/>
              </a:rPr>
              <a:t>One-to-one correspondence, place value, fraction concepts and multiplicative reasoning</a:t>
            </a:r>
          </a:p>
          <a:p>
            <a:r>
              <a:rPr lang="en-US" sz="2400" dirty="0">
                <a:latin typeface="+mn-lt"/>
                <a:cs typeface="Verdana"/>
              </a:rPr>
              <a:t>Compare situations, and discuss whether it is an additive, multiplicative or constant relationship.</a:t>
            </a:r>
          </a:p>
          <a:p>
            <a:r>
              <a:rPr lang="en-US" sz="2400" dirty="0">
                <a:latin typeface="+mn-lt"/>
                <a:cs typeface="Verdana"/>
              </a:rPr>
              <a:t>A </a:t>
            </a:r>
            <a:r>
              <a:rPr lang="en-US" sz="2400" b="1" dirty="0">
                <a:latin typeface="+mn-lt"/>
                <a:cs typeface="Verdana"/>
              </a:rPr>
              <a:t>ratio</a:t>
            </a:r>
            <a:r>
              <a:rPr lang="en-US" sz="2400" dirty="0">
                <a:latin typeface="+mn-lt"/>
                <a:cs typeface="Verdana"/>
              </a:rPr>
              <a:t> is a number that expresses a multiplicative relationship (part-part or part-whole) that can be applied to a second situation.</a:t>
            </a:r>
          </a:p>
        </p:txBody>
      </p:sp>
    </p:spTree>
    <p:extLst>
      <p:ext uri="{BB962C8B-B14F-4D97-AF65-F5344CB8AC3E}">
        <p14:creationId xmlns:p14="http://schemas.microsoft.com/office/powerpoint/2010/main" val="306187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Examine These Situations and Identify the Proportional Reasoning You Would Use</a:t>
            </a:r>
          </a:p>
        </p:txBody>
      </p:sp>
      <p:sp>
        <p:nvSpPr>
          <p:cNvPr id="3" name="Text Placeholder 2"/>
          <p:cNvSpPr>
            <a:spLocks noGrp="1"/>
          </p:cNvSpPr>
          <p:nvPr>
            <p:ph type="body" idx="1"/>
          </p:nvPr>
        </p:nvSpPr>
        <p:spPr>
          <a:xfrm>
            <a:off x="457200" y="1600201"/>
            <a:ext cx="8229600" cy="3486150"/>
          </a:xfrm>
        </p:spPr>
        <p:txBody>
          <a:bodyPr/>
          <a:lstStyle/>
          <a:p>
            <a:pPr marL="0" indent="0">
              <a:buNone/>
            </a:pPr>
            <a:r>
              <a:rPr lang="en-US" sz="2200" dirty="0">
                <a:latin typeface="+mn-lt"/>
                <a:cs typeface="Verdana"/>
              </a:rPr>
              <a:t>Janet and Jeanette were walking to school, each walking at the same rate. Jeanette started first. When Jeanette has walked 6 blocks, Janet has walked 2 blocks. How far will Janet be when Jeanette is 12 blocks?</a:t>
            </a:r>
          </a:p>
          <a:p>
            <a:pPr marL="0" indent="0">
              <a:buNone/>
            </a:pPr>
            <a:r>
              <a:rPr lang="en-US" sz="2200" dirty="0">
                <a:latin typeface="+mn-lt"/>
                <a:cs typeface="Verdana"/>
              </a:rPr>
              <a:t>Lisa and Linda are planting corn on the same farm. Linda plants 4 rows and Lisa plants 6 rows. If Linda’s corn is ready to pick in 8 weeks, how many weeks will it take for Lisa’s corn to be ready?</a:t>
            </a:r>
          </a:p>
          <a:p>
            <a:pPr marL="0" indent="0">
              <a:buNone/>
            </a:pPr>
            <a:r>
              <a:rPr lang="en-US" sz="2200" dirty="0">
                <a:latin typeface="+mn-lt"/>
                <a:cs typeface="Verdana"/>
              </a:rPr>
              <a:t>Kendra and Kevin are baking cookies using the same recipe. Kendra makes 6 dozen and Kevin makes 3 dozen. If Kevin is using 6 ounces of chocolate chips, how many ounces will Kendra need?</a:t>
            </a:r>
          </a:p>
        </p:txBody>
      </p:sp>
    </p:spTree>
    <p:extLst>
      <p:ext uri="{BB962C8B-B14F-4D97-AF65-F5344CB8AC3E}">
        <p14:creationId xmlns:p14="http://schemas.microsoft.com/office/powerpoint/2010/main" val="179010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Additive and Multiplicative Comparisons</a:t>
            </a:r>
            <a:endParaRPr lang="en-US" dirty="0"/>
          </a:p>
        </p:txBody>
      </p:sp>
      <p:sp>
        <p:nvSpPr>
          <p:cNvPr id="3" name="Text Placeholder 2"/>
          <p:cNvSpPr>
            <a:spLocks noGrp="1"/>
          </p:cNvSpPr>
          <p:nvPr>
            <p:ph type="body" idx="1"/>
          </p:nvPr>
        </p:nvSpPr>
        <p:spPr>
          <a:xfrm>
            <a:off x="314326" y="1547813"/>
            <a:ext cx="4438650" cy="4638675"/>
          </a:xfrm>
        </p:spPr>
        <p:txBody>
          <a:bodyPr/>
          <a:lstStyle/>
          <a:p>
            <a:pPr marL="0" indent="0">
              <a:buNone/>
              <a:tabLst>
                <a:tab pos="176213" algn="l"/>
              </a:tabLst>
              <a:defRPr/>
            </a:pPr>
            <a:r>
              <a:rPr lang="en-US" sz="1800" dirty="0">
                <a:latin typeface="+mn-lt"/>
                <a:cs typeface="Verdana"/>
              </a:rPr>
              <a:t>How are these two tasks alike and how are they different?</a:t>
            </a:r>
          </a:p>
          <a:p>
            <a:pPr marL="342900" indent="-342900">
              <a:buFont typeface="+mj-lt"/>
              <a:buAutoNum type="arabicPeriod"/>
              <a:tabLst>
                <a:tab pos="176213" algn="l"/>
              </a:tabLst>
              <a:defRPr/>
            </a:pPr>
            <a:r>
              <a:rPr lang="en-US" sz="1800" dirty="0">
                <a:latin typeface="+mn-lt"/>
                <a:cs typeface="Verdana"/>
              </a:rPr>
              <a:t>A red car and a silver car are traveling at the same constant rate. When the red car has traveled 20 miles, the silver car has traveled 12 miles. How far will the red car be when the silver car has traveled 32 miles?</a:t>
            </a:r>
          </a:p>
          <a:p>
            <a:pPr marL="342900" indent="-342900">
              <a:buFont typeface="+mj-lt"/>
              <a:buAutoNum type="arabicPeriod"/>
              <a:tabLst>
                <a:tab pos="176213" algn="l"/>
              </a:tabLst>
              <a:defRPr/>
            </a:pPr>
            <a:r>
              <a:rPr lang="en-US" sz="1800" dirty="0">
                <a:latin typeface="+mn-lt"/>
                <a:cs typeface="Verdana"/>
              </a:rPr>
              <a:t>A red and silver car are traveling at different but constant rates. They pass Exit 95 at the same time. When the red car has traveled 20 miles past Exit 95, the silver car has traveled 16 miles. How far will the red car be when the silver car has traveled 32 miles?</a:t>
            </a:r>
          </a:p>
        </p:txBody>
      </p:sp>
      <p:pic>
        <p:nvPicPr>
          <p:cNvPr id="6" name="Picture 5" descr="2 questions with 2 models each. A, which team has more girls? The stars. There are 5 teammates, 2 are girls. The comets. There are 4 teammates, 2 are girls. B, which set has more circles. A. There are 7 shapes, 3 are circles. B. There are 6 shapes, 3 are circ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083" y="1570282"/>
            <a:ext cx="3934784" cy="3492256"/>
          </a:xfrm>
          <a:prstGeom prst="rect">
            <a:avLst/>
          </a:prstGeom>
        </p:spPr>
      </p:pic>
      <p:sp>
        <p:nvSpPr>
          <p:cNvPr id="4" name="Text Placeholder 3"/>
          <p:cNvSpPr>
            <a:spLocks noGrp="1"/>
          </p:cNvSpPr>
          <p:nvPr>
            <p:ph type="body" idx="2"/>
          </p:nvPr>
        </p:nvSpPr>
        <p:spPr>
          <a:xfrm>
            <a:off x="5231543" y="5154031"/>
            <a:ext cx="3687614" cy="782638"/>
          </a:xfrm>
        </p:spPr>
        <p:txBody>
          <a:bodyPr/>
          <a:lstStyle/>
          <a:p>
            <a:pPr marL="0" indent="0">
              <a:buNone/>
              <a:tabLst>
                <a:tab pos="176213" algn="l"/>
              </a:tabLst>
            </a:pPr>
            <a:r>
              <a:rPr lang="en-US" sz="1800" dirty="0">
                <a:latin typeface="+mn-lt"/>
                <a:cs typeface="Verdana"/>
              </a:rPr>
              <a:t>Decide which has more, and share your reasoning.</a:t>
            </a:r>
          </a:p>
        </p:txBody>
      </p:sp>
    </p:spTree>
    <p:extLst>
      <p:ext uri="{BB962C8B-B14F-4D97-AF65-F5344CB8AC3E}">
        <p14:creationId xmlns:p14="http://schemas.microsoft.com/office/powerpoint/2010/main" val="1699542556"/>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8341</TotalTime>
  <Words>1634</Words>
  <Application>Microsoft Office PowerPoint</Application>
  <PresentationFormat>On-screen Show (4:3)</PresentationFormat>
  <Paragraphs>127</Paragraphs>
  <Slides>20</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508 Lecture</vt:lpstr>
      <vt:lpstr>1_508 Lecture</vt:lpstr>
      <vt:lpstr>Equation</vt:lpstr>
      <vt:lpstr>Elementary and Middle School Mathematics Teaching Developmentally 10th Edition</vt:lpstr>
      <vt:lpstr>Learner Outcomes</vt:lpstr>
      <vt:lpstr>Standards-Based Development</vt:lpstr>
      <vt:lpstr>Types of Ratios</vt:lpstr>
      <vt:lpstr>Two Ways to Think About Ratio</vt:lpstr>
      <vt:lpstr>Proportional Reasoning (1 of 2)</vt:lpstr>
      <vt:lpstr>Proportional Reasoning (2 of 2)</vt:lpstr>
      <vt:lpstr>Examine These Situations and Identify the Proportional Reasoning You Would Use</vt:lpstr>
      <vt:lpstr>Additive and Multiplicative Comparisons</vt:lpstr>
      <vt:lpstr>Covariation</vt:lpstr>
      <vt:lpstr>Covariation in Geometry and Measurement</vt:lpstr>
      <vt:lpstr>Covariation in Algebra</vt:lpstr>
      <vt:lpstr>Activity 17.9 Dripping Faucet</vt:lpstr>
      <vt:lpstr>Activity 17.10 Comparing Lemonade Recipes Unit Rate or Scale Factor?</vt:lpstr>
      <vt:lpstr>Activity 17.12 Which Camp Gets More Pizza? Unit Rate or Scale Factor</vt:lpstr>
      <vt:lpstr>Solving Problems Using Ratio Tables</vt:lpstr>
      <vt:lpstr>Solving Proportion Problems with Tape or Strip Diagram</vt:lpstr>
      <vt:lpstr>Equations (Cross Products)</vt:lpstr>
      <vt:lpstr>Teaching Proportional Reasoning</vt:lpstr>
      <vt:lpstr>Common Challenges and Misconceptions Related to Ratios and Proportions</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Clement, Geoff</cp:lastModifiedBy>
  <cp:revision>861</cp:revision>
  <dcterms:modified xsi:type="dcterms:W3CDTF">2019-10-15T13:29:30Z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