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24"/>
  </p:notesMasterIdLst>
  <p:handoutMasterIdLst>
    <p:handoutMasterId r:id="rId25"/>
  </p:handoutMasterIdLst>
  <p:sldIdLst>
    <p:sldId id="328" r:id="rId3"/>
    <p:sldId id="307" r:id="rId4"/>
    <p:sldId id="306" r:id="rId5"/>
    <p:sldId id="308" r:id="rId6"/>
    <p:sldId id="309" r:id="rId7"/>
    <p:sldId id="310" r:id="rId8"/>
    <p:sldId id="311" r:id="rId9"/>
    <p:sldId id="312" r:id="rId10"/>
    <p:sldId id="313" r:id="rId11"/>
    <p:sldId id="315" r:id="rId12"/>
    <p:sldId id="316" r:id="rId13"/>
    <p:sldId id="317" r:id="rId14"/>
    <p:sldId id="318" r:id="rId15"/>
    <p:sldId id="319" r:id="rId16"/>
    <p:sldId id="320" r:id="rId17"/>
    <p:sldId id="321" r:id="rId18"/>
    <p:sldId id="322" r:id="rId19"/>
    <p:sldId id="323" r:id="rId20"/>
    <p:sldId id="327" r:id="rId21"/>
    <p:sldId id="325" r:id="rId22"/>
    <p:sldId id="326" r:id="rId2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24" autoAdjust="0"/>
    <p:restoredTop sz="93953" autoAdjust="0"/>
  </p:normalViewPr>
  <p:slideViewPr>
    <p:cSldViewPr snapToGrid="0" snapToObjects="1">
      <p:cViewPr varScale="1">
        <p:scale>
          <a:sx n="76" d="100"/>
          <a:sy n="76" d="100"/>
        </p:scale>
        <p:origin x="1310" y="29"/>
      </p:cViewPr>
      <p:guideLst>
        <p:guide orient="horz" pos="2160"/>
        <p:guide pos="2880"/>
      </p:guideLst>
    </p:cSldViewPr>
  </p:slideViewPr>
  <p:outlineViewPr>
    <p:cViewPr>
      <p:scale>
        <a:sx n="100" d="100"/>
        <a:sy n="100" d="100"/>
      </p:scale>
      <p:origin x="0" y="-3042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12/24/2018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76371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243155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12/24/2018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12/24/2018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58964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12/24/2018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spTree>
    <p:extLst>
      <p:ext uri="{BB962C8B-B14F-4D97-AF65-F5344CB8AC3E}">
        <p14:creationId xmlns:p14="http://schemas.microsoft.com/office/powerpoint/2010/main" val="2740544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832AD23-A511-424E-9DD2-B8CE2D237B20}" type="datetime1">
              <a:rPr lang="en-US" smtClean="0"/>
              <a:t>12/24/2018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12/24/2018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0133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21440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7040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7783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9279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3750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7686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5231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6053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76204" y="4473387"/>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92613" y="5159852"/>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6944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76204" y="4473387"/>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92613" y="5159852"/>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553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a:p>
            <a:pPr lvl="1"/>
            <a:endParaRPr lang="en-IN" dirty="0"/>
          </a:p>
          <a:p>
            <a:pPr lvl="2"/>
            <a:endParaRPr lang="en-IN"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7490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13"/>
          <p:cNvSpPr>
            <a:spLocks noGrp="1"/>
          </p:cNvSpPr>
          <p:nvPr>
            <p:ph sz="quarter" idx="27"/>
          </p:nvPr>
        </p:nvSpPr>
        <p:spPr>
          <a:xfrm>
            <a:off x="4326230" y="5065802"/>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0660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13"/>
          <p:cNvSpPr>
            <a:spLocks noGrp="1"/>
          </p:cNvSpPr>
          <p:nvPr>
            <p:ph sz="quarter" idx="27"/>
          </p:nvPr>
        </p:nvSpPr>
        <p:spPr>
          <a:xfrm>
            <a:off x="4326230" y="5065802"/>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13"/>
          <p:cNvSpPr>
            <a:spLocks noGrp="1"/>
          </p:cNvSpPr>
          <p:nvPr>
            <p:ph sz="quarter" idx="28"/>
          </p:nvPr>
        </p:nvSpPr>
        <p:spPr>
          <a:xfrm>
            <a:off x="4326230" y="5504746"/>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92094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50161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12/24/2018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spTree>
    <p:extLst>
      <p:ext uri="{BB962C8B-B14F-4D97-AF65-F5344CB8AC3E}">
        <p14:creationId xmlns:p14="http://schemas.microsoft.com/office/powerpoint/2010/main" val="2011159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844481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591699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9"/>
          </p:nvPr>
        </p:nvSpPr>
        <p:spPr>
          <a:xfrm>
            <a:off x="3657601" y="6418263"/>
            <a:ext cx="479834" cy="298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20"/>
          </p:nvPr>
        </p:nvSpPr>
        <p:spPr>
          <a:xfrm>
            <a:off x="5503863" y="6418263"/>
            <a:ext cx="453317"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21"/>
          </p:nvPr>
        </p:nvSpPr>
        <p:spPr>
          <a:xfrm>
            <a:off x="7200900" y="6418263"/>
            <a:ext cx="576027"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22"/>
          </p:nvPr>
        </p:nvSpPr>
        <p:spPr>
          <a:xfrm flipH="1">
            <a:off x="7976101" y="6418263"/>
            <a:ext cx="778599"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479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7">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a:solidFill>
                  <a:schemeClr val="tx1"/>
                </a:solidFill>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4"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 id="214748369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7.xml"/><Relationship Id="rId1" Type="http://schemas.openxmlformats.org/officeDocument/2006/relationships/vmlDrawing" Target="../drawings/vmlDrawing2.vml"/><Relationship Id="rId6" Type="http://schemas.openxmlformats.org/officeDocument/2006/relationships/image" Target="../media/image23.wmf"/><Relationship Id="rId5" Type="http://schemas.openxmlformats.org/officeDocument/2006/relationships/oleObject" Target="../embeddings/oleObject4.bin"/><Relationship Id="rId4" Type="http://schemas.openxmlformats.org/officeDocument/2006/relationships/image" Target="../media/image2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26.wmf"/><Relationship Id="rId5" Type="http://schemas.openxmlformats.org/officeDocument/2006/relationships/oleObject" Target="../embeddings/oleObject7.bin"/><Relationship Id="rId4" Type="http://schemas.openxmlformats.org/officeDocument/2006/relationships/image" Target="../media/image25.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0.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762000"/>
            <a:ext cx="4196750" cy="3013879"/>
          </a:xfrm>
        </p:spPr>
        <p:txBody>
          <a:bodyPr anchor="ctr"/>
          <a:lstStyle/>
          <a:p>
            <a:r>
              <a:rPr lang="en-US" sz="2800" dirty="0">
                <a:latin typeface="+mn-lt"/>
              </a:rPr>
              <a:t>Elementary and Middle School Mathematics Teaching Developmentally</a:t>
            </a:r>
            <a:br>
              <a:rPr lang="en-US" sz="3400" dirty="0">
                <a:latin typeface="+mn-lt"/>
              </a:rPr>
            </a:br>
            <a:r>
              <a:rPr lang="en-IN" sz="2400" dirty="0">
                <a:latin typeface="+mn-lt"/>
              </a:rPr>
              <a:t>10</a:t>
            </a:r>
            <a:r>
              <a:rPr lang="en-IN" sz="2400" baseline="30000" dirty="0">
                <a:latin typeface="+mn-lt"/>
              </a:rPr>
              <a:t>th</a:t>
            </a:r>
            <a:r>
              <a:rPr lang="en-IN" sz="2400" dirty="0">
                <a:latin typeface="+mn-lt"/>
              </a:rPr>
              <a:t> Edition</a:t>
            </a:r>
            <a:endParaRPr lang="en-US" sz="2400" dirty="0">
              <a:latin typeface="+mn-lt"/>
            </a:endParaRPr>
          </a:p>
        </p:txBody>
      </p:sp>
      <p:sp>
        <p:nvSpPr>
          <p:cNvPr id="3" name="Text Placeholder 2"/>
          <p:cNvSpPr>
            <a:spLocks noGrp="1"/>
          </p:cNvSpPr>
          <p:nvPr>
            <p:ph type="subTitle" idx="1"/>
          </p:nvPr>
        </p:nvSpPr>
        <p:spPr>
          <a:xfrm>
            <a:off x="674686" y="3962399"/>
            <a:ext cx="4311382" cy="1628775"/>
          </a:xfrm>
        </p:spPr>
        <p:txBody>
          <a:bodyPr anchor="ctr"/>
          <a:lstStyle/>
          <a:p>
            <a:r>
              <a:rPr lang="en-US" sz="2800" b="1" dirty="0">
                <a:solidFill>
                  <a:srgbClr val="007FA3"/>
                </a:solidFill>
                <a:latin typeface="+mn-lt"/>
              </a:rPr>
              <a:t>Chapter 16</a:t>
            </a:r>
          </a:p>
          <a:p>
            <a:r>
              <a:rPr lang="en-US" sz="2400" b="1" dirty="0">
                <a:solidFill>
                  <a:srgbClr val="007FA3"/>
                </a:solidFill>
                <a:latin typeface="+mn-lt"/>
              </a:rPr>
              <a:t>Developing Decimal and Percent Concepts and Decimal Computation</a:t>
            </a:r>
          </a:p>
        </p:txBody>
      </p:sp>
      <p:pic>
        <p:nvPicPr>
          <p:cNvPr id="7" name="Picture 6" descr="Front Cover: Elementary and Middle School Mathematics Teaching Developmentally Tenth Edition by Van De Walle, Karp and Bay-Willi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9440" y="1772188"/>
            <a:ext cx="3568184" cy="4224634"/>
          </a:xfrm>
          <a:prstGeom prst="rect">
            <a:avLst/>
          </a:prstGeom>
          <a:ln w="9525">
            <a:solidFill>
              <a:schemeClr val="tx1"/>
            </a:solidFill>
          </a:ln>
        </p:spPr>
      </p:pic>
      <p:sp>
        <p:nvSpPr>
          <p:cNvPr id="9" name="Text Placeholder 5"/>
          <p:cNvSpPr txBox="1">
            <a:spLocks/>
          </p:cNvSpPr>
          <p:nvPr/>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1044985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Common Errors and Misconceptions with Comparing and Ordering Decimals </a:t>
            </a:r>
            <a:r>
              <a:rPr lang="en-US" sz="2000" b="0" dirty="0">
                <a:latin typeface="Times New Roman" panose="02020603050405020304" pitchFamily="18" charset="0"/>
              </a:rPr>
              <a:t>(2 of 2)</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54552962"/>
              </p:ext>
            </p:extLst>
          </p:nvPr>
        </p:nvGraphicFramePr>
        <p:xfrm>
          <a:off x="457201" y="1742045"/>
          <a:ext cx="8229600" cy="4080955"/>
        </p:xfrm>
        <a:graphic>
          <a:graphicData uri="http://schemas.openxmlformats.org/drawingml/2006/table">
            <a:tbl>
              <a:tblPr firstRow="1" bandRow="1">
                <a:tableStyleId>{40F9630F-82C1-40B7-BC3A-925EFCFF5E92}</a:tableStyleId>
              </a:tblPr>
              <a:tblGrid>
                <a:gridCol w="1949569">
                  <a:extLst>
                    <a:ext uri="{9D8B030D-6E8A-4147-A177-3AD203B41FA5}">
                      <a16:colId xmlns:a16="http://schemas.microsoft.com/office/drawing/2014/main" val="828888984"/>
                    </a:ext>
                  </a:extLst>
                </a:gridCol>
                <a:gridCol w="2717321">
                  <a:extLst>
                    <a:ext uri="{9D8B030D-6E8A-4147-A177-3AD203B41FA5}">
                      <a16:colId xmlns:a16="http://schemas.microsoft.com/office/drawing/2014/main" val="4044716953"/>
                    </a:ext>
                  </a:extLst>
                </a:gridCol>
                <a:gridCol w="3562710">
                  <a:extLst>
                    <a:ext uri="{9D8B030D-6E8A-4147-A177-3AD203B41FA5}">
                      <a16:colId xmlns:a16="http://schemas.microsoft.com/office/drawing/2014/main" val="150036279"/>
                    </a:ext>
                  </a:extLst>
                </a:gridCol>
              </a:tblGrid>
              <a:tr h="370840">
                <a:tc>
                  <a:txBody>
                    <a:bodyPr/>
                    <a:lstStyle/>
                    <a:p>
                      <a:r>
                        <a:rPr lang="en-US" sz="1200" b="1" i="0" u="none" strike="noStrike" cap="none" baseline="0" dirty="0">
                          <a:solidFill>
                            <a:schemeClr val="dk1"/>
                          </a:solidFill>
                          <a:latin typeface="+mn-lt"/>
                          <a:ea typeface="Arial"/>
                          <a:cs typeface="Arial"/>
                          <a:sym typeface="Arial"/>
                        </a:rPr>
                        <a:t>Common Error or Misconception</a:t>
                      </a:r>
                      <a:endParaRPr lang="en-US" sz="12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1" i="0" u="none" strike="noStrike" cap="none" baseline="0" dirty="0">
                          <a:solidFill>
                            <a:schemeClr val="dk1"/>
                          </a:solidFill>
                          <a:latin typeface="+mn-lt"/>
                          <a:ea typeface="Arial"/>
                          <a:cs typeface="Arial"/>
                          <a:sym typeface="Arial"/>
                        </a:rPr>
                        <a:t>What It Looks Like</a:t>
                      </a:r>
                      <a:endParaRPr lang="en-US" sz="12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1" i="0" u="none" strike="noStrike" cap="none" baseline="0" dirty="0">
                          <a:solidFill>
                            <a:schemeClr val="dk1"/>
                          </a:solidFill>
                          <a:latin typeface="+mn-lt"/>
                          <a:ea typeface="Arial"/>
                          <a:cs typeface="Arial"/>
                          <a:sym typeface="Arial"/>
                        </a:rPr>
                        <a:t>How to help</a:t>
                      </a:r>
                      <a:endParaRPr lang="en-US" sz="12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3962673"/>
                  </a:ext>
                </a:extLst>
              </a:tr>
              <a:tr h="370840">
                <a:tc>
                  <a:txBody>
                    <a:bodyPr/>
                    <a:lstStyle/>
                    <a:p>
                      <a:r>
                        <a:rPr lang="en-US" sz="1200" b="1" i="0" u="none" strike="noStrike" cap="none" baseline="0" dirty="0">
                          <a:solidFill>
                            <a:schemeClr val="dk1"/>
                          </a:solidFill>
                          <a:latin typeface="+mn-lt"/>
                          <a:ea typeface="Arial"/>
                          <a:cs typeface="Arial"/>
                          <a:sym typeface="Arial"/>
                        </a:rPr>
                        <a:t>Less than zero</a:t>
                      </a:r>
                      <a:endParaRPr lang="en-US" sz="12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i="0" u="none" strike="noStrike" cap="none" baseline="0" dirty="0">
                          <a:solidFill>
                            <a:schemeClr val="dk1"/>
                          </a:solidFill>
                          <a:latin typeface="+mn-lt"/>
                          <a:ea typeface="Arial"/>
                          <a:cs typeface="Arial"/>
                          <a:sym typeface="Arial"/>
                        </a:rPr>
                        <a:t>0.36 is less than 0, because zero is a whole number positioned in the ones column (to the left of the decimal point), and therefore is greater than a decimal fraction (to the right of the decimal point).</a:t>
                      </a:r>
                      <a:endParaRPr lang="en-U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i="0" u="none" strike="noStrike" cap="none" baseline="0" dirty="0">
                          <a:solidFill>
                            <a:schemeClr val="dk1"/>
                          </a:solidFill>
                          <a:latin typeface="+mn-lt"/>
                          <a:ea typeface="Arial"/>
                          <a:cs typeface="Arial"/>
                          <a:sym typeface="Arial"/>
                        </a:rPr>
                        <a:t>Use contexts, for example, ask students whether they would rather have 0 or 0.50 of a dollar.</a:t>
                      </a:r>
                    </a:p>
                    <a:p>
                      <a:pPr>
                        <a:spcBef>
                          <a:spcPts val="300"/>
                        </a:spcBef>
                      </a:pPr>
                      <a:r>
                        <a:rPr lang="en-US" sz="1200" b="0" i="0" u="none" strike="noStrike" cap="none" baseline="0" dirty="0">
                          <a:solidFill>
                            <a:schemeClr val="dk1"/>
                          </a:solidFill>
                          <a:latin typeface="+mn-lt"/>
                          <a:ea typeface="Arial"/>
                          <a:cs typeface="Arial"/>
                          <a:sym typeface="Arial"/>
                        </a:rPr>
                        <a:t>Use decimal representations on grid paper to visualize the size of each decimal as compared to zero.</a:t>
                      </a:r>
                      <a:endParaRPr lang="en-U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8219118"/>
                  </a:ext>
                </a:extLst>
              </a:tr>
              <a:tr h="370840">
                <a:tc>
                  <a:txBody>
                    <a:bodyPr/>
                    <a:lstStyle/>
                    <a:p>
                      <a:r>
                        <a:rPr lang="en-US" sz="1200" b="1" i="0" u="none" strike="noStrike" cap="none" baseline="0" dirty="0">
                          <a:solidFill>
                            <a:schemeClr val="dk1"/>
                          </a:solidFill>
                          <a:latin typeface="+mn-lt"/>
                          <a:ea typeface="Arial"/>
                          <a:cs typeface="Arial"/>
                          <a:sym typeface="Arial"/>
                        </a:rPr>
                        <a:t>Reciprocal thinking</a:t>
                      </a:r>
                      <a:endParaRPr lang="en-US" sz="12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r>
                        <a:rPr lang="en-US" sz="1200" b="0" i="0" u="none" strike="noStrike" cap="none" baseline="0" dirty="0">
                          <a:solidFill>
                            <a:schemeClr val="dk1"/>
                          </a:solidFill>
                          <a:latin typeface="+mn-lt"/>
                          <a:ea typeface="Arial"/>
                          <a:cs typeface="Arial"/>
                          <a:sym typeface="Arial"/>
                        </a:rPr>
                        <a:t>When students compare 0.4 and 0.6, they select 0.4 as larger because they connect 0.4 to </a:t>
                      </a:r>
                      <a:r>
                        <a:rPr lang="en-US" sz="400" b="0" i="0" u="none" strike="noStrike" cap="none" baseline="0" dirty="0">
                          <a:solidFill>
                            <a:schemeClr val="bg1"/>
                          </a:solidFill>
                          <a:latin typeface="+mn-lt"/>
                          <a:ea typeface="Arial"/>
                          <a:cs typeface="Arial"/>
                          <a:sym typeface="Arial"/>
                        </a:rPr>
                        <a:t>1 over 4</a:t>
                      </a:r>
                      <a:r>
                        <a:rPr lang="en-US" sz="1200" b="0" i="0" u="none" strike="noStrike" cap="none" baseline="0" dirty="0">
                          <a:solidFill>
                            <a:schemeClr val="dk1"/>
                          </a:solidFill>
                          <a:latin typeface="+mn-lt"/>
                          <a:ea typeface="Arial"/>
                          <a:cs typeface="Arial"/>
                          <a:sym typeface="Arial"/>
                        </a:rPr>
                        <a:t> and 0.6 to </a:t>
                      </a:r>
                      <a:r>
                        <a:rPr lang="en-US" sz="400" b="0" i="0" u="none" strike="noStrike" cap="none" baseline="0" dirty="0">
                          <a:solidFill>
                            <a:schemeClr val="bg1"/>
                          </a:solidFill>
                          <a:latin typeface="+mn-lt"/>
                          <a:ea typeface="Arial"/>
                          <a:cs typeface="Arial"/>
                          <a:sym typeface="Arial"/>
                        </a:rPr>
                        <a:t>1 over 6</a:t>
                      </a:r>
                      <a:r>
                        <a:rPr lang="en-US" sz="1200" b="0" i="0" u="none" strike="noStrike" cap="none" baseline="0" dirty="0">
                          <a:solidFill>
                            <a:schemeClr val="dk1"/>
                          </a:solidFill>
                          <a:latin typeface="+mn-lt"/>
                          <a:ea typeface="Arial"/>
                          <a:cs typeface="Arial"/>
                          <a:sym typeface="Arial"/>
                        </a:rPr>
                        <a:t> and erroneously decide 0.4 is greater.</a:t>
                      </a:r>
                      <a:endParaRPr lang="en-U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i="0" u="none" strike="noStrike" cap="none" baseline="0" dirty="0">
                          <a:solidFill>
                            <a:schemeClr val="dk1"/>
                          </a:solidFill>
                          <a:latin typeface="+mn-lt"/>
                          <a:ea typeface="Arial"/>
                          <a:cs typeface="Arial"/>
                          <a:sym typeface="Arial"/>
                        </a:rPr>
                        <a:t>Use decimal materials such as shading 10 × 10 Grids to visualize the size of each decimal.</a:t>
                      </a:r>
                      <a:endParaRPr lang="en-U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8061896"/>
                  </a:ext>
                </a:extLst>
              </a:tr>
              <a:tr h="370840">
                <a:tc>
                  <a:txBody>
                    <a:bodyPr/>
                    <a:lstStyle/>
                    <a:p>
                      <a:r>
                        <a:rPr lang="en-US" sz="1200" b="1" i="0" u="none" strike="noStrike" cap="none" baseline="0" dirty="0">
                          <a:solidFill>
                            <a:schemeClr val="dk1"/>
                          </a:solidFill>
                          <a:latin typeface="+mn-lt"/>
                          <a:ea typeface="Arial"/>
                          <a:cs typeface="Arial"/>
                          <a:sym typeface="Arial"/>
                        </a:rPr>
                        <a:t>Equality</a:t>
                      </a:r>
                      <a:endParaRPr lang="en-US" sz="12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i="0" u="none" strike="noStrike" cap="none" baseline="0" dirty="0">
                          <a:solidFill>
                            <a:schemeClr val="dk1"/>
                          </a:solidFill>
                          <a:latin typeface="+mn-lt"/>
                          <a:ea typeface="Arial"/>
                          <a:cs typeface="Arial"/>
                          <a:sym typeface="Arial"/>
                        </a:rPr>
                        <a:t>Students think that 0.4 is not close to 0.375 and/or that 0.3 is smaller than 0.30.</a:t>
                      </a:r>
                      <a:endParaRPr lang="en-U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i="0" u="none" strike="noStrike" cap="none" baseline="0" dirty="0">
                          <a:solidFill>
                            <a:schemeClr val="dk1"/>
                          </a:solidFill>
                          <a:latin typeface="+mn-lt"/>
                          <a:ea typeface="Arial"/>
                          <a:cs typeface="Arial"/>
                          <a:sym typeface="Arial"/>
                        </a:rPr>
                        <a:t>Show the connections between these values through area models or placing these values on the number line to help students see if the amounts are close in size or as in the case of 0.3 and 0.30 are equal.</a:t>
                      </a:r>
                      <a:endParaRPr lang="en-U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2891642"/>
                  </a:ext>
                </a:extLst>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03872632"/>
              </p:ext>
            </p:extLst>
          </p:nvPr>
        </p:nvGraphicFramePr>
        <p:xfrm>
          <a:off x="3799544" y="3892277"/>
          <a:ext cx="227288" cy="454572"/>
        </p:xfrm>
        <a:graphic>
          <a:graphicData uri="http://schemas.openxmlformats.org/presentationml/2006/ole">
            <mc:AlternateContent xmlns:mc="http://schemas.openxmlformats.org/markup-compatibility/2006">
              <mc:Choice xmlns:v="urn:schemas-microsoft-com:vml" Requires="v">
                <p:oleObj spid="_x0000_s1138" name="Equation" r:id="rId3" imgW="114120" imgH="228600" progId="Equation.DSMT4">
                  <p:embed/>
                </p:oleObj>
              </mc:Choice>
              <mc:Fallback>
                <p:oleObj name="Equation" r:id="rId3" imgW="114120" imgH="228600" progId="Equation.DSMT4">
                  <p:embed/>
                  <p:pic>
                    <p:nvPicPr>
                      <p:cNvPr id="0" name=""/>
                      <p:cNvPicPr/>
                      <p:nvPr/>
                    </p:nvPicPr>
                    <p:blipFill>
                      <a:blip r:embed="rId4"/>
                      <a:stretch>
                        <a:fillRect/>
                      </a:stretch>
                    </p:blipFill>
                    <p:spPr>
                      <a:xfrm>
                        <a:off x="3799544" y="3892277"/>
                        <a:ext cx="227288" cy="45457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78759707"/>
              </p:ext>
            </p:extLst>
          </p:nvPr>
        </p:nvGraphicFramePr>
        <p:xfrm>
          <a:off x="4732049" y="3890504"/>
          <a:ext cx="235528" cy="475581"/>
        </p:xfrm>
        <a:graphic>
          <a:graphicData uri="http://schemas.openxmlformats.org/presentationml/2006/ole">
            <mc:AlternateContent xmlns:mc="http://schemas.openxmlformats.org/markup-compatibility/2006">
              <mc:Choice xmlns:v="urn:schemas-microsoft-com:vml" Requires="v">
                <p:oleObj spid="_x0000_s1139" name="Equation" r:id="rId5" imgW="114120" imgH="228600" progId="Equation.DSMT4">
                  <p:embed/>
                </p:oleObj>
              </mc:Choice>
              <mc:Fallback>
                <p:oleObj name="Equation" r:id="rId5" imgW="114120" imgH="228600" progId="Equation.DSMT4">
                  <p:embed/>
                  <p:pic>
                    <p:nvPicPr>
                      <p:cNvPr id="5" name="Object 4"/>
                      <p:cNvPicPr/>
                      <p:nvPr/>
                    </p:nvPicPr>
                    <p:blipFill>
                      <a:blip r:embed="rId6"/>
                      <a:stretch>
                        <a:fillRect/>
                      </a:stretch>
                    </p:blipFill>
                    <p:spPr>
                      <a:xfrm>
                        <a:off x="4732049" y="3890504"/>
                        <a:ext cx="235528" cy="475581"/>
                      </a:xfrm>
                      <a:prstGeom prst="rect">
                        <a:avLst/>
                      </a:prstGeom>
                    </p:spPr>
                  </p:pic>
                </p:oleObj>
              </mc:Fallback>
            </mc:AlternateContent>
          </a:graphicData>
        </a:graphic>
      </p:graphicFrame>
    </p:spTree>
    <p:extLst>
      <p:ext uri="{BB962C8B-B14F-4D97-AF65-F5344CB8AC3E}">
        <p14:creationId xmlns:p14="http://schemas.microsoft.com/office/powerpoint/2010/main" val="1129429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Density of Decimals</a:t>
            </a:r>
            <a:endParaRPr lang="en-US" dirty="0"/>
          </a:p>
        </p:txBody>
      </p:sp>
      <p:sp>
        <p:nvSpPr>
          <p:cNvPr id="4" name="Content Placeholder 3"/>
          <p:cNvSpPr>
            <a:spLocks noGrp="1"/>
          </p:cNvSpPr>
          <p:nvPr>
            <p:ph idx="1"/>
          </p:nvPr>
        </p:nvSpPr>
        <p:spPr>
          <a:xfrm>
            <a:off x="457200" y="1600200"/>
            <a:ext cx="8229600" cy="668547"/>
          </a:xfrm>
        </p:spPr>
        <p:txBody>
          <a:bodyPr/>
          <a:lstStyle/>
          <a:p>
            <a:pPr marL="0" indent="0">
              <a:buNone/>
            </a:pPr>
            <a:r>
              <a:rPr lang="en-US" sz="1800" dirty="0">
                <a:latin typeface="+mn-lt"/>
              </a:rPr>
              <a:t>Important concept is that there is always another number between any two numbers.</a:t>
            </a:r>
          </a:p>
        </p:txBody>
      </p:sp>
      <p:sp>
        <p:nvSpPr>
          <p:cNvPr id="5" name="Content Placeholder 4"/>
          <p:cNvSpPr>
            <a:spLocks noGrp="1"/>
          </p:cNvSpPr>
          <p:nvPr>
            <p:ph idx="13"/>
          </p:nvPr>
        </p:nvSpPr>
        <p:spPr>
          <a:xfrm>
            <a:off x="473720" y="2355011"/>
            <a:ext cx="8229600" cy="2143098"/>
          </a:xfrm>
        </p:spPr>
        <p:txBody>
          <a:bodyPr/>
          <a:lstStyle/>
          <a:p>
            <a:pPr marL="0" indent="0">
              <a:buNone/>
            </a:pPr>
            <a:r>
              <a:rPr lang="en-US" sz="1800" dirty="0">
                <a:latin typeface="+mn-lt"/>
              </a:rPr>
              <a:t>Activity 16.12 </a:t>
            </a:r>
            <a:r>
              <a:rPr lang="en-US" sz="1800" b="1" dirty="0">
                <a:latin typeface="+mn-lt"/>
              </a:rPr>
              <a:t>Close Decimal</a:t>
            </a:r>
          </a:p>
          <a:p>
            <a:pPr marL="0" indent="0">
              <a:spcBef>
                <a:spcPts val="800"/>
              </a:spcBef>
              <a:buNone/>
            </a:pPr>
            <a:r>
              <a:rPr lang="en-US" sz="1800" dirty="0">
                <a:latin typeface="+mn-lt"/>
              </a:rPr>
              <a:t>Have students name a decimal between 0 and 1.0. Next, have them name another decimal that is even closer to 1.0 than the first. Continue for several more decimals in the same manner, each one being closer to 1.0 than the previous </a:t>
            </a:r>
            <a:r>
              <a:rPr lang="en-US" sz="1800" dirty="0"/>
              <a:t>decimal</a:t>
            </a:r>
            <a:r>
              <a:rPr lang="en-US" sz="1800" dirty="0">
                <a:latin typeface="+mn-lt"/>
              </a:rPr>
              <a:t>. Similarly, try close to 0 or close to 0.5. Let students with disabilities use models or a number line to help them with their decision making. Later, confirm if they can explain their thinking without representations.</a:t>
            </a:r>
          </a:p>
        </p:txBody>
      </p:sp>
      <p:sp>
        <p:nvSpPr>
          <p:cNvPr id="6" name="Content Placeholder 5"/>
          <p:cNvSpPr>
            <a:spLocks noGrp="1"/>
          </p:cNvSpPr>
          <p:nvPr>
            <p:ph idx="14"/>
          </p:nvPr>
        </p:nvSpPr>
        <p:spPr>
          <a:xfrm>
            <a:off x="473720" y="4607290"/>
            <a:ext cx="8229600" cy="1483743"/>
          </a:xfrm>
        </p:spPr>
        <p:txBody>
          <a:bodyPr/>
          <a:lstStyle/>
          <a:p>
            <a:pPr marL="0" indent="0">
              <a:buNone/>
            </a:pPr>
            <a:r>
              <a:rPr lang="en-US" sz="1800" dirty="0">
                <a:latin typeface="+mn-lt"/>
              </a:rPr>
              <a:t>Activity 17.11 </a:t>
            </a:r>
            <a:r>
              <a:rPr lang="en-US" sz="1800" b="1" dirty="0">
                <a:latin typeface="+mn-lt"/>
              </a:rPr>
              <a:t>Zoom</a:t>
            </a:r>
          </a:p>
          <a:p>
            <a:pPr marL="0" indent="0">
              <a:spcBef>
                <a:spcPts val="800"/>
              </a:spcBef>
              <a:buNone/>
            </a:pPr>
            <a:r>
              <a:rPr lang="en-US" sz="1800" dirty="0">
                <a:latin typeface="+mn-lt"/>
              </a:rPr>
              <a:t>Materials - Clothesline or cash register tape</a:t>
            </a:r>
          </a:p>
          <a:p>
            <a:pPr marL="0" indent="0">
              <a:spcBef>
                <a:spcPts val="600"/>
              </a:spcBef>
              <a:buNone/>
            </a:pPr>
            <a:r>
              <a:rPr lang="en-US" sz="1800" dirty="0">
                <a:latin typeface="+mn-lt"/>
              </a:rPr>
              <a:t>Directions - Ask students to mark 0.75 and 1.0 on the line. Then ask students to “zoom in” and find and record three more values between those two.</a:t>
            </a:r>
          </a:p>
        </p:txBody>
      </p:sp>
    </p:spTree>
    <p:extLst>
      <p:ext uri="{BB962C8B-B14F-4D97-AF65-F5344CB8AC3E}">
        <p14:creationId xmlns:p14="http://schemas.microsoft.com/office/powerpoint/2010/main" val="762750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Computation with Decimals</a:t>
            </a:r>
            <a:endParaRPr lang="en-US" dirty="0"/>
          </a:p>
        </p:txBody>
      </p:sp>
      <p:sp>
        <p:nvSpPr>
          <p:cNvPr id="3" name="Content Placeholder 2"/>
          <p:cNvSpPr>
            <a:spLocks noGrp="1"/>
          </p:cNvSpPr>
          <p:nvPr>
            <p:ph idx="1"/>
          </p:nvPr>
        </p:nvSpPr>
        <p:spPr>
          <a:xfrm>
            <a:off x="457200" y="1600200"/>
            <a:ext cx="8229600" cy="504645"/>
          </a:xfrm>
        </p:spPr>
        <p:txBody>
          <a:bodyPr/>
          <a:lstStyle/>
          <a:p>
            <a:pPr marL="0" indent="0">
              <a:buNone/>
              <a:defRPr/>
            </a:pPr>
            <a:r>
              <a:rPr lang="en-US" sz="2400" dirty="0">
                <a:latin typeface="+mn-lt"/>
                <a:cs typeface="Verdana"/>
              </a:rPr>
              <a:t>Make whole-number estimates of the following:</a:t>
            </a:r>
          </a:p>
        </p:txBody>
      </p:sp>
      <p:sp>
        <p:nvSpPr>
          <p:cNvPr id="4" name="Content Placeholder 3"/>
          <p:cNvSpPr>
            <a:spLocks noGrp="1"/>
          </p:cNvSpPr>
          <p:nvPr>
            <p:ph idx="13"/>
          </p:nvPr>
        </p:nvSpPr>
        <p:spPr>
          <a:xfrm>
            <a:off x="473720" y="2225615"/>
            <a:ext cx="8229600" cy="2165230"/>
          </a:xfrm>
        </p:spPr>
        <p:txBody>
          <a:bodyPr/>
          <a:lstStyle/>
          <a:p>
            <a:pPr marL="432000" indent="-432000">
              <a:buFont typeface="+mj-lt"/>
              <a:buAutoNum type="arabicPeriod"/>
              <a:defRPr/>
            </a:pPr>
            <a:r>
              <a:rPr lang="en-US" sz="2400" dirty="0">
                <a:latin typeface="+mn-lt"/>
                <a:cs typeface="Verdana"/>
              </a:rPr>
              <a:t>4.907 + 123.01 + 56.1234</a:t>
            </a:r>
          </a:p>
          <a:p>
            <a:pPr marL="432000" indent="-432000">
              <a:buFont typeface="+mj-lt"/>
              <a:buAutoNum type="arabicPeriod"/>
              <a:defRPr/>
            </a:pPr>
            <a:r>
              <a:rPr lang="en-US" sz="2400" dirty="0">
                <a:latin typeface="+mn-lt"/>
                <a:cs typeface="Verdana"/>
              </a:rPr>
              <a:t>459.8 − 12.345</a:t>
            </a:r>
          </a:p>
          <a:p>
            <a:pPr marL="432000" indent="-432000">
              <a:buFont typeface="+mj-lt"/>
              <a:buAutoNum type="arabicPeriod"/>
              <a:defRPr/>
            </a:pPr>
            <a:r>
              <a:rPr lang="en-US" sz="2400" dirty="0">
                <a:latin typeface="+mn-lt"/>
                <a:cs typeface="Verdana"/>
              </a:rPr>
              <a:t>24.67 × 1.84</a:t>
            </a:r>
          </a:p>
          <a:p>
            <a:pPr marL="432000" indent="-432000">
              <a:buFont typeface="+mj-lt"/>
              <a:buAutoNum type="arabicPeriod"/>
              <a:defRPr/>
            </a:pPr>
            <a:r>
              <a:rPr lang="en-US" sz="2400" dirty="0">
                <a:latin typeface="+mn-lt"/>
                <a:cs typeface="Verdana"/>
              </a:rPr>
              <a:t>514.67 ÷ 3.59</a:t>
            </a:r>
          </a:p>
        </p:txBody>
      </p:sp>
      <p:sp>
        <p:nvSpPr>
          <p:cNvPr id="5" name="Content Placeholder 4"/>
          <p:cNvSpPr>
            <a:spLocks noGrp="1"/>
          </p:cNvSpPr>
          <p:nvPr>
            <p:ph idx="14"/>
          </p:nvPr>
        </p:nvSpPr>
        <p:spPr>
          <a:xfrm>
            <a:off x="457200" y="4798132"/>
            <a:ext cx="8229600" cy="919336"/>
          </a:xfrm>
        </p:spPr>
        <p:txBody>
          <a:bodyPr/>
          <a:lstStyle/>
          <a:p>
            <a:pPr marL="0" indent="0">
              <a:buNone/>
              <a:defRPr/>
            </a:pPr>
            <a:r>
              <a:rPr lang="en-US" sz="2400" b="1" dirty="0">
                <a:latin typeface="+mn-lt"/>
                <a:cs typeface="Verdana"/>
              </a:rPr>
              <a:t>Share Your Thinking And Discuss Strategies </a:t>
            </a:r>
            <a:r>
              <a:rPr lang="en-US" sz="2400" dirty="0">
                <a:latin typeface="+mn-lt"/>
                <a:cs typeface="Verdana"/>
              </a:rPr>
              <a:t>(front-end, rounding, compatible numbers)</a:t>
            </a:r>
          </a:p>
        </p:txBody>
      </p:sp>
    </p:spTree>
    <p:extLst>
      <p:ext uri="{BB962C8B-B14F-4D97-AF65-F5344CB8AC3E}">
        <p14:creationId xmlns:p14="http://schemas.microsoft.com/office/powerpoint/2010/main" val="3233527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Multiplication of Decimals</a:t>
            </a:r>
            <a:endParaRPr lang="en-US" dirty="0"/>
          </a:p>
        </p:txBody>
      </p:sp>
      <p:sp>
        <p:nvSpPr>
          <p:cNvPr id="3" name="Content Placeholder 2"/>
          <p:cNvSpPr>
            <a:spLocks noGrp="1"/>
          </p:cNvSpPr>
          <p:nvPr>
            <p:ph idx="1"/>
          </p:nvPr>
        </p:nvSpPr>
        <p:spPr>
          <a:xfrm>
            <a:off x="457199" y="1600199"/>
            <a:ext cx="4209691" cy="1513937"/>
          </a:xfrm>
        </p:spPr>
        <p:txBody>
          <a:bodyPr/>
          <a:lstStyle/>
          <a:p>
            <a:pPr marL="0" indent="0">
              <a:spcBef>
                <a:spcPts val="1000"/>
              </a:spcBef>
              <a:buNone/>
            </a:pPr>
            <a:r>
              <a:rPr lang="en-US" sz="2000" dirty="0">
                <a:latin typeface="+mn-lt"/>
              </a:rPr>
              <a:t>Present problems with a context.</a:t>
            </a:r>
          </a:p>
          <a:p>
            <a:pPr marL="0" indent="0">
              <a:spcBef>
                <a:spcPts val="1000"/>
              </a:spcBef>
              <a:buNone/>
            </a:pPr>
            <a:r>
              <a:rPr lang="en-US" sz="2000" dirty="0">
                <a:latin typeface="+mn-lt"/>
              </a:rPr>
              <a:t>The farmer fills each jug with 3.7 liters of cider. If you buy 4 jugs, how many liters of cider is that?</a:t>
            </a:r>
          </a:p>
        </p:txBody>
      </p:sp>
      <p:sp>
        <p:nvSpPr>
          <p:cNvPr id="4" name="Content Placeholder 3"/>
          <p:cNvSpPr>
            <a:spLocks noGrp="1"/>
          </p:cNvSpPr>
          <p:nvPr>
            <p:ph idx="13"/>
          </p:nvPr>
        </p:nvSpPr>
        <p:spPr>
          <a:xfrm>
            <a:off x="473720" y="3433311"/>
            <a:ext cx="4193171" cy="2242869"/>
          </a:xfrm>
        </p:spPr>
        <p:txBody>
          <a:bodyPr/>
          <a:lstStyle/>
          <a:p>
            <a:pPr marL="0" indent="0">
              <a:spcBef>
                <a:spcPts val="1000"/>
              </a:spcBef>
              <a:buNone/>
            </a:pPr>
            <a:r>
              <a:rPr lang="en-US" sz="2000" dirty="0">
                <a:latin typeface="+mn-lt"/>
              </a:rPr>
              <a:t>Encourage estimation - Is it more than 12 liters?</a:t>
            </a:r>
          </a:p>
          <a:p>
            <a:pPr marL="0" indent="0">
              <a:spcBef>
                <a:spcPts val="1000"/>
              </a:spcBef>
              <a:buNone/>
            </a:pPr>
            <a:r>
              <a:rPr lang="en-US" sz="2000" dirty="0">
                <a:latin typeface="+mn-lt"/>
              </a:rPr>
              <a:t>What is the most it could be?</a:t>
            </a:r>
          </a:p>
          <a:p>
            <a:pPr marL="0" indent="0">
              <a:spcBef>
                <a:spcPts val="1000"/>
              </a:spcBef>
              <a:buNone/>
            </a:pPr>
            <a:r>
              <a:rPr lang="en-US" sz="2000" dirty="0">
                <a:latin typeface="+mn-lt"/>
              </a:rPr>
              <a:t>Physical models - Example of a </a:t>
            </a:r>
            <a:br>
              <a:rPr lang="en-US" sz="2000" dirty="0">
                <a:latin typeface="+mn-lt"/>
              </a:rPr>
            </a:br>
            <a:r>
              <a:rPr lang="en-US" sz="2000" dirty="0">
                <a:latin typeface="+mn-lt"/>
              </a:rPr>
              <a:t>10 × 10 grid and number line used for other problems</a:t>
            </a:r>
          </a:p>
        </p:txBody>
      </p:sp>
      <p:pic>
        <p:nvPicPr>
          <p:cNvPr id="6" name="Picture 5" descr="A student shades 2 10 by 10 grids to represent 1.5 times 0.6. Grid 1, 0.6. A hundreds grid has 6 shaded rows. Grid 2, 0.3 A 10 by 5 grid has 5 shaded rows. 0.6 + 0.3 = 0.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0960" y="1642099"/>
            <a:ext cx="3823403" cy="2608353"/>
          </a:xfrm>
          <a:prstGeom prst="rect">
            <a:avLst/>
          </a:prstGeom>
        </p:spPr>
      </p:pic>
      <p:pic>
        <p:nvPicPr>
          <p:cNvPr id="5" name="Picture 4" descr="A number line represents 5 times 4.2. A number line plots 4.2. There are 4 units moving right of 4.2, and 1 unit moving left of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0960" y="4408356"/>
            <a:ext cx="4165200" cy="972535"/>
          </a:xfrm>
          <a:prstGeom prst="rect">
            <a:avLst/>
          </a:prstGeom>
        </p:spPr>
      </p:pic>
    </p:spTree>
    <p:extLst>
      <p:ext uri="{BB962C8B-B14F-4D97-AF65-F5344CB8AC3E}">
        <p14:creationId xmlns:p14="http://schemas.microsoft.com/office/powerpoint/2010/main" val="2143613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9" y="215371"/>
            <a:ext cx="8367623" cy="1097279"/>
          </a:xfrm>
        </p:spPr>
        <p:txBody>
          <a:bodyPr/>
          <a:lstStyle/>
          <a:p>
            <a:r>
              <a:rPr lang="en-US" dirty="0">
                <a:latin typeface="Times New Roman" panose="02020603050405020304" pitchFamily="18" charset="0"/>
              </a:rPr>
              <a:t>Where Does the Decimal Go? Multiplication</a:t>
            </a:r>
            <a:endParaRPr lang="en-US" dirty="0"/>
          </a:p>
        </p:txBody>
      </p:sp>
      <p:sp>
        <p:nvSpPr>
          <p:cNvPr id="7" name="Text Placeholder 6"/>
          <p:cNvSpPr>
            <a:spLocks noGrp="1"/>
          </p:cNvSpPr>
          <p:nvPr>
            <p:ph type="body" idx="1"/>
          </p:nvPr>
        </p:nvSpPr>
        <p:spPr/>
        <p:txBody>
          <a:bodyPr/>
          <a:lstStyle/>
          <a:p>
            <a:pPr marL="0" indent="0">
              <a:buNone/>
            </a:pPr>
            <a:r>
              <a:rPr lang="en-US" sz="2400" dirty="0">
                <a:latin typeface="+mn-lt"/>
              </a:rPr>
              <a:t>Activity 16.16:</a:t>
            </a:r>
          </a:p>
          <a:p>
            <a:pPr marL="0" indent="0">
              <a:buNone/>
            </a:pPr>
            <a:r>
              <a:rPr lang="en-US" sz="2400" dirty="0">
                <a:latin typeface="+mn-lt"/>
              </a:rPr>
              <a:t>Have students compute 24 × 63 = _____</a:t>
            </a:r>
          </a:p>
          <a:p>
            <a:pPr marL="0" indent="0">
              <a:buNone/>
            </a:pPr>
            <a:r>
              <a:rPr lang="en-US" sz="2400" dirty="0">
                <a:latin typeface="+mn-lt"/>
              </a:rPr>
              <a:t>Use the result of the computation to quickly give the exact answer to the each of the following:</a:t>
            </a:r>
          </a:p>
          <a:p>
            <a:pPr marL="0" indent="0">
              <a:buNone/>
            </a:pPr>
            <a:r>
              <a:rPr lang="en-US" sz="2400" dirty="0">
                <a:latin typeface="+mn-lt"/>
              </a:rPr>
              <a:t>0.24 </a:t>
            </a:r>
            <a:r>
              <a:rPr lang="en-US" sz="2400" dirty="0"/>
              <a:t>×</a:t>
            </a:r>
            <a:r>
              <a:rPr lang="en-US" sz="2400" dirty="0">
                <a:latin typeface="+mn-lt"/>
              </a:rPr>
              <a:t> 6.3   24 </a:t>
            </a:r>
            <a:r>
              <a:rPr lang="en-US" sz="2400" dirty="0"/>
              <a:t>×</a:t>
            </a:r>
            <a:r>
              <a:rPr lang="en-US" sz="2400" dirty="0">
                <a:latin typeface="+mn-lt"/>
              </a:rPr>
              <a:t> 0.63   2.4 </a:t>
            </a:r>
            <a:r>
              <a:rPr lang="en-US" sz="2400" dirty="0"/>
              <a:t>×</a:t>
            </a:r>
            <a:r>
              <a:rPr lang="en-US" sz="2400" dirty="0">
                <a:latin typeface="+mn-lt"/>
              </a:rPr>
              <a:t> 63   0.24 </a:t>
            </a:r>
            <a:r>
              <a:rPr lang="en-US" sz="2400" dirty="0"/>
              <a:t>×</a:t>
            </a:r>
            <a:r>
              <a:rPr lang="en-US" sz="2400" dirty="0">
                <a:latin typeface="+mn-lt"/>
              </a:rPr>
              <a:t> 0.63    2.4 × 0.063</a:t>
            </a:r>
          </a:p>
          <a:p>
            <a:pPr marL="0" indent="0">
              <a:buNone/>
            </a:pPr>
            <a:r>
              <a:rPr lang="en-US" sz="2400" dirty="0">
                <a:latin typeface="+mn-lt"/>
              </a:rPr>
              <a:t>Ask students to explain their rationale for how they placed the decimal point.</a:t>
            </a:r>
          </a:p>
          <a:p>
            <a:pPr marL="0" indent="0">
              <a:buNone/>
            </a:pPr>
            <a:r>
              <a:rPr lang="en-US" sz="2400" dirty="0">
                <a:latin typeface="+mn-lt"/>
              </a:rPr>
              <a:t>When the focus is on rote procedures, the students lose out on understanding and meaning of operations.</a:t>
            </a:r>
          </a:p>
        </p:txBody>
      </p:sp>
    </p:spTree>
    <p:extLst>
      <p:ext uri="{BB962C8B-B14F-4D97-AF65-F5344CB8AC3E}">
        <p14:creationId xmlns:p14="http://schemas.microsoft.com/office/powerpoint/2010/main" val="1919896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Division of Decimals</a:t>
            </a:r>
            <a:endParaRPr lang="en-US" dirty="0"/>
          </a:p>
        </p:txBody>
      </p:sp>
      <p:sp>
        <p:nvSpPr>
          <p:cNvPr id="3" name="Text Placeholder 2"/>
          <p:cNvSpPr>
            <a:spLocks noGrp="1"/>
          </p:cNvSpPr>
          <p:nvPr>
            <p:ph type="body" idx="1"/>
          </p:nvPr>
        </p:nvSpPr>
        <p:spPr>
          <a:xfrm>
            <a:off x="457200" y="1366576"/>
            <a:ext cx="8229600" cy="4759587"/>
          </a:xfrm>
        </p:spPr>
        <p:txBody>
          <a:bodyPr/>
          <a:lstStyle/>
          <a:p>
            <a:pPr marL="101600" indent="0">
              <a:buNone/>
            </a:pPr>
            <a:r>
              <a:rPr lang="en-US" sz="2200" dirty="0">
                <a:latin typeface="+mn-lt"/>
              </a:rPr>
              <a:t>Estimation and the use of concrete materials are both needed to build a strong understanding of the division of decimals.</a:t>
            </a:r>
          </a:p>
          <a:p>
            <a:pPr marL="101600" indent="0">
              <a:buNone/>
            </a:pPr>
            <a:r>
              <a:rPr lang="en-US" sz="2200" dirty="0">
                <a:latin typeface="+mn-lt"/>
              </a:rPr>
              <a:t>The trip to Washington was 282 miles. It took 4.5 hours to drive. What was the average speed in miles per hour?</a:t>
            </a:r>
          </a:p>
          <a:p>
            <a:pPr marL="101600" indent="0">
              <a:buNone/>
            </a:pPr>
            <a:r>
              <a:rPr lang="en-US" sz="2200" dirty="0">
                <a:latin typeface="+mn-lt"/>
              </a:rPr>
              <a:t>Estimate Quotients</a:t>
            </a:r>
          </a:p>
          <a:p>
            <a:pPr marL="101600" indent="0">
              <a:buNone/>
            </a:pPr>
            <a:r>
              <a:rPr lang="en-US" sz="2200" dirty="0">
                <a:latin typeface="+mn-lt"/>
              </a:rPr>
              <a:t>282 ÷ 4.5</a:t>
            </a:r>
          </a:p>
          <a:p>
            <a:pPr marL="101600" indent="0">
              <a:buNone/>
            </a:pPr>
            <a:r>
              <a:rPr lang="en-US" sz="2200" dirty="0">
                <a:latin typeface="+mn-lt"/>
              </a:rPr>
              <a:t>Think what times 4 or 5 would be close to 282</a:t>
            </a:r>
          </a:p>
          <a:p>
            <a:pPr marL="101600" indent="0">
              <a:buNone/>
            </a:pPr>
            <a:r>
              <a:rPr lang="en-US" sz="2200" dirty="0">
                <a:latin typeface="+mn-lt"/>
              </a:rPr>
              <a:t>Because 4 × 60 is 240, the estimate is near 61 or 62.</a:t>
            </a:r>
          </a:p>
          <a:p>
            <a:pPr marL="101600" indent="0">
              <a:buNone/>
            </a:pPr>
            <a:r>
              <a:rPr lang="en-US" sz="2200" dirty="0">
                <a:latin typeface="+mn-lt"/>
              </a:rPr>
              <a:t>Actual quotient is 62.6666.</a:t>
            </a:r>
          </a:p>
        </p:txBody>
      </p:sp>
    </p:spTree>
    <p:extLst>
      <p:ext uri="{BB962C8B-B14F-4D97-AF65-F5344CB8AC3E}">
        <p14:creationId xmlns:p14="http://schemas.microsoft.com/office/powerpoint/2010/main" val="4228055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Where does the Decimal Go? Division</a:t>
            </a:r>
            <a:endParaRPr lang="en-US" dirty="0"/>
          </a:p>
        </p:txBody>
      </p:sp>
      <p:sp>
        <p:nvSpPr>
          <p:cNvPr id="3" name="Text Placeholder 2"/>
          <p:cNvSpPr>
            <a:spLocks noGrp="1"/>
          </p:cNvSpPr>
          <p:nvPr>
            <p:ph type="body" idx="1"/>
          </p:nvPr>
        </p:nvSpPr>
        <p:spPr>
          <a:xfrm>
            <a:off x="457199" y="1600201"/>
            <a:ext cx="3925019" cy="2048774"/>
          </a:xfrm>
        </p:spPr>
        <p:txBody>
          <a:bodyPr/>
          <a:lstStyle/>
          <a:p>
            <a:pPr marL="0" indent="0">
              <a:buNone/>
            </a:pPr>
            <a:r>
              <a:rPr lang="en-US" sz="2200" dirty="0">
                <a:latin typeface="+mn-lt"/>
              </a:rPr>
              <a:t>Ignore the decimal, and divide as if you were using whole numbers. Then place the decimal using estimation.</a:t>
            </a:r>
          </a:p>
        </p:txBody>
      </p:sp>
      <p:pic>
        <p:nvPicPr>
          <p:cNvPr id="4" name="Picture 3" descr="Student using long division and place columns to solve 23.5 divided by 8. There are 2 parts, solving, and reasoning. &#10;Solving. There are 2 methods. Method 1. In long division, 8 is the divisor and 23. 5 is the dividend. Columns separate each digit of the dividend. Under the dividend is 16, with the 1 in the tens column, under the 2 in 23.5. Under this, 75, with the 7 in the ones column, under 6 in 16. Under this, 72, underline, 3. 3 is in the tenths column, under the 2 in 72. The quotient is 2.9, with the 2 in the ones column, above 3 in 23.5. Method 2. In long division, 8 is the divisor and 23.5 is the dividend. Each digit is separated by a column. The 3 and 5 in 23.5 is crossed out. Under the 3 in 23.5, is 23. Under this, 16, the 7. 7 is crossed out. Under the 5 in 23.5, is 75, then 72, then 3. 3 is crossed out. In a fourth column, a 30 is placed to the left of the 5 in 23.5. The quotient is 2.9, where the 2 is above the 3 in 23.5.&#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456513"/>
            <a:ext cx="4102980" cy="4848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08000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Times New Roman" panose="02020603050405020304" pitchFamily="18" charset="0"/>
              </a:rPr>
              <a:t>Percent is </a:t>
            </a:r>
            <a:r>
              <a:rPr lang="en-US" dirty="0">
                <a:latin typeface="Times New Roman" panose="02020603050405020304" pitchFamily="18" charset="0"/>
              </a:rPr>
              <a:t>Another Name for Hundredths</a:t>
            </a:r>
            <a:endParaRPr lang="en-US" dirty="0"/>
          </a:p>
        </p:txBody>
      </p:sp>
      <p:sp>
        <p:nvSpPr>
          <p:cNvPr id="3" name="Text Placeholder 2"/>
          <p:cNvSpPr>
            <a:spLocks noGrp="1"/>
          </p:cNvSpPr>
          <p:nvPr>
            <p:ph idx="1"/>
          </p:nvPr>
        </p:nvSpPr>
        <p:spPr>
          <a:xfrm>
            <a:off x="457200" y="1600200"/>
            <a:ext cx="4321834" cy="780691"/>
          </a:xfrm>
        </p:spPr>
        <p:txBody>
          <a:bodyPr/>
          <a:lstStyle/>
          <a:p>
            <a:pPr marL="0" indent="0" eaLnBrk="1" hangingPunct="1">
              <a:buNone/>
            </a:pPr>
            <a:r>
              <a:rPr lang="en-US" sz="2000" dirty="0">
                <a:latin typeface="+mn-lt"/>
                <a:cs typeface="ＭＳ Ｐゴシック" charset="0"/>
              </a:rPr>
              <a:t>Physical models and terminology link fractions, decimals and </a:t>
            </a:r>
            <a:r>
              <a:rPr lang="en-US" sz="2000" dirty="0" err="1">
                <a:latin typeface="+mn-lt"/>
                <a:cs typeface="ＭＳ Ｐゴシック" charset="0"/>
              </a:rPr>
              <a:t>percents</a:t>
            </a:r>
            <a:endParaRPr lang="en-US" sz="2000" dirty="0">
              <a:latin typeface="+mn-lt"/>
              <a:cs typeface="ＭＳ Ｐゴシック" charset="0"/>
            </a:endParaRPr>
          </a:p>
        </p:txBody>
      </p:sp>
      <p:pic>
        <p:nvPicPr>
          <p:cNvPr id="8" name="Picture 7" descr="3 models of 3 fourths of a region. 3 fourths = 0.75 of a region, or 75% of a reg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979" y="2571749"/>
            <a:ext cx="4626346" cy="3185955"/>
          </a:xfrm>
          <a:prstGeom prst="rect">
            <a:avLst/>
          </a:prstGeom>
        </p:spPr>
      </p:pic>
      <p:pic>
        <p:nvPicPr>
          <p:cNvPr id="5" name="Picture 1" descr="A place value card has 4 columns. Ones, tenths, hundredths, or percent, and thousandths. A smiley face is looking up at the hundredths, or percent column. Tenths, 3. Hundredths or percent, 6. Thousandths, 5. 0.365, of 1 whole, = 36.5 percent, of 1 whol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17516" y="1790340"/>
            <a:ext cx="3962814" cy="1811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47016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More Physical Models Fractions, Decimals and Percents</a:t>
            </a:r>
            <a:endParaRPr lang="en-US" dirty="0"/>
          </a:p>
        </p:txBody>
      </p:sp>
      <p:sp>
        <p:nvSpPr>
          <p:cNvPr id="4" name="Text Placeholder 3"/>
          <p:cNvSpPr>
            <a:spLocks noGrp="1"/>
          </p:cNvSpPr>
          <p:nvPr>
            <p:ph type="body" idx="1"/>
          </p:nvPr>
        </p:nvSpPr>
        <p:spPr>
          <a:xfrm>
            <a:off x="457200" y="1600201"/>
            <a:ext cx="3321170" cy="513272"/>
          </a:xfrm>
        </p:spPr>
        <p:txBody>
          <a:bodyPr/>
          <a:lstStyle/>
          <a:p>
            <a:pPr marL="0" indent="0">
              <a:buNone/>
            </a:pPr>
            <a:r>
              <a:rPr lang="en-US" sz="2200" dirty="0">
                <a:latin typeface="+mn-lt"/>
              </a:rPr>
              <a:t>Part-whole fractions</a:t>
            </a:r>
          </a:p>
        </p:txBody>
      </p:sp>
      <p:pic>
        <p:nvPicPr>
          <p:cNvPr id="6" name="Picture 5" descr="3 fraction exercises are used for percent activities. Part 1. There is a dark green rod. If dark green is 1 whole, what rod is 2 thirds? What rod is 3 halves? 1 whole is crossed out and replaced by 100%. 2 thirds is crossed out and replaced by 66 and 2 thirds%. 3 halves is crossed out and replaced by 150%. Part 2. A square rectangle. If this rectangle is 3 fourths, draw a shape that could be the whole. 3 fourths is crossed out and replaced by 75%. The whole is crossed out and replaced by 100%. Part 3. A group of 9 counters arranged in 2 rows. 3 counters are red. What fraction of this set is red? Fraction is crossed out and replaced by perce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164" y="2113473"/>
            <a:ext cx="3871473" cy="4007200"/>
          </a:xfrm>
          <a:prstGeom prst="rect">
            <a:avLst/>
          </a:prstGeom>
        </p:spPr>
      </p:pic>
      <p:sp>
        <p:nvSpPr>
          <p:cNvPr id="5" name="Text Placeholder 4"/>
          <p:cNvSpPr>
            <a:spLocks noGrp="1"/>
          </p:cNvSpPr>
          <p:nvPr>
            <p:ph type="body" idx="2"/>
          </p:nvPr>
        </p:nvSpPr>
        <p:spPr>
          <a:xfrm>
            <a:off x="3841544" y="1600201"/>
            <a:ext cx="5652197" cy="1059614"/>
          </a:xfrm>
        </p:spPr>
        <p:txBody>
          <a:bodyPr/>
          <a:lstStyle/>
          <a:p>
            <a:pPr marL="0" indent="0">
              <a:buNone/>
              <a:defRPr/>
            </a:pPr>
            <a:r>
              <a:rPr lang="en-US" sz="2200" dirty="0">
                <a:latin typeface="+mn-lt"/>
                <a:cs typeface="Verdana"/>
              </a:rPr>
              <a:t>Bar diagrams to solve percent problems.</a:t>
            </a:r>
          </a:p>
        </p:txBody>
      </p:sp>
      <p:pic>
        <p:nvPicPr>
          <p:cNvPr id="7" name="Picture 6" descr="2 student percent responses using bar diagrams. Diagram 1. Won 80% of 25 games. A rectangle has 5 parts numbered 1 through 5, 4 are shaded. The shaded parts = won, the unshaded part = lost. The total of the rectangle is 100%, each part is 20%. There are 5 games per part. Reasoning. 100 divided by 5 = 20. 1 fifth of 100 = 20. 20 times 4 = 80. 100 minus 80 = 20. Diagram 2. 20 thirtieths = 2 thirds. A rectangle has 6 parts, labeled 5, 10, 15, 20, 25, 30. Parts 5 though 20, or 4 parts, are shaded. This = 20 students on honor roll. 2 parts is 33 and 1 third%, all 4 shaded parts are 66 and 2 thirds%. The whole rectangle is 100%. The 2 unshaded parts = 10 students no on honor roll.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1754" y="2130007"/>
            <a:ext cx="3712580" cy="4195515"/>
          </a:xfrm>
          <a:prstGeom prst="rect">
            <a:avLst/>
          </a:prstGeom>
        </p:spPr>
      </p:pic>
    </p:spTree>
    <p:extLst>
      <p:ext uri="{BB962C8B-B14F-4D97-AF65-F5344CB8AC3E}">
        <p14:creationId xmlns:p14="http://schemas.microsoft.com/office/powerpoint/2010/main" val="2033150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Times New Roman" panose="02020603050405020304" pitchFamily="18" charset="0"/>
              </a:rPr>
              <a:t>Estimation of Percent Problems</a:t>
            </a:r>
            <a:endParaRPr lang="en-US" dirty="0"/>
          </a:p>
        </p:txBody>
      </p:sp>
      <p:sp>
        <p:nvSpPr>
          <p:cNvPr id="8" name="Content Placeholder 7"/>
          <p:cNvSpPr>
            <a:spLocks noGrp="1"/>
          </p:cNvSpPr>
          <p:nvPr>
            <p:ph idx="1"/>
          </p:nvPr>
        </p:nvSpPr>
        <p:spPr>
          <a:xfrm>
            <a:off x="457200" y="1603077"/>
            <a:ext cx="3886200" cy="984848"/>
          </a:xfrm>
        </p:spPr>
        <p:txBody>
          <a:bodyPr/>
          <a:lstStyle/>
          <a:p>
            <a:pPr marL="0" indent="0">
              <a:buNone/>
            </a:pPr>
            <a:r>
              <a:rPr lang="en-US" sz="2000" dirty="0">
                <a:latin typeface="+mn-lt"/>
              </a:rPr>
              <a:t>When percent is not a simple one- substitute a close percent, fraction or compatible number</a:t>
            </a:r>
          </a:p>
        </p:txBody>
      </p:sp>
      <p:sp>
        <p:nvSpPr>
          <p:cNvPr id="9" name="Content Placeholder 8"/>
          <p:cNvSpPr>
            <a:spLocks noGrp="1"/>
          </p:cNvSpPr>
          <p:nvPr>
            <p:ph idx="13"/>
          </p:nvPr>
        </p:nvSpPr>
        <p:spPr>
          <a:xfrm>
            <a:off x="457199" y="2682815"/>
            <a:ext cx="3886199" cy="3381555"/>
          </a:xfrm>
        </p:spPr>
        <p:txBody>
          <a:bodyPr/>
          <a:lstStyle/>
          <a:p>
            <a:pPr marL="432000" indent="-432000">
              <a:buFont typeface="Verdana" charset="0"/>
              <a:buAutoNum type="arabicPeriod"/>
            </a:pPr>
            <a:r>
              <a:rPr lang="en-US" sz="2000" dirty="0">
                <a:latin typeface="+mn-lt"/>
              </a:rPr>
              <a:t>The 83,000-seat stadium was 73 percent full. How many people were at the game?</a:t>
            </a:r>
          </a:p>
          <a:p>
            <a:pPr marL="432000" indent="-432000">
              <a:buFont typeface="Verdana" charset="0"/>
              <a:buAutoNum type="arabicPeriod"/>
            </a:pPr>
            <a:r>
              <a:rPr lang="en-US" sz="2000" dirty="0">
                <a:latin typeface="+mn-lt"/>
              </a:rPr>
              <a:t>The treasurer reported that 68.3 percent of the dues had been collected, for a total of $385. How much money could the club expect to collect if all dues are paid?</a:t>
            </a:r>
          </a:p>
        </p:txBody>
      </p:sp>
      <p:sp>
        <p:nvSpPr>
          <p:cNvPr id="15" name="Content Placeholder 14"/>
          <p:cNvSpPr>
            <a:spLocks noGrp="1"/>
          </p:cNvSpPr>
          <p:nvPr>
            <p:ph idx="19"/>
          </p:nvPr>
        </p:nvSpPr>
        <p:spPr>
          <a:xfrm>
            <a:off x="4343399" y="1649798"/>
            <a:ext cx="1088661" cy="429674"/>
          </a:xfrm>
        </p:spPr>
        <p:txBody>
          <a:bodyPr/>
          <a:lstStyle/>
          <a:p>
            <a:pPr marL="432000" indent="-432000">
              <a:buFont typeface="+mj-lt"/>
              <a:buAutoNum type="arabicPeriod"/>
            </a:pPr>
            <a:r>
              <a:rPr lang="en-US" sz="2000" dirty="0">
                <a:latin typeface="+mn-lt"/>
              </a:rPr>
              <a:t>Use</a:t>
            </a:r>
          </a:p>
        </p:txBody>
      </p:sp>
      <p:graphicFrame>
        <p:nvGraphicFramePr>
          <p:cNvPr id="18" name="Object 17" descr="3 fourths"/>
          <p:cNvGraphicFramePr>
            <a:graphicFrameLocks noChangeAspect="1"/>
          </p:cNvGraphicFramePr>
          <p:nvPr>
            <p:extLst>
              <p:ext uri="{D42A27DB-BD31-4B8C-83A1-F6EECF244321}">
                <p14:modId xmlns:p14="http://schemas.microsoft.com/office/powerpoint/2010/main" val="1008065078"/>
              </p:ext>
            </p:extLst>
          </p:nvPr>
        </p:nvGraphicFramePr>
        <p:xfrm>
          <a:off x="5402664" y="1609992"/>
          <a:ext cx="245052" cy="635237"/>
        </p:xfrm>
        <a:graphic>
          <a:graphicData uri="http://schemas.openxmlformats.org/presentationml/2006/ole">
            <mc:AlternateContent xmlns:mc="http://schemas.openxmlformats.org/markup-compatibility/2006">
              <mc:Choice xmlns:v="urn:schemas-microsoft-com:vml" Requires="v">
                <p:oleObj spid="_x0000_s4242" name="Equation" r:id="rId3" imgW="152280" imgH="393480" progId="Equation.DSMT4">
                  <p:embed/>
                </p:oleObj>
              </mc:Choice>
              <mc:Fallback>
                <p:oleObj name="Equation" r:id="rId3" imgW="152280" imgH="393480" progId="Equation.DSMT4">
                  <p:embed/>
                  <p:pic>
                    <p:nvPicPr>
                      <p:cNvPr id="13" name="Object 12"/>
                      <p:cNvPicPr/>
                      <p:nvPr/>
                    </p:nvPicPr>
                    <p:blipFill>
                      <a:blip r:embed="rId4"/>
                      <a:stretch>
                        <a:fillRect/>
                      </a:stretch>
                    </p:blipFill>
                    <p:spPr>
                      <a:xfrm>
                        <a:off x="5402664" y="1609992"/>
                        <a:ext cx="245052" cy="635237"/>
                      </a:xfrm>
                      <a:prstGeom prst="rect">
                        <a:avLst/>
                      </a:prstGeom>
                    </p:spPr>
                  </p:pic>
                </p:oleObj>
              </mc:Fallback>
            </mc:AlternateContent>
          </a:graphicData>
        </a:graphic>
      </p:graphicFrame>
      <p:sp>
        <p:nvSpPr>
          <p:cNvPr id="16" name="Content Placeholder 15"/>
          <p:cNvSpPr>
            <a:spLocks noGrp="1"/>
          </p:cNvSpPr>
          <p:nvPr>
            <p:ph idx="20"/>
          </p:nvPr>
        </p:nvSpPr>
        <p:spPr>
          <a:xfrm>
            <a:off x="5647716" y="1649798"/>
            <a:ext cx="2245449" cy="395466"/>
          </a:xfrm>
        </p:spPr>
        <p:txBody>
          <a:bodyPr/>
          <a:lstStyle/>
          <a:p>
            <a:pPr marL="0" indent="0">
              <a:buNone/>
            </a:pPr>
            <a:r>
              <a:rPr lang="en-US" sz="2000" dirty="0">
                <a:latin typeface="+mn-lt"/>
              </a:rPr>
              <a:t>(75%) and 80,000</a:t>
            </a:r>
          </a:p>
        </p:txBody>
      </p:sp>
      <p:sp>
        <p:nvSpPr>
          <p:cNvPr id="17" name="Content Placeholder 16"/>
          <p:cNvSpPr>
            <a:spLocks noGrp="1"/>
          </p:cNvSpPr>
          <p:nvPr>
            <p:ph idx="21"/>
          </p:nvPr>
        </p:nvSpPr>
        <p:spPr>
          <a:xfrm>
            <a:off x="4804912" y="2155674"/>
            <a:ext cx="3424687" cy="763336"/>
          </a:xfrm>
        </p:spPr>
        <p:txBody>
          <a:bodyPr/>
          <a:lstStyle/>
          <a:p>
            <a:pPr marL="0" indent="0">
              <a:buNone/>
            </a:pPr>
            <a:r>
              <a:rPr lang="en-US" sz="2000" dirty="0">
                <a:latin typeface="+mn-lt"/>
              </a:rPr>
              <a:t>– for an estimate of about 60,000 people.</a:t>
            </a:r>
          </a:p>
        </p:txBody>
      </p:sp>
      <p:sp>
        <p:nvSpPr>
          <p:cNvPr id="12" name="Content Placeholder 11"/>
          <p:cNvSpPr>
            <a:spLocks noGrp="1"/>
          </p:cNvSpPr>
          <p:nvPr>
            <p:ph sz="quarter" idx="16"/>
          </p:nvPr>
        </p:nvSpPr>
        <p:spPr>
          <a:xfrm>
            <a:off x="4461650" y="4204402"/>
            <a:ext cx="1088661" cy="432130"/>
          </a:xfrm>
        </p:spPr>
        <p:txBody>
          <a:bodyPr/>
          <a:lstStyle/>
          <a:p>
            <a:pPr marL="432000" indent="-432000">
              <a:buFont typeface="+mj-lt"/>
              <a:buAutoNum type="arabicPeriod" startAt="2"/>
            </a:pPr>
            <a:r>
              <a:rPr lang="en-US" sz="2000" dirty="0">
                <a:latin typeface="+mn-lt"/>
              </a:rPr>
              <a:t>Use</a:t>
            </a:r>
          </a:p>
        </p:txBody>
      </p:sp>
      <p:graphicFrame>
        <p:nvGraphicFramePr>
          <p:cNvPr id="19" name="Object 18" descr="2 thirds"/>
          <p:cNvGraphicFramePr>
            <a:graphicFrameLocks noChangeAspect="1"/>
          </p:cNvGraphicFramePr>
          <p:nvPr>
            <p:extLst>
              <p:ext uri="{D42A27DB-BD31-4B8C-83A1-F6EECF244321}">
                <p14:modId xmlns:p14="http://schemas.microsoft.com/office/powerpoint/2010/main" val="1706666374"/>
              </p:ext>
            </p:extLst>
          </p:nvPr>
        </p:nvGraphicFramePr>
        <p:xfrm>
          <a:off x="5481306" y="4125696"/>
          <a:ext cx="221022" cy="630237"/>
        </p:xfrm>
        <a:graphic>
          <a:graphicData uri="http://schemas.openxmlformats.org/presentationml/2006/ole">
            <mc:AlternateContent xmlns:mc="http://schemas.openxmlformats.org/markup-compatibility/2006">
              <mc:Choice xmlns:v="urn:schemas-microsoft-com:vml" Requires="v">
                <p:oleObj spid="_x0000_s4243" name="Equation" r:id="rId5" imgW="152280" imgH="393480" progId="Equation.DSMT4">
                  <p:embed/>
                </p:oleObj>
              </mc:Choice>
              <mc:Fallback>
                <p:oleObj name="Equation" r:id="rId5" imgW="152280" imgH="393480" progId="Equation.DSMT4">
                  <p:embed/>
                  <p:pic>
                    <p:nvPicPr>
                      <p:cNvPr id="12" name="Object 11"/>
                      <p:cNvPicPr/>
                      <p:nvPr/>
                    </p:nvPicPr>
                    <p:blipFill>
                      <a:blip r:embed="rId6"/>
                      <a:stretch>
                        <a:fillRect/>
                      </a:stretch>
                    </p:blipFill>
                    <p:spPr>
                      <a:xfrm>
                        <a:off x="5481306" y="4125696"/>
                        <a:ext cx="221022" cy="630237"/>
                      </a:xfrm>
                      <a:prstGeom prst="rect">
                        <a:avLst/>
                      </a:prstGeom>
                    </p:spPr>
                  </p:pic>
                </p:oleObj>
              </mc:Fallback>
            </mc:AlternateContent>
          </a:graphicData>
        </a:graphic>
      </p:graphicFrame>
      <p:sp>
        <p:nvSpPr>
          <p:cNvPr id="14" name="Content Placeholder 13"/>
          <p:cNvSpPr>
            <a:spLocks noGrp="1"/>
          </p:cNvSpPr>
          <p:nvPr>
            <p:ph sz="quarter" idx="18"/>
          </p:nvPr>
        </p:nvSpPr>
        <p:spPr>
          <a:xfrm>
            <a:off x="5676582" y="4174061"/>
            <a:ext cx="2613308" cy="399061"/>
          </a:xfrm>
        </p:spPr>
        <p:txBody>
          <a:bodyPr/>
          <a:lstStyle/>
          <a:p>
            <a:pPr marL="0" indent="0">
              <a:buNone/>
            </a:pPr>
            <a:r>
              <a:rPr lang="en-US" sz="2000" dirty="0">
                <a:latin typeface="+mn-lt"/>
              </a:rPr>
              <a:t>(66.7%) and $380 </a:t>
            </a:r>
          </a:p>
        </p:txBody>
      </p:sp>
      <p:sp>
        <p:nvSpPr>
          <p:cNvPr id="11" name="Content Placeholder 10"/>
          <p:cNvSpPr>
            <a:spLocks noGrp="1"/>
          </p:cNvSpPr>
          <p:nvPr>
            <p:ph sz="quarter" idx="15"/>
          </p:nvPr>
        </p:nvSpPr>
        <p:spPr>
          <a:xfrm>
            <a:off x="4800604" y="4715238"/>
            <a:ext cx="4033212" cy="447652"/>
          </a:xfrm>
        </p:spPr>
        <p:txBody>
          <a:bodyPr/>
          <a:lstStyle/>
          <a:p>
            <a:pPr marL="101600" indent="0">
              <a:buNone/>
            </a:pPr>
            <a:r>
              <a:rPr lang="en-US" sz="2000" dirty="0">
                <a:latin typeface="+mn-lt"/>
              </a:rPr>
              <a:t>to show that the club will collect</a:t>
            </a:r>
          </a:p>
        </p:txBody>
      </p:sp>
      <p:graphicFrame>
        <p:nvGraphicFramePr>
          <p:cNvPr id="20" name="Object 19" descr="1 third"/>
          <p:cNvGraphicFramePr>
            <a:graphicFrameLocks noChangeAspect="1"/>
          </p:cNvGraphicFramePr>
          <p:nvPr>
            <p:extLst>
              <p:ext uri="{D42A27DB-BD31-4B8C-83A1-F6EECF244321}">
                <p14:modId xmlns:p14="http://schemas.microsoft.com/office/powerpoint/2010/main" val="3263858422"/>
              </p:ext>
            </p:extLst>
          </p:nvPr>
        </p:nvGraphicFramePr>
        <p:xfrm>
          <a:off x="4971478" y="5147911"/>
          <a:ext cx="220662" cy="630238"/>
        </p:xfrm>
        <a:graphic>
          <a:graphicData uri="http://schemas.openxmlformats.org/presentationml/2006/ole">
            <mc:AlternateContent xmlns:mc="http://schemas.openxmlformats.org/markup-compatibility/2006">
              <mc:Choice xmlns:v="urn:schemas-microsoft-com:vml" Requires="v">
                <p:oleObj spid="_x0000_s4244" name="Equation" r:id="rId7" imgW="152280" imgH="393480" progId="Equation.DSMT4">
                  <p:embed/>
                </p:oleObj>
              </mc:Choice>
              <mc:Fallback>
                <p:oleObj name="Equation" r:id="rId7" imgW="152280" imgH="393480" progId="Equation.DSMT4">
                  <p:embed/>
                  <p:pic>
                    <p:nvPicPr>
                      <p:cNvPr id="19" name="Object 18"/>
                      <p:cNvPicPr/>
                      <p:nvPr/>
                    </p:nvPicPr>
                    <p:blipFill>
                      <a:blip r:embed="rId8"/>
                      <a:stretch>
                        <a:fillRect/>
                      </a:stretch>
                    </p:blipFill>
                    <p:spPr>
                      <a:xfrm>
                        <a:off x="4971478" y="5147911"/>
                        <a:ext cx="220662" cy="630238"/>
                      </a:xfrm>
                      <a:prstGeom prst="rect">
                        <a:avLst/>
                      </a:prstGeom>
                    </p:spPr>
                  </p:pic>
                </p:oleObj>
              </mc:Fallback>
            </mc:AlternateContent>
          </a:graphicData>
        </a:graphic>
      </p:graphicFrame>
      <p:sp>
        <p:nvSpPr>
          <p:cNvPr id="13" name="Content Placeholder 12"/>
          <p:cNvSpPr>
            <a:spLocks noGrp="1"/>
          </p:cNvSpPr>
          <p:nvPr>
            <p:ph sz="quarter" idx="17"/>
          </p:nvPr>
        </p:nvSpPr>
        <p:spPr>
          <a:xfrm>
            <a:off x="5192140" y="5180700"/>
            <a:ext cx="3332996" cy="415506"/>
          </a:xfrm>
        </p:spPr>
        <p:txBody>
          <a:bodyPr/>
          <a:lstStyle/>
          <a:p>
            <a:pPr marL="0" indent="0">
              <a:buNone/>
            </a:pPr>
            <a:r>
              <a:rPr lang="en-US" sz="2000" dirty="0">
                <a:latin typeface="+mn-lt"/>
              </a:rPr>
              <a:t>more so about $190.</a:t>
            </a:r>
          </a:p>
        </p:txBody>
      </p:sp>
    </p:spTree>
    <p:extLst>
      <p:ext uri="{BB962C8B-B14F-4D97-AF65-F5344CB8AC3E}">
        <p14:creationId xmlns:p14="http://schemas.microsoft.com/office/powerpoint/2010/main" val="1798360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2"/>
                </a:solidFill>
                <a:latin typeface="Times New Roman" panose="02020603050405020304" pitchFamily="18" charset="0"/>
              </a:rPr>
              <a:t>Learner Outcomes</a:t>
            </a:r>
            <a:endParaRPr lang="en-US" dirty="0">
              <a:solidFill>
                <a:schemeClr val="tx2"/>
              </a:solidFill>
            </a:endParaRPr>
          </a:p>
        </p:txBody>
      </p:sp>
      <p:sp>
        <p:nvSpPr>
          <p:cNvPr id="5" name="Content Placeholder 4"/>
          <p:cNvSpPr>
            <a:spLocks noGrp="1"/>
          </p:cNvSpPr>
          <p:nvPr>
            <p:ph idx="1"/>
          </p:nvPr>
        </p:nvSpPr>
        <p:spPr/>
        <p:txBody>
          <a:bodyPr/>
          <a:lstStyle/>
          <a:p>
            <a:pPr marL="0" indent="0">
              <a:buNone/>
            </a:pPr>
            <a:r>
              <a:rPr lang="en-US" sz="2200" b="1" dirty="0">
                <a:solidFill>
                  <a:srgbClr val="007FA3"/>
                </a:solidFill>
                <a:latin typeface="+mn-lt"/>
                <a:cs typeface="Verdana"/>
              </a:rPr>
              <a:t>16.1</a:t>
            </a:r>
            <a:r>
              <a:rPr lang="en-US" sz="2200" b="1" dirty="0">
                <a:latin typeface="+mn-lt"/>
                <a:cs typeface="Verdana"/>
              </a:rPr>
              <a:t> </a:t>
            </a:r>
            <a:r>
              <a:rPr lang="en-US" sz="2200" dirty="0">
                <a:latin typeface="+mn-lt"/>
                <a:cs typeface="Verdana"/>
              </a:rPr>
              <a:t>Describe how the place-value system is central to the understanding of decimal fractions.</a:t>
            </a:r>
          </a:p>
          <a:p>
            <a:pPr marL="0" indent="0">
              <a:buNone/>
            </a:pPr>
            <a:r>
              <a:rPr lang="en-US" sz="2200" b="1" dirty="0">
                <a:solidFill>
                  <a:srgbClr val="007FA3"/>
                </a:solidFill>
                <a:latin typeface="+mn-lt"/>
                <a:cs typeface="Verdana"/>
              </a:rPr>
              <a:t>16.2 </a:t>
            </a:r>
            <a:r>
              <a:rPr lang="en-US" sz="2200" dirty="0">
                <a:latin typeface="+mn-lt"/>
                <a:cs typeface="Verdana"/>
              </a:rPr>
              <a:t>Identify physical models that connect fractions to decimals.</a:t>
            </a:r>
            <a:endParaRPr lang="en-US" sz="2200" dirty="0">
              <a:latin typeface="+mn-lt"/>
            </a:endParaRPr>
          </a:p>
          <a:p>
            <a:pPr marL="0" indent="0">
              <a:buNone/>
            </a:pPr>
            <a:r>
              <a:rPr lang="en-US" sz="2200" b="1" dirty="0">
                <a:solidFill>
                  <a:srgbClr val="007FA3"/>
                </a:solidFill>
                <a:latin typeface="+mn-lt"/>
                <a:cs typeface="Verdana"/>
              </a:rPr>
              <a:t>16.3 </a:t>
            </a:r>
            <a:r>
              <a:rPr lang="en-US" sz="2200" dirty="0">
                <a:latin typeface="+mn-lt"/>
                <a:cs typeface="Verdana"/>
              </a:rPr>
              <a:t>Demonstrate how to compare and order decimal fractions.</a:t>
            </a:r>
            <a:endParaRPr lang="en-US" sz="2200" dirty="0">
              <a:latin typeface="+mn-lt"/>
            </a:endParaRPr>
          </a:p>
          <a:p>
            <a:pPr marL="0" indent="0">
              <a:buNone/>
            </a:pPr>
            <a:r>
              <a:rPr lang="en-US" sz="2200" b="1" dirty="0">
                <a:solidFill>
                  <a:srgbClr val="007FA3"/>
                </a:solidFill>
                <a:latin typeface="+mn-lt"/>
                <a:cs typeface="Verdana"/>
              </a:rPr>
              <a:t>16.4 </a:t>
            </a:r>
            <a:r>
              <a:rPr lang="en-US" sz="2200" dirty="0">
                <a:latin typeface="+mn-lt"/>
                <a:cs typeface="Verdana"/>
              </a:rPr>
              <a:t>Explain multiple strategies for computing with decimals.</a:t>
            </a:r>
          </a:p>
          <a:p>
            <a:pPr marL="0" indent="0">
              <a:buNone/>
            </a:pPr>
            <a:r>
              <a:rPr lang="en-US" sz="2200" b="1" dirty="0">
                <a:solidFill>
                  <a:srgbClr val="007FA3"/>
                </a:solidFill>
                <a:latin typeface="+mn-lt"/>
                <a:cs typeface="Verdana"/>
              </a:rPr>
              <a:t>16.5 </a:t>
            </a:r>
            <a:r>
              <a:rPr lang="en-US" sz="2200" dirty="0">
                <a:latin typeface="+mn-lt"/>
                <a:cs typeface="Verdana"/>
              </a:rPr>
              <a:t>Explain how </a:t>
            </a:r>
            <a:r>
              <a:rPr lang="en-US" sz="2200" dirty="0" err="1">
                <a:latin typeface="+mn-lt"/>
                <a:cs typeface="Verdana"/>
              </a:rPr>
              <a:t>percents</a:t>
            </a:r>
            <a:r>
              <a:rPr lang="en-US" sz="2200" dirty="0">
                <a:latin typeface="+mn-lt"/>
                <a:cs typeface="Verdana"/>
              </a:rPr>
              <a:t> are related to fractions and decimals.</a:t>
            </a:r>
          </a:p>
        </p:txBody>
      </p:sp>
    </p:spTree>
    <p:extLst>
      <p:ext uri="{BB962C8B-B14F-4D97-AF65-F5344CB8AC3E}">
        <p14:creationId xmlns:p14="http://schemas.microsoft.com/office/powerpoint/2010/main" val="3261857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Times New Roman" panose="02020603050405020304" pitchFamily="18" charset="0"/>
              </a:rPr>
              <a:t>Common Errors and Misconceptions in Decimals and Percents </a:t>
            </a:r>
            <a:r>
              <a:rPr lang="en-US" sz="2000" b="0" dirty="0">
                <a:latin typeface="Times New Roman" panose="02020603050405020304" pitchFamily="18" charset="0"/>
              </a:rPr>
              <a:t>(1 of 2)</a:t>
            </a:r>
            <a:endParaRPr lang="en-US" sz="2000" b="0" dirty="0"/>
          </a:p>
        </p:txBody>
      </p:sp>
      <p:graphicFrame>
        <p:nvGraphicFramePr>
          <p:cNvPr id="10" name="Table 9"/>
          <p:cNvGraphicFramePr>
            <a:graphicFrameLocks noGrp="1"/>
          </p:cNvGraphicFramePr>
          <p:nvPr>
            <p:extLst>
              <p:ext uri="{D42A27DB-BD31-4B8C-83A1-F6EECF244321}">
                <p14:modId xmlns:p14="http://schemas.microsoft.com/office/powerpoint/2010/main" val="3896356895"/>
              </p:ext>
            </p:extLst>
          </p:nvPr>
        </p:nvGraphicFramePr>
        <p:xfrm>
          <a:off x="236136" y="1415490"/>
          <a:ext cx="8631534" cy="4361293"/>
        </p:xfrm>
        <a:graphic>
          <a:graphicData uri="http://schemas.openxmlformats.org/drawingml/2006/table">
            <a:tbl>
              <a:tblPr firstRow="1" bandRow="1">
                <a:tableStyleId>{40F9630F-82C1-40B7-BC3A-925EFCFF5E92}</a:tableStyleId>
              </a:tblPr>
              <a:tblGrid>
                <a:gridCol w="2964264">
                  <a:extLst>
                    <a:ext uri="{9D8B030D-6E8A-4147-A177-3AD203B41FA5}">
                      <a16:colId xmlns:a16="http://schemas.microsoft.com/office/drawing/2014/main" val="3571874213"/>
                    </a:ext>
                  </a:extLst>
                </a:gridCol>
                <a:gridCol w="2260879">
                  <a:extLst>
                    <a:ext uri="{9D8B030D-6E8A-4147-A177-3AD203B41FA5}">
                      <a16:colId xmlns:a16="http://schemas.microsoft.com/office/drawing/2014/main" val="3418767401"/>
                    </a:ext>
                  </a:extLst>
                </a:gridCol>
                <a:gridCol w="3406391">
                  <a:extLst>
                    <a:ext uri="{9D8B030D-6E8A-4147-A177-3AD203B41FA5}">
                      <a16:colId xmlns:a16="http://schemas.microsoft.com/office/drawing/2014/main" val="785040425"/>
                    </a:ext>
                  </a:extLst>
                </a:gridCol>
              </a:tblGrid>
              <a:tr h="347013">
                <a:tc>
                  <a:txBody>
                    <a:bodyPr/>
                    <a:lstStyle/>
                    <a:p>
                      <a:r>
                        <a:rPr lang="en-US" sz="1400" b="1" i="0" u="none" strike="noStrike" cap="none" baseline="0" dirty="0">
                          <a:solidFill>
                            <a:schemeClr val="dk1"/>
                          </a:solidFill>
                          <a:latin typeface="+mn-lt"/>
                          <a:ea typeface="Arial"/>
                          <a:cs typeface="Arial"/>
                          <a:sym typeface="Arial"/>
                        </a:rPr>
                        <a:t>Common Error or Misconception</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i="0" u="none" strike="noStrike" cap="none" baseline="0" dirty="0">
                          <a:solidFill>
                            <a:schemeClr val="dk1"/>
                          </a:solidFill>
                          <a:latin typeface="+mn-lt"/>
                          <a:ea typeface="Arial"/>
                          <a:cs typeface="Arial"/>
                          <a:sym typeface="Arial"/>
                        </a:rPr>
                        <a:t>What It Looks Like</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i="0" u="none" strike="noStrike" cap="none" baseline="0" dirty="0">
                          <a:solidFill>
                            <a:schemeClr val="dk1"/>
                          </a:solidFill>
                          <a:latin typeface="+mn-lt"/>
                          <a:ea typeface="Arial"/>
                          <a:cs typeface="Arial"/>
                          <a:sym typeface="Arial"/>
                        </a:rPr>
                        <a:t>How to Help</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8441810"/>
                  </a:ext>
                </a:extLst>
              </a:tr>
              <a:tr h="1296983">
                <a:tc>
                  <a:txBody>
                    <a:bodyPr/>
                    <a:lstStyle/>
                    <a:p>
                      <a:r>
                        <a:rPr lang="en-US" sz="1400" b="1" i="0" u="none" strike="noStrike" cap="none" baseline="0" dirty="0">
                          <a:solidFill>
                            <a:schemeClr val="dk1"/>
                          </a:solidFill>
                          <a:latin typeface="+mn-lt"/>
                          <a:ea typeface="Arial"/>
                          <a:cs typeface="Arial"/>
                          <a:sym typeface="Arial"/>
                        </a:rPr>
                        <a:t>Confusion about when zero is important in interpreting the decimal quantity and when it can be omitted from the decimal.</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u="none" strike="noStrike" cap="none" baseline="0" dirty="0">
                          <a:solidFill>
                            <a:schemeClr val="dk1"/>
                          </a:solidFill>
                          <a:latin typeface="+mn-lt"/>
                          <a:ea typeface="Arial"/>
                          <a:cs typeface="Arial"/>
                          <a:sym typeface="Arial"/>
                        </a:rPr>
                        <a:t>Students think that 0.80 is ten times larger than 0.8 (Irwin, 2016) Students are not sure that 0.6 and 0.60 are equal</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u="none" strike="noStrike" cap="none" baseline="0" dirty="0">
                          <a:solidFill>
                            <a:schemeClr val="dk1"/>
                          </a:solidFill>
                          <a:latin typeface="+mn-lt"/>
                          <a:ea typeface="Arial"/>
                          <a:cs typeface="Arial"/>
                          <a:sym typeface="Arial"/>
                        </a:rPr>
                        <a:t>This confusion links to the inaccurate rule that to multiply by 10 just put a zero at the end of a number.</a:t>
                      </a:r>
                    </a:p>
                    <a:p>
                      <a:pPr>
                        <a:spcBef>
                          <a:spcPts val="600"/>
                        </a:spcBef>
                      </a:pPr>
                      <a:r>
                        <a:rPr lang="en-US" sz="1400" b="0" i="0" u="none" strike="noStrike" cap="none" baseline="0" dirty="0">
                          <a:solidFill>
                            <a:schemeClr val="dk1"/>
                          </a:solidFill>
                          <a:latin typeface="+mn-lt"/>
                          <a:ea typeface="Arial"/>
                          <a:cs typeface="Arial"/>
                          <a:sym typeface="Arial"/>
                        </a:rPr>
                        <a:t>Students should continue to model what these values look like, using shading of 10 </a:t>
                      </a:r>
                      <a:r>
                        <a:rPr lang="en-US" sz="1400" b="0" i="0" u="none" strike="noStrike" cap="none" baseline="0" dirty="0">
                          <a:solidFill>
                            <a:schemeClr val="dk1"/>
                          </a:solidFill>
                          <a:latin typeface="Arial"/>
                          <a:ea typeface="Arial"/>
                          <a:cs typeface="Arial"/>
                          <a:sym typeface="Arial"/>
                        </a:rPr>
                        <a:t>×</a:t>
                      </a:r>
                      <a:r>
                        <a:rPr lang="en-US" sz="1400" b="0" i="0" u="none" strike="noStrike" cap="none" baseline="0" dirty="0">
                          <a:solidFill>
                            <a:schemeClr val="dk1"/>
                          </a:solidFill>
                          <a:latin typeface="+mn-lt"/>
                          <a:ea typeface="Arial"/>
                          <a:cs typeface="Arial"/>
                          <a:sym typeface="Arial"/>
                        </a:rPr>
                        <a:t> 10 grids and then compare.</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7548511"/>
                  </a:ext>
                </a:extLst>
              </a:tr>
              <a:tr h="800008">
                <a:tc>
                  <a:txBody>
                    <a:bodyPr/>
                    <a:lstStyle/>
                    <a:p>
                      <a:r>
                        <a:rPr lang="en-US" sz="1400" b="1" i="0" u="none" strike="noStrike" cap="none" baseline="0" dirty="0">
                          <a:solidFill>
                            <a:schemeClr val="dk1"/>
                          </a:solidFill>
                          <a:latin typeface="+mn-lt"/>
                          <a:ea typeface="Arial"/>
                          <a:cs typeface="Arial"/>
                          <a:sym typeface="Arial"/>
                        </a:rPr>
                        <a:t>Students confuse whole numbers notation with decimal fraction notation.</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u="none" strike="noStrike" cap="none" baseline="0" dirty="0">
                          <a:solidFill>
                            <a:schemeClr val="dk1"/>
                          </a:solidFill>
                          <a:latin typeface="+mn-lt"/>
                          <a:ea typeface="Arial"/>
                          <a:cs typeface="Arial"/>
                          <a:sym typeface="Arial"/>
                        </a:rPr>
                        <a:t>Students write one hundredth as 0.100 (Irwin, 2016)</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u="none" strike="noStrike" cap="none" baseline="0" dirty="0">
                          <a:solidFill>
                            <a:schemeClr val="dk1"/>
                          </a:solidFill>
                          <a:latin typeface="+mn-lt"/>
                          <a:ea typeface="Arial"/>
                          <a:cs typeface="Arial"/>
                          <a:sym typeface="Arial"/>
                        </a:rPr>
                        <a:t>Present two “anonymous” students’ answers to this question and have students talk about why the reasoning for one is correct and why the other is not.</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2591309"/>
                  </a:ext>
                </a:extLst>
              </a:tr>
              <a:tr h="700544">
                <a:tc>
                  <a:txBody>
                    <a:bodyPr/>
                    <a:lstStyle/>
                    <a:p>
                      <a:r>
                        <a:rPr lang="en-US" sz="1400" b="1" i="0" u="none" strike="noStrike" cap="none" baseline="0" dirty="0">
                          <a:solidFill>
                            <a:schemeClr val="dk1"/>
                          </a:solidFill>
                          <a:latin typeface="+mn-lt"/>
                          <a:ea typeface="Arial"/>
                          <a:cs typeface="Arial"/>
                          <a:sym typeface="Arial"/>
                        </a:rPr>
                        <a:t>When fractions are represented</a:t>
                      </a:r>
                    </a:p>
                    <a:p>
                      <a:r>
                        <a:rPr lang="en-US" sz="1400" b="1" i="0" u="none" strike="noStrike" cap="none" baseline="0" dirty="0">
                          <a:solidFill>
                            <a:schemeClr val="dk1"/>
                          </a:solidFill>
                          <a:latin typeface="+mn-lt"/>
                          <a:ea typeface="Arial"/>
                          <a:cs typeface="Arial"/>
                          <a:sym typeface="Arial"/>
                        </a:rPr>
                        <a:t>as decimals student thinking is</a:t>
                      </a:r>
                    </a:p>
                    <a:p>
                      <a:r>
                        <a:rPr lang="en-US" sz="1400" b="1" i="0" u="none" strike="noStrike" cap="none" baseline="0" dirty="0">
                          <a:solidFill>
                            <a:schemeClr val="dk1"/>
                          </a:solidFill>
                          <a:latin typeface="+mn-lt"/>
                          <a:ea typeface="Arial"/>
                          <a:cs typeface="Arial"/>
                          <a:sym typeface="Arial"/>
                        </a:rPr>
                        <a:t>incompatible with the magnitude</a:t>
                      </a:r>
                    </a:p>
                    <a:p>
                      <a:r>
                        <a:rPr lang="en-US" sz="1400" b="1" i="0" u="none" strike="noStrike" cap="none" baseline="0" dirty="0">
                          <a:solidFill>
                            <a:schemeClr val="dk1"/>
                          </a:solidFill>
                          <a:latin typeface="+mn-lt"/>
                          <a:ea typeface="Arial"/>
                          <a:cs typeface="Arial"/>
                          <a:sym typeface="Arial"/>
                        </a:rPr>
                        <a:t>of the fraction and/or place value</a:t>
                      </a:r>
                    </a:p>
                    <a:p>
                      <a:r>
                        <a:rPr lang="en-US" sz="1400" b="1" i="0" u="none" strike="noStrike" cap="none" baseline="0" dirty="0">
                          <a:solidFill>
                            <a:schemeClr val="dk1"/>
                          </a:solidFill>
                          <a:latin typeface="+mn-lt"/>
                          <a:ea typeface="Arial"/>
                          <a:cs typeface="Arial"/>
                          <a:sym typeface="Arial"/>
                        </a:rPr>
                        <a:t>understanding.</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u="none" strike="noStrike" cap="none" baseline="0" dirty="0">
                          <a:solidFill>
                            <a:schemeClr val="dk1"/>
                          </a:solidFill>
                          <a:latin typeface="+mn-lt"/>
                          <a:ea typeface="Arial"/>
                          <a:cs typeface="Arial"/>
                          <a:sym typeface="Arial"/>
                        </a:rPr>
                        <a:t>Students write:</a:t>
                      </a:r>
                    </a:p>
                    <a:p>
                      <a:pPr>
                        <a:spcBef>
                          <a:spcPts val="600"/>
                        </a:spcBef>
                      </a:pPr>
                      <a:r>
                        <a:rPr lang="en-US" sz="500" b="0" i="0" u="none" strike="noStrike" cap="none" baseline="0" dirty="0">
                          <a:solidFill>
                            <a:schemeClr val="bg1"/>
                          </a:solidFill>
                          <a:latin typeface="+mn-lt"/>
                          <a:ea typeface="Arial"/>
                          <a:cs typeface="Arial"/>
                          <a:sym typeface="Arial"/>
                        </a:rPr>
                        <a:t>4 over 5</a:t>
                      </a:r>
                      <a:r>
                        <a:rPr lang="en-US" sz="1400" b="0" i="0" u="none" strike="noStrike" cap="none" baseline="0" dirty="0">
                          <a:solidFill>
                            <a:schemeClr val="dk1"/>
                          </a:solidFill>
                          <a:latin typeface="+mn-lt"/>
                          <a:ea typeface="Arial"/>
                          <a:cs typeface="Arial"/>
                          <a:sym typeface="Arial"/>
                        </a:rPr>
                        <a:t> as 4.5</a:t>
                      </a:r>
                    </a:p>
                    <a:p>
                      <a:pPr>
                        <a:spcBef>
                          <a:spcPts val="600"/>
                        </a:spcBef>
                      </a:pPr>
                      <a:r>
                        <a:rPr lang="en-US" sz="500" b="0" i="0" u="none" strike="noStrike" cap="none" baseline="0" dirty="0">
                          <a:solidFill>
                            <a:schemeClr val="bg1"/>
                          </a:solidFill>
                          <a:latin typeface="+mn-lt"/>
                          <a:ea typeface="Arial"/>
                          <a:cs typeface="Arial"/>
                          <a:sym typeface="Arial"/>
                        </a:rPr>
                        <a:t>1 over 4</a:t>
                      </a:r>
                      <a:r>
                        <a:rPr lang="en-US" sz="1400" b="0" i="0" u="none" strike="noStrike" cap="none" baseline="0" dirty="0">
                          <a:solidFill>
                            <a:schemeClr val="dk1"/>
                          </a:solidFill>
                          <a:latin typeface="+mn-lt"/>
                          <a:ea typeface="Arial"/>
                          <a:cs typeface="Arial"/>
                          <a:sym typeface="Arial"/>
                        </a:rPr>
                        <a:t> as 1.4 or 0.4</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Bef>
                          <a:spcPts val="600"/>
                        </a:spcBef>
                      </a:pPr>
                      <a:r>
                        <a:rPr lang="en-US" sz="1400" b="0" i="0" u="none" strike="noStrike" cap="none" baseline="0" dirty="0">
                          <a:solidFill>
                            <a:schemeClr val="dk1"/>
                          </a:solidFill>
                          <a:latin typeface="+mn-lt"/>
                          <a:ea typeface="Arial"/>
                          <a:cs typeface="Arial"/>
                          <a:sym typeface="Arial"/>
                        </a:rPr>
                        <a:t>Discuss what </a:t>
                      </a:r>
                      <a:r>
                        <a:rPr lang="en-US" sz="500" b="0" i="0" u="none" strike="noStrike" cap="none" baseline="0" dirty="0">
                          <a:solidFill>
                            <a:schemeClr val="bg1"/>
                          </a:solidFill>
                          <a:latin typeface="+mn-lt"/>
                          <a:ea typeface="Arial"/>
                          <a:cs typeface="Arial"/>
                          <a:sym typeface="Arial"/>
                        </a:rPr>
                        <a:t>4 over 5</a:t>
                      </a:r>
                      <a:r>
                        <a:rPr lang="en-US" sz="1400" b="0" i="0" u="none" strike="noStrike" cap="none" baseline="0" dirty="0">
                          <a:solidFill>
                            <a:schemeClr val="dk1"/>
                          </a:solidFill>
                          <a:latin typeface="+mn-lt"/>
                          <a:ea typeface="Arial"/>
                          <a:cs typeface="Arial"/>
                          <a:sym typeface="Arial"/>
                        </a:rPr>
                        <a:t> of a pizza and 4.5 pizzas look like using models.</a:t>
                      </a:r>
                    </a:p>
                    <a:p>
                      <a:pPr>
                        <a:lnSpc>
                          <a:spcPct val="150000"/>
                        </a:lnSpc>
                        <a:spcBef>
                          <a:spcPts val="600"/>
                        </a:spcBef>
                      </a:pPr>
                      <a:r>
                        <a:rPr lang="en-US" sz="1400" b="0" i="0" u="none" strike="noStrike" cap="none" baseline="0" dirty="0">
                          <a:solidFill>
                            <a:schemeClr val="dk1"/>
                          </a:solidFill>
                          <a:latin typeface="+mn-lt"/>
                          <a:ea typeface="Arial"/>
                          <a:cs typeface="Arial"/>
                          <a:sym typeface="Arial"/>
                        </a:rPr>
                        <a:t>Shade in 10 × 10 grids to show </a:t>
                      </a:r>
                      <a:r>
                        <a:rPr lang="en-US" sz="500" b="0" i="0" u="none" strike="noStrike" cap="none" baseline="0" dirty="0">
                          <a:solidFill>
                            <a:schemeClr val="bg1"/>
                          </a:solidFill>
                          <a:latin typeface="+mn-lt"/>
                          <a:ea typeface="Arial"/>
                          <a:cs typeface="Arial"/>
                          <a:sym typeface="Arial"/>
                        </a:rPr>
                        <a:t>1 over 4</a:t>
                      </a:r>
                      <a:r>
                        <a:rPr lang="en-US" sz="1400" b="0" i="0" u="none" strike="noStrike" cap="none" baseline="0" dirty="0">
                          <a:solidFill>
                            <a:schemeClr val="dk1"/>
                          </a:solidFill>
                          <a:latin typeface="+mn-lt"/>
                          <a:ea typeface="Arial"/>
                          <a:cs typeface="Arial"/>
                          <a:sym typeface="Arial"/>
                        </a:rPr>
                        <a:t>, 1.4 and 0.4.</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1179171"/>
                  </a:ext>
                </a:extLst>
              </a:tr>
            </a:tbl>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873498831"/>
              </p:ext>
            </p:extLst>
          </p:nvPr>
        </p:nvGraphicFramePr>
        <p:xfrm>
          <a:off x="3426514" y="4625637"/>
          <a:ext cx="111125" cy="284163"/>
        </p:xfrm>
        <a:graphic>
          <a:graphicData uri="http://schemas.openxmlformats.org/presentationml/2006/ole">
            <mc:AlternateContent xmlns:mc="http://schemas.openxmlformats.org/markup-compatibility/2006">
              <mc:Choice xmlns:v="urn:schemas-microsoft-com:vml" Requires="v">
                <p:oleObj spid="_x0000_s3268" name="Equation" r:id="rId3" imgW="152280" imgH="393480" progId="Equation.DSMT4">
                  <p:embed/>
                </p:oleObj>
              </mc:Choice>
              <mc:Fallback>
                <p:oleObj name="Equation" r:id="rId3" imgW="152280" imgH="393480" progId="Equation.DSMT4">
                  <p:embed/>
                  <p:pic>
                    <p:nvPicPr>
                      <p:cNvPr id="5" name="Object 4"/>
                      <p:cNvPicPr/>
                      <p:nvPr/>
                    </p:nvPicPr>
                    <p:blipFill>
                      <a:blip r:embed="rId4"/>
                      <a:stretch>
                        <a:fillRect/>
                      </a:stretch>
                    </p:blipFill>
                    <p:spPr>
                      <a:xfrm>
                        <a:off x="3426514" y="4625637"/>
                        <a:ext cx="111125" cy="284163"/>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650764484"/>
              </p:ext>
            </p:extLst>
          </p:nvPr>
        </p:nvGraphicFramePr>
        <p:xfrm>
          <a:off x="3412061" y="4946148"/>
          <a:ext cx="111125" cy="285750"/>
        </p:xfrm>
        <a:graphic>
          <a:graphicData uri="http://schemas.openxmlformats.org/presentationml/2006/ole">
            <mc:AlternateContent xmlns:mc="http://schemas.openxmlformats.org/markup-compatibility/2006">
              <mc:Choice xmlns:v="urn:schemas-microsoft-com:vml" Requires="v">
                <p:oleObj spid="_x0000_s3269" name="Equation" r:id="rId5" imgW="152280" imgH="393480" progId="Equation.DSMT4">
                  <p:embed/>
                </p:oleObj>
              </mc:Choice>
              <mc:Fallback>
                <p:oleObj name="Equation" r:id="rId5" imgW="152280" imgH="393480" progId="Equation.DSMT4">
                  <p:embed/>
                  <p:pic>
                    <p:nvPicPr>
                      <p:cNvPr id="5" name="Object 4"/>
                      <p:cNvPicPr/>
                      <p:nvPr/>
                    </p:nvPicPr>
                    <p:blipFill>
                      <a:blip r:embed="rId6"/>
                      <a:stretch>
                        <a:fillRect/>
                      </a:stretch>
                    </p:blipFill>
                    <p:spPr>
                      <a:xfrm>
                        <a:off x="3412061" y="4946148"/>
                        <a:ext cx="111125" cy="28575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875758351"/>
              </p:ext>
            </p:extLst>
          </p:nvPr>
        </p:nvGraphicFramePr>
        <p:xfrm>
          <a:off x="6728017" y="4424482"/>
          <a:ext cx="136949" cy="350200"/>
        </p:xfrm>
        <a:graphic>
          <a:graphicData uri="http://schemas.openxmlformats.org/presentationml/2006/ole">
            <mc:AlternateContent xmlns:mc="http://schemas.openxmlformats.org/markup-compatibility/2006">
              <mc:Choice xmlns:v="urn:schemas-microsoft-com:vml" Requires="v">
                <p:oleObj spid="_x0000_s3270" name="Equation" r:id="rId7" imgW="152280" imgH="393480" progId="Equation.DSMT4">
                  <p:embed/>
                </p:oleObj>
              </mc:Choice>
              <mc:Fallback>
                <p:oleObj name="Equation" r:id="rId7" imgW="152280" imgH="393480" progId="Equation.DSMT4">
                  <p:embed/>
                  <p:pic>
                    <p:nvPicPr>
                      <p:cNvPr id="11" name="Object 10"/>
                      <p:cNvPicPr/>
                      <p:nvPr/>
                    </p:nvPicPr>
                    <p:blipFill>
                      <a:blip r:embed="rId4"/>
                      <a:stretch>
                        <a:fillRect/>
                      </a:stretch>
                    </p:blipFill>
                    <p:spPr>
                      <a:xfrm>
                        <a:off x="6728017" y="4424482"/>
                        <a:ext cx="136949" cy="3502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119759636"/>
              </p:ext>
            </p:extLst>
          </p:nvPr>
        </p:nvGraphicFramePr>
        <p:xfrm>
          <a:off x="8129758" y="5104095"/>
          <a:ext cx="131605" cy="338415"/>
        </p:xfrm>
        <a:graphic>
          <a:graphicData uri="http://schemas.openxmlformats.org/presentationml/2006/ole">
            <mc:AlternateContent xmlns:mc="http://schemas.openxmlformats.org/markup-compatibility/2006">
              <mc:Choice xmlns:v="urn:schemas-microsoft-com:vml" Requires="v">
                <p:oleObj spid="_x0000_s3271" name="Equation" r:id="rId8" imgW="152280" imgH="393480" progId="Equation.DSMT4">
                  <p:embed/>
                </p:oleObj>
              </mc:Choice>
              <mc:Fallback>
                <p:oleObj name="Equation" r:id="rId8" imgW="152280" imgH="393480" progId="Equation.DSMT4">
                  <p:embed/>
                  <p:pic>
                    <p:nvPicPr>
                      <p:cNvPr id="12" name="Object 11"/>
                      <p:cNvPicPr/>
                      <p:nvPr/>
                    </p:nvPicPr>
                    <p:blipFill>
                      <a:blip r:embed="rId6"/>
                      <a:stretch>
                        <a:fillRect/>
                      </a:stretch>
                    </p:blipFill>
                    <p:spPr>
                      <a:xfrm>
                        <a:off x="8129758" y="5104095"/>
                        <a:ext cx="131605" cy="338415"/>
                      </a:xfrm>
                      <a:prstGeom prst="rect">
                        <a:avLst/>
                      </a:prstGeom>
                    </p:spPr>
                  </p:pic>
                </p:oleObj>
              </mc:Fallback>
            </mc:AlternateContent>
          </a:graphicData>
        </a:graphic>
      </p:graphicFrame>
    </p:spTree>
    <p:extLst>
      <p:ext uri="{BB962C8B-B14F-4D97-AF65-F5344CB8AC3E}">
        <p14:creationId xmlns:p14="http://schemas.microsoft.com/office/powerpoint/2010/main" val="3778333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Common Errors and Misconceptions in Decimals and Percents </a:t>
            </a:r>
            <a:r>
              <a:rPr lang="en-US" sz="2000" b="0" dirty="0">
                <a:latin typeface="Times New Roman" panose="02020603050405020304" pitchFamily="18" charset="0"/>
              </a:rPr>
              <a:t>(2 of 2)</a:t>
            </a:r>
            <a:endParaRPr lang="en-US" sz="2000" b="0" dirty="0"/>
          </a:p>
        </p:txBody>
      </p:sp>
      <p:sp>
        <p:nvSpPr>
          <p:cNvPr id="3" name="Text Placeholder 2"/>
          <p:cNvSpPr>
            <a:spLocks noGrp="1"/>
          </p:cNvSpPr>
          <p:nvPr>
            <p:ph type="body" idx="1"/>
          </p:nvPr>
        </p:nvSpPr>
        <p:spPr>
          <a:xfrm>
            <a:off x="457200" y="1600200"/>
            <a:ext cx="8470760" cy="4525963"/>
          </a:xfrm>
        </p:spPr>
        <p:txBody>
          <a:bodyPr/>
          <a:lstStyle/>
          <a:p>
            <a:pPr marL="432000" indent="-432000">
              <a:buFont typeface="+mj-lt"/>
              <a:buAutoNum type="arabicPeriod"/>
            </a:pPr>
            <a:r>
              <a:rPr lang="en-US" sz="2000" dirty="0">
                <a:latin typeface="+mn-lt"/>
                <a:cs typeface="Verdana"/>
              </a:rPr>
              <a:t>Multiplication makes “bigger” and division makes “smaller”.</a:t>
            </a:r>
          </a:p>
          <a:p>
            <a:pPr marL="432000" indent="-432000">
              <a:buFont typeface="+mj-lt"/>
              <a:buAutoNum type="arabicPeriod"/>
            </a:pPr>
            <a:r>
              <a:rPr lang="en-US" sz="2000" dirty="0">
                <a:latin typeface="+mn-lt"/>
                <a:cs typeface="Verdana"/>
              </a:rPr>
              <a:t>Students confuse fractional </a:t>
            </a:r>
            <a:r>
              <a:rPr lang="en-US" sz="2000" dirty="0" err="1">
                <a:latin typeface="+mn-lt"/>
                <a:cs typeface="Verdana"/>
              </a:rPr>
              <a:t>percents</a:t>
            </a:r>
            <a:r>
              <a:rPr lang="en-US" sz="2000" dirty="0">
                <a:latin typeface="+mn-lt"/>
                <a:cs typeface="Verdana"/>
              </a:rPr>
              <a:t> with fractions or decimals.</a:t>
            </a:r>
          </a:p>
          <a:p>
            <a:pPr marL="432000" indent="-432000">
              <a:buFont typeface="+mj-lt"/>
              <a:buAutoNum type="arabicPeriod"/>
            </a:pPr>
            <a:r>
              <a:rPr lang="en-US" sz="2000" dirty="0">
                <a:latin typeface="+mn-lt"/>
                <a:cs typeface="Verdana"/>
              </a:rPr>
              <a:t>They may align addition and subtraction problems as right justified rather than by lining up the decimal points to align place value parts.</a:t>
            </a:r>
          </a:p>
          <a:p>
            <a:pPr marL="432000" indent="-432000">
              <a:buFont typeface="+mj-lt"/>
              <a:buAutoNum type="arabicPeriod"/>
            </a:pPr>
            <a:r>
              <a:rPr lang="en-US" sz="2000" dirty="0">
                <a:latin typeface="+mn-lt"/>
                <a:cs typeface="Verdana"/>
              </a:rPr>
              <a:t>Students confuse the decimal addition algorithm with the procedure for multiplication of decimals.</a:t>
            </a:r>
          </a:p>
          <a:p>
            <a:pPr marL="432000" indent="-432000">
              <a:buFont typeface="+mj-lt"/>
              <a:buAutoNum type="arabicPeriod"/>
            </a:pPr>
            <a:r>
              <a:rPr lang="en-US" sz="2000" dirty="0">
                <a:latin typeface="+mn-lt"/>
                <a:cs typeface="Verdana"/>
              </a:rPr>
              <a:t>They confuse whole number multiplication with decimal multiplication.</a:t>
            </a:r>
          </a:p>
          <a:p>
            <a:pPr marL="432000" indent="-432000">
              <a:buFont typeface="+mj-lt"/>
              <a:buAutoNum type="arabicPeriod"/>
            </a:pPr>
            <a:r>
              <a:rPr lang="en-US" sz="2000" dirty="0">
                <a:latin typeface="+mn-lt"/>
                <a:cs typeface="Verdana"/>
              </a:rPr>
              <a:t>Students may lose track of the place value of </a:t>
            </a:r>
            <a:r>
              <a:rPr lang="en-US" sz="2000" dirty="0" err="1">
                <a:latin typeface="+mn-lt"/>
                <a:cs typeface="Verdana"/>
              </a:rPr>
              <a:t>percents</a:t>
            </a:r>
            <a:r>
              <a:rPr lang="en-US" sz="2000" dirty="0">
                <a:latin typeface="+mn-lt"/>
                <a:cs typeface="Verdana"/>
              </a:rPr>
              <a:t> and think single digit </a:t>
            </a:r>
            <a:r>
              <a:rPr lang="en-US" sz="2000" dirty="0" err="1">
                <a:latin typeface="+mn-lt"/>
                <a:cs typeface="Verdana"/>
              </a:rPr>
              <a:t>percents</a:t>
            </a:r>
            <a:r>
              <a:rPr lang="en-US" sz="2000" dirty="0">
                <a:latin typeface="+mn-lt"/>
                <a:cs typeface="Verdana"/>
              </a:rPr>
              <a:t> are tenths (E.g., 7 % = 0.7)</a:t>
            </a:r>
          </a:p>
          <a:p>
            <a:pPr marL="432000" indent="-432000">
              <a:buFont typeface="+mj-lt"/>
              <a:buAutoNum type="arabicPeriod"/>
            </a:pPr>
            <a:r>
              <a:rPr lang="en-US" sz="2000" dirty="0">
                <a:latin typeface="+mn-lt"/>
                <a:cs typeface="Verdana"/>
              </a:rPr>
              <a:t>They add the percent change on as an increase.</a:t>
            </a:r>
          </a:p>
        </p:txBody>
      </p:sp>
    </p:spTree>
    <p:extLst>
      <p:ext uri="{BB962C8B-B14F-4D97-AF65-F5344CB8AC3E}">
        <p14:creationId xmlns:p14="http://schemas.microsoft.com/office/powerpoint/2010/main" val="167267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Standards-Based Development </a:t>
            </a:r>
            <a:endParaRPr lang="en-US" dirty="0"/>
          </a:p>
        </p:txBody>
      </p:sp>
      <p:sp>
        <p:nvSpPr>
          <p:cNvPr id="3" name="Text Placeholder 2"/>
          <p:cNvSpPr>
            <a:spLocks noGrp="1"/>
          </p:cNvSpPr>
          <p:nvPr>
            <p:ph type="body" idx="1"/>
          </p:nvPr>
        </p:nvSpPr>
        <p:spPr>
          <a:xfrm>
            <a:off x="457200" y="1600200"/>
            <a:ext cx="8229600" cy="4722962"/>
          </a:xfrm>
        </p:spPr>
        <p:txBody>
          <a:bodyPr/>
          <a:lstStyle/>
          <a:p>
            <a:pPr marL="0" indent="0">
              <a:buNone/>
            </a:pPr>
            <a:r>
              <a:rPr lang="en-US" sz="2200" dirty="0">
                <a:latin typeface="+mn-lt"/>
                <a:ea typeface="Segoe UI Symbol" panose="020B0502040204020203" pitchFamily="34" charset="0"/>
                <a:cs typeface="Verdana"/>
              </a:rPr>
              <a:t>Grade 4: Develop an understanding of decimal notation (to hundredths) for fractions and compare decimal fractions.</a:t>
            </a:r>
          </a:p>
          <a:p>
            <a:pPr marL="0" indent="0">
              <a:buNone/>
            </a:pPr>
            <a:r>
              <a:rPr lang="en-US" sz="2200" dirty="0">
                <a:latin typeface="+mn-lt"/>
                <a:ea typeface="Segoe UI Symbol" panose="020B0502040204020203" pitchFamily="34" charset="0"/>
                <a:cs typeface="Verdana"/>
              </a:rPr>
              <a:t>Grade 5: Perform operations with decimals (to hundredths), expanding comparisons of decimals to thousandths, and rounding decimals.</a:t>
            </a:r>
          </a:p>
          <a:p>
            <a:pPr marL="0" indent="0">
              <a:buNone/>
            </a:pPr>
            <a:r>
              <a:rPr lang="en-US" sz="2200" dirty="0">
                <a:latin typeface="+mn-lt"/>
                <a:ea typeface="Segoe UI Symbol" panose="020B0502040204020203" pitchFamily="34" charset="0"/>
                <a:cs typeface="Verdana"/>
              </a:rPr>
              <a:t>Grade 6: Extend decimal operations beyond tenths and hundredths to all decimals, develop standard algorithms for all four decimal operations and explore percent of a quantity as a rate.</a:t>
            </a:r>
          </a:p>
          <a:p>
            <a:pPr marL="0" indent="0">
              <a:buNone/>
            </a:pPr>
            <a:r>
              <a:rPr lang="en-US" sz="2200" dirty="0">
                <a:latin typeface="+mn-lt"/>
                <a:ea typeface="Segoe UI Symbol" panose="020B0502040204020203" pitchFamily="34" charset="0"/>
                <a:cs typeface="Verdana"/>
              </a:rPr>
              <a:t>Grade 7: Develop a “unified understanding of number” to be able to move fluently between decimals, fractions, and </a:t>
            </a:r>
            <a:r>
              <a:rPr lang="en-US" sz="2200" dirty="0" err="1">
                <a:latin typeface="+mn-lt"/>
                <a:ea typeface="Segoe UI Symbol" panose="020B0502040204020203" pitchFamily="34" charset="0"/>
                <a:cs typeface="Verdana"/>
              </a:rPr>
              <a:t>percents</a:t>
            </a:r>
            <a:r>
              <a:rPr lang="en-US" sz="2200" dirty="0">
                <a:latin typeface="+mn-lt"/>
                <a:ea typeface="Segoe UI Symbol" panose="020B0502040204020203" pitchFamily="34" charset="0"/>
                <a:cs typeface="Verdana"/>
              </a:rPr>
              <a:t>.</a:t>
            </a:r>
          </a:p>
        </p:txBody>
      </p:sp>
    </p:spTree>
    <p:extLst>
      <p:ext uri="{BB962C8B-B14F-4D97-AF65-F5344CB8AC3E}">
        <p14:creationId xmlns:p14="http://schemas.microsoft.com/office/powerpoint/2010/main" val="3225328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Times New Roman" panose="02020603050405020304" pitchFamily="18" charset="0"/>
              </a:rPr>
              <a:t>10-to-1 Relationship - Now in Two Directions</a:t>
            </a:r>
            <a:endParaRPr lang="en-US" sz="3200" dirty="0"/>
          </a:p>
        </p:txBody>
      </p:sp>
      <p:pic>
        <p:nvPicPr>
          <p:cNvPr id="3" name="Picture 2" descr="7 models of the 10 to 1 relationships in a row, decreasing in size. It is implied that there are infinite models both larger and smaller than the image displays. Model 1. A segment of a large strip, divided horizontally into squares. 10 large strips make 1 larger square. 1 strip makes 10 squares divided vertically into 10 strips. 1 strip makes 10 small squares divided vertically into 10 tiny strips. 1 tiny strip makes 10 tiny squares divided into 10 very tiny strips. This pattern continues infinitely in both directions, large and smal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438" y="1312650"/>
            <a:ext cx="7270551" cy="5022836"/>
          </a:xfrm>
          <a:prstGeom prst="rect">
            <a:avLst/>
          </a:prstGeom>
        </p:spPr>
      </p:pic>
    </p:spTree>
    <p:extLst>
      <p:ext uri="{BB962C8B-B14F-4D97-AF65-F5344CB8AC3E}">
        <p14:creationId xmlns:p14="http://schemas.microsoft.com/office/powerpoint/2010/main" val="1765695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Role of the Decimal Point</a:t>
            </a:r>
            <a:endParaRPr lang="en-US" dirty="0"/>
          </a:p>
        </p:txBody>
      </p:sp>
      <p:sp>
        <p:nvSpPr>
          <p:cNvPr id="3" name="Text Placeholder 2"/>
          <p:cNvSpPr>
            <a:spLocks noGrp="1"/>
          </p:cNvSpPr>
          <p:nvPr>
            <p:ph type="body" idx="1"/>
          </p:nvPr>
        </p:nvSpPr>
        <p:spPr>
          <a:xfrm>
            <a:off x="457200" y="1312650"/>
            <a:ext cx="4088921" cy="1212011"/>
          </a:xfrm>
        </p:spPr>
        <p:txBody>
          <a:bodyPr/>
          <a:lstStyle/>
          <a:p>
            <a:pPr marL="0" indent="0">
              <a:buNone/>
            </a:pPr>
            <a:r>
              <a:rPr lang="en-US" sz="2400" dirty="0">
                <a:latin typeface="+mn-lt"/>
                <a:cs typeface="ＭＳ Ｐゴシック" charset="0"/>
              </a:rPr>
              <a:t>Placement of the decimal point indicates the position of the unit.</a:t>
            </a:r>
          </a:p>
        </p:txBody>
      </p:sp>
      <p:pic>
        <p:nvPicPr>
          <p:cNvPr id="4" name="Picture 3" descr="A placement card representing decimal points of a unit. There are 4 columns, super strips, squares, strips, tinies. &#10;Super strips, a strip of 10 squares. Squares, 6 squares. Strips, 2 strips. Tinies, 4 tinies. Explanation. 1,624 tinies. 16.24 squares. 1.624 super strips. 162.4 strips. 0.1624 super squares. Each expression represents the amount show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668" y="2584779"/>
            <a:ext cx="3976766" cy="3685392"/>
          </a:xfrm>
          <a:prstGeom prst="rect">
            <a:avLst/>
          </a:prstGeom>
        </p:spPr>
      </p:pic>
      <p:sp>
        <p:nvSpPr>
          <p:cNvPr id="5" name="Text Placeholder 4"/>
          <p:cNvSpPr>
            <a:spLocks noGrp="1"/>
          </p:cNvSpPr>
          <p:nvPr>
            <p:ph type="body" idx="2"/>
          </p:nvPr>
        </p:nvSpPr>
        <p:spPr>
          <a:xfrm>
            <a:off x="4816161" y="1372768"/>
            <a:ext cx="3950898" cy="1212011"/>
          </a:xfrm>
        </p:spPr>
        <p:txBody>
          <a:bodyPr/>
          <a:lstStyle/>
          <a:p>
            <a:pPr marL="0" indent="0" eaLnBrk="1" hangingPunct="1">
              <a:buNone/>
              <a:defRPr/>
            </a:pPr>
            <a:r>
              <a:rPr lang="en-US" sz="2400" dirty="0">
                <a:latin typeface="+mn-lt"/>
                <a:cs typeface="Verdana"/>
              </a:rPr>
              <a:t>The decimal point always looks up at the name of the units position.</a:t>
            </a:r>
          </a:p>
        </p:txBody>
      </p:sp>
      <p:pic>
        <p:nvPicPr>
          <p:cNvPr id="6" name="Picture 5" descr="A placement card of decimal points. There are 4 columns, tens, ones, tenths, and hundredths. A smiley face looks up at the ones column, the name of units. Tens, a super square. Ones, 6 super strips. Tenths, 2 squares. Hundredths, 4 stri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5901" y="2644896"/>
            <a:ext cx="4111417" cy="3122857"/>
          </a:xfrm>
          <a:prstGeom prst="rect">
            <a:avLst/>
          </a:prstGeom>
        </p:spPr>
      </p:pic>
    </p:spTree>
    <p:extLst>
      <p:ext uri="{BB962C8B-B14F-4D97-AF65-F5344CB8AC3E}">
        <p14:creationId xmlns:p14="http://schemas.microsoft.com/office/powerpoint/2010/main" val="4087189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Times New Roman" panose="02020603050405020304" pitchFamily="18" charset="0"/>
              </a:rPr>
              <a:t>Precision and Equivalence</a:t>
            </a:r>
            <a:endParaRPr lang="en-US" dirty="0"/>
          </a:p>
        </p:txBody>
      </p:sp>
      <p:sp>
        <p:nvSpPr>
          <p:cNvPr id="6" name="Text Placeholder 5"/>
          <p:cNvSpPr>
            <a:spLocks noGrp="1"/>
          </p:cNvSpPr>
          <p:nvPr>
            <p:ph type="body" idx="1"/>
          </p:nvPr>
        </p:nvSpPr>
        <p:spPr>
          <a:xfrm>
            <a:off x="502417" y="1312650"/>
            <a:ext cx="8229600" cy="4525963"/>
          </a:xfrm>
        </p:spPr>
        <p:txBody>
          <a:bodyPr/>
          <a:lstStyle/>
          <a:p>
            <a:pPr marL="0" indent="0">
              <a:buNone/>
            </a:pPr>
            <a:r>
              <a:rPr lang="en-US" sz="2400" dirty="0">
                <a:latin typeface="+mn-lt"/>
                <a:cs typeface="Verdana"/>
              </a:rPr>
              <a:t>Mathematically proficient students express numerical answers with a degree of precision appropriate for the problem context.</a:t>
            </a:r>
          </a:p>
          <a:p>
            <a:pPr marL="0" indent="0">
              <a:buNone/>
            </a:pPr>
            <a:r>
              <a:rPr lang="en-US" sz="2400" dirty="0">
                <a:latin typeface="+mn-lt"/>
                <a:cs typeface="Verdana"/>
              </a:rPr>
              <a:t>Consider two measurements:</a:t>
            </a:r>
          </a:p>
          <a:p>
            <a:pPr marL="0" indent="0">
              <a:buNone/>
            </a:pPr>
            <a:r>
              <a:rPr lang="en-US" sz="2400" dirty="0">
                <a:latin typeface="+mn-lt"/>
                <a:cs typeface="Verdana"/>
              </a:rPr>
              <a:t>0.06 and 0.060 - Which one communicates a greater level of precision?</a:t>
            </a:r>
          </a:p>
          <a:p>
            <a:pPr marL="0" indent="0">
              <a:buNone/>
            </a:pPr>
            <a:r>
              <a:rPr lang="en-US" sz="2400" dirty="0">
                <a:latin typeface="+mn-lt"/>
                <a:cs typeface="Verdana"/>
              </a:rPr>
              <a:t>When would that level of precision be important?</a:t>
            </a:r>
          </a:p>
        </p:txBody>
      </p:sp>
    </p:spTree>
    <p:extLst>
      <p:ext uri="{BB962C8B-B14F-4D97-AF65-F5344CB8AC3E}">
        <p14:creationId xmlns:p14="http://schemas.microsoft.com/office/powerpoint/2010/main" val="2175777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677175"/>
          </a:xfrm>
        </p:spPr>
        <p:txBody>
          <a:bodyPr/>
          <a:lstStyle/>
          <a:p>
            <a:r>
              <a:rPr lang="en-US" dirty="0">
                <a:latin typeface="Times New Roman" panose="02020603050405020304" pitchFamily="18" charset="0"/>
              </a:rPr>
              <a:t>Connecting Fractions and Decimals</a:t>
            </a:r>
            <a:endParaRPr lang="en-US" dirty="0"/>
          </a:p>
        </p:txBody>
      </p:sp>
      <p:sp>
        <p:nvSpPr>
          <p:cNvPr id="3" name="Text Placeholder 2"/>
          <p:cNvSpPr>
            <a:spLocks noGrp="1"/>
          </p:cNvSpPr>
          <p:nvPr>
            <p:ph type="body" idx="1"/>
          </p:nvPr>
        </p:nvSpPr>
        <p:spPr>
          <a:xfrm>
            <a:off x="411982" y="1380227"/>
            <a:ext cx="4218317" cy="1117121"/>
          </a:xfrm>
        </p:spPr>
        <p:txBody>
          <a:bodyPr/>
          <a:lstStyle/>
          <a:p>
            <a:pPr marL="0" indent="0">
              <a:spcBef>
                <a:spcPts val="1000"/>
              </a:spcBef>
              <a:buNone/>
            </a:pPr>
            <a:r>
              <a:rPr lang="en-US" sz="2000" dirty="0">
                <a:latin typeface="+mn-lt"/>
                <a:cs typeface="ＭＳ Ｐゴシック" charset="0"/>
              </a:rPr>
              <a:t>Say decimals correctly, E.g., 5.2 is “five and two tenths” not “five point two”.</a:t>
            </a:r>
          </a:p>
          <a:p>
            <a:pPr marL="0" indent="0">
              <a:spcBef>
                <a:spcPts val="1000"/>
              </a:spcBef>
              <a:buNone/>
            </a:pPr>
            <a:r>
              <a:rPr lang="en-US" sz="2000" dirty="0">
                <a:latin typeface="+mn-lt"/>
                <a:cs typeface="ＭＳ Ｐゴシック" charset="0"/>
              </a:rPr>
              <a:t>Visual models for decimal fractions</a:t>
            </a:r>
          </a:p>
        </p:txBody>
      </p:sp>
      <p:pic>
        <p:nvPicPr>
          <p:cNvPr id="4" name="Picture 3" descr="A disk used to model parts of the whole. The disk is round with 5 equal parts and tick marks around the circumference. A second disk slides over part of the first disk. 2 disks being merged or assembl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45" y="2889566"/>
            <a:ext cx="3151632" cy="1612392"/>
          </a:xfrm>
          <a:prstGeom prst="rect">
            <a:avLst/>
          </a:prstGeom>
        </p:spPr>
      </p:pic>
      <p:pic>
        <p:nvPicPr>
          <p:cNvPr id="5" name="Picture 4" descr="10 by 10 grids and base 10 materials. 3 blank 10 by 10 grids. Each grid is 1 whole. Students shade fractional par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733" y="4812523"/>
            <a:ext cx="2962656" cy="1243584"/>
          </a:xfrm>
          <a:prstGeom prst="rect">
            <a:avLst/>
          </a:prstGeom>
        </p:spPr>
      </p:pic>
      <p:pic>
        <p:nvPicPr>
          <p:cNvPr id="6" name="Picture 5" descr="10 by 10 grids and base 10 materials. There is 1 hundreds square, 3 tens strips, and 6 cubes. Base 10 strips and squares can be used to model base 10 fractions. Instead of shading in the large square, strips and small squares are placed on it to show a fractional par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272456" y="4398063"/>
            <a:ext cx="2308860" cy="1120567"/>
          </a:xfrm>
          <a:prstGeom prst="rect">
            <a:avLst/>
          </a:prstGeom>
        </p:spPr>
      </p:pic>
      <p:sp>
        <p:nvSpPr>
          <p:cNvPr id="9" name="Text Placeholder 8"/>
          <p:cNvSpPr>
            <a:spLocks noGrp="1"/>
          </p:cNvSpPr>
          <p:nvPr>
            <p:ph type="body" idx="2"/>
          </p:nvPr>
        </p:nvSpPr>
        <p:spPr>
          <a:xfrm>
            <a:off x="5116507" y="1332469"/>
            <a:ext cx="3364302" cy="677174"/>
          </a:xfrm>
        </p:spPr>
        <p:txBody>
          <a:bodyPr/>
          <a:lstStyle/>
          <a:p>
            <a:pPr marL="0" indent="0" eaLnBrk="1" hangingPunct="1">
              <a:buNone/>
            </a:pPr>
            <a:r>
              <a:rPr lang="en-US" sz="2000" dirty="0">
                <a:latin typeface="+mn-lt"/>
                <a:cs typeface="Verdana"/>
              </a:rPr>
              <a:t>Translation of a fraction to a decimal using models.</a:t>
            </a:r>
          </a:p>
        </p:txBody>
      </p:sp>
      <p:pic>
        <p:nvPicPr>
          <p:cNvPr id="8" name="Picture 7" descr="Models and a place value chart to represent fractions. The models are shown above the place value chart with arrows corresponding to which column the models belong in. The chart has 3 columns, ones, tenths, hundredths. Models. 3 tenths + 5 1 hundredths. There are 3 models. 2 large squares, they go in the ones column. A hundredth grid has 3 10 strips and 5 squares filled in. The 3 strips go in the tenths column, the 5 squares go in the hundredths column. Place value chart. Ones, 2 super squares. Tenths, 3 strips. Hundredths, 5 squares. 2 and 35 hundredths = 2.35, = written out, 2 and 35 hundredth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8897" y="2071854"/>
            <a:ext cx="3718738" cy="3077926"/>
          </a:xfrm>
          <a:prstGeom prst="rect">
            <a:avLst/>
          </a:prstGeom>
        </p:spPr>
      </p:pic>
    </p:spTree>
    <p:extLst>
      <p:ext uri="{BB962C8B-B14F-4D97-AF65-F5344CB8AC3E}">
        <p14:creationId xmlns:p14="http://schemas.microsoft.com/office/powerpoint/2010/main" val="1346003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Developing Decimal Number Sense</a:t>
            </a:r>
            <a:endParaRPr lang="en-US" dirty="0"/>
          </a:p>
        </p:txBody>
      </p:sp>
      <p:sp>
        <p:nvSpPr>
          <p:cNvPr id="5" name="Content Placeholder 4"/>
          <p:cNvSpPr>
            <a:spLocks noGrp="1"/>
          </p:cNvSpPr>
          <p:nvPr>
            <p:ph idx="1"/>
          </p:nvPr>
        </p:nvSpPr>
        <p:spPr>
          <a:xfrm>
            <a:off x="457200" y="1440661"/>
            <a:ext cx="8229600" cy="427008"/>
          </a:xfrm>
        </p:spPr>
        <p:txBody>
          <a:bodyPr/>
          <a:lstStyle/>
          <a:p>
            <a:pPr marL="0" indent="0" eaLnBrk="1" hangingPunct="1">
              <a:buNone/>
              <a:defRPr/>
            </a:pPr>
            <a:r>
              <a:rPr lang="en-US" sz="2000" dirty="0">
                <a:latin typeface="+mn-lt"/>
                <a:ea typeface="ＭＳ Ｐゴシック" pitchFamily="-112" charset="-128"/>
                <a:cs typeface="Verdana"/>
              </a:rPr>
              <a:t>Familiar fractions connected to decimals:</a:t>
            </a:r>
          </a:p>
        </p:txBody>
      </p:sp>
      <p:sp>
        <p:nvSpPr>
          <p:cNvPr id="6" name="Content Placeholder 5"/>
          <p:cNvSpPr>
            <a:spLocks noGrp="1"/>
          </p:cNvSpPr>
          <p:nvPr>
            <p:ph idx="13"/>
          </p:nvPr>
        </p:nvSpPr>
        <p:spPr>
          <a:xfrm>
            <a:off x="473720" y="2083352"/>
            <a:ext cx="3503057" cy="776376"/>
          </a:xfrm>
        </p:spPr>
        <p:txBody>
          <a:bodyPr/>
          <a:lstStyle/>
          <a:p>
            <a:pPr marL="0" indent="0">
              <a:buNone/>
              <a:defRPr/>
            </a:pPr>
            <a:r>
              <a:rPr lang="en-US" sz="2000" dirty="0">
                <a:latin typeface="+mn-lt"/>
                <a:cs typeface="Verdana"/>
              </a:rPr>
              <a:t>Translations of a fraction to a decimal using a number line.</a:t>
            </a:r>
          </a:p>
        </p:txBody>
      </p:sp>
      <p:pic>
        <p:nvPicPr>
          <p:cNvPr id="8" name="Picture 7" descr="3 students estimate where 0.7 and 0.07 are shown on a number line. Each number line plots 0 and 1 as the end marks of the line. 1. On a number line, 7 tenths and 7 hundredths are plotted in that order. 7 hundredths is about at the halfway mark of the line, 7 tenths is a little before. 2. On a number line, 0.7 and 0.07 is plotted in that order. 0.07 is just before 1, 0.7 is a little before this. 3. 0.07 and 0.7 are plotted in that order. 0.7 is just before the halfway mark of the line, 0.07 is a little before thi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338" y="2859727"/>
            <a:ext cx="4297891" cy="3269767"/>
          </a:xfrm>
          <a:prstGeom prst="rect">
            <a:avLst/>
          </a:prstGeom>
        </p:spPr>
      </p:pic>
      <p:sp>
        <p:nvSpPr>
          <p:cNvPr id="7" name="Content Placeholder 6"/>
          <p:cNvSpPr>
            <a:spLocks noGrp="1"/>
          </p:cNvSpPr>
          <p:nvPr>
            <p:ph idx="14"/>
          </p:nvPr>
        </p:nvSpPr>
        <p:spPr>
          <a:xfrm>
            <a:off x="4761780" y="2070552"/>
            <a:ext cx="3941539" cy="776376"/>
          </a:xfrm>
        </p:spPr>
        <p:txBody>
          <a:bodyPr/>
          <a:lstStyle/>
          <a:p>
            <a:pPr marL="0" indent="0">
              <a:buNone/>
            </a:pPr>
            <a:r>
              <a:rPr lang="en-US" sz="2000" dirty="0">
                <a:latin typeface="+mn-lt"/>
                <a:ea typeface="ＭＳ Ｐゴシック" pitchFamily="-112" charset="-128"/>
                <a:cs typeface="Verdana"/>
              </a:rPr>
              <a:t>Use the base-ten models to have students show common fractions</a:t>
            </a:r>
            <a:endParaRPr lang="en-US" sz="2000" dirty="0">
              <a:latin typeface="+mn-lt"/>
            </a:endParaRPr>
          </a:p>
        </p:txBody>
      </p:sp>
      <p:pic>
        <p:nvPicPr>
          <p:cNvPr id="9" name="Picture 8" descr="A hundreds circle broken up on a place value chart. 3 fourths of a hundreds circle is emphasized. It covers 7 of the 10 parts on the circle, + a little more. 3 fourths of a circle is 0.75 of the circle. The chart has 3 columns, ones, tenths, hundredths, with a smiley face looking at the ones column. Each column has parts of the circle in it, and the corresponding number written underneath. Ones, or whole circles, blank, 0. Tenths, 7 parts, or slices, of the circle, 7. Hundredths, 5 slivers of the circl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8847" y="2846927"/>
            <a:ext cx="3677815" cy="3582999"/>
          </a:xfrm>
          <a:prstGeom prst="rect">
            <a:avLst/>
          </a:prstGeom>
        </p:spPr>
      </p:pic>
    </p:spTree>
    <p:extLst>
      <p:ext uri="{BB962C8B-B14F-4D97-AF65-F5344CB8AC3E}">
        <p14:creationId xmlns:p14="http://schemas.microsoft.com/office/powerpoint/2010/main" val="2526970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latin typeface="Times New Roman" panose="02020603050405020304" pitchFamily="18" charset="0"/>
              </a:rPr>
              <a:t>Common Errors and Misconceptions with Comparing and Ordering Decimals </a:t>
            </a:r>
            <a:r>
              <a:rPr lang="en-US" sz="2000" b="0" dirty="0">
                <a:latin typeface="Times New Roman" panose="02020603050405020304" pitchFamily="18" charset="0"/>
              </a:rPr>
              <a:t>(1 of 2)</a:t>
            </a:r>
            <a:endParaRPr lang="en-US" sz="2000" b="0" dirty="0"/>
          </a:p>
        </p:txBody>
      </p:sp>
      <p:graphicFrame>
        <p:nvGraphicFramePr>
          <p:cNvPr id="12" name="Table 11"/>
          <p:cNvGraphicFramePr>
            <a:graphicFrameLocks noGrp="1"/>
          </p:cNvGraphicFramePr>
          <p:nvPr>
            <p:extLst>
              <p:ext uri="{D42A27DB-BD31-4B8C-83A1-F6EECF244321}">
                <p14:modId xmlns:p14="http://schemas.microsoft.com/office/powerpoint/2010/main" val="4090647187"/>
              </p:ext>
            </p:extLst>
          </p:nvPr>
        </p:nvGraphicFramePr>
        <p:xfrm>
          <a:off x="457201" y="1497204"/>
          <a:ext cx="8229600" cy="4846320"/>
        </p:xfrm>
        <a:graphic>
          <a:graphicData uri="http://schemas.openxmlformats.org/drawingml/2006/table">
            <a:tbl>
              <a:tblPr firstRow="1" bandRow="1">
                <a:tableStyleId>{40F9630F-82C1-40B7-BC3A-925EFCFF5E92}</a:tableStyleId>
              </a:tblPr>
              <a:tblGrid>
                <a:gridCol w="1949569">
                  <a:extLst>
                    <a:ext uri="{9D8B030D-6E8A-4147-A177-3AD203B41FA5}">
                      <a16:colId xmlns:a16="http://schemas.microsoft.com/office/drawing/2014/main" val="828888984"/>
                    </a:ext>
                  </a:extLst>
                </a:gridCol>
                <a:gridCol w="2717321">
                  <a:extLst>
                    <a:ext uri="{9D8B030D-6E8A-4147-A177-3AD203B41FA5}">
                      <a16:colId xmlns:a16="http://schemas.microsoft.com/office/drawing/2014/main" val="4044716953"/>
                    </a:ext>
                  </a:extLst>
                </a:gridCol>
                <a:gridCol w="3562710">
                  <a:extLst>
                    <a:ext uri="{9D8B030D-6E8A-4147-A177-3AD203B41FA5}">
                      <a16:colId xmlns:a16="http://schemas.microsoft.com/office/drawing/2014/main" val="150036279"/>
                    </a:ext>
                  </a:extLst>
                </a:gridCol>
              </a:tblGrid>
              <a:tr h="487805">
                <a:tc>
                  <a:txBody>
                    <a:bodyPr/>
                    <a:lstStyle/>
                    <a:p>
                      <a:r>
                        <a:rPr lang="en-US" sz="1400" b="1" i="0" u="none" strike="noStrike" cap="none" baseline="0" dirty="0">
                          <a:solidFill>
                            <a:schemeClr val="dk1"/>
                          </a:solidFill>
                          <a:latin typeface="+mn-lt"/>
                          <a:ea typeface="Arial"/>
                          <a:cs typeface="Arial"/>
                          <a:sym typeface="Arial"/>
                        </a:rPr>
                        <a:t>Common Error or Misconception</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i="0" u="none" strike="noStrike" cap="none" baseline="0" dirty="0">
                          <a:solidFill>
                            <a:schemeClr val="dk1"/>
                          </a:solidFill>
                          <a:latin typeface="+mn-lt"/>
                          <a:ea typeface="Arial"/>
                          <a:cs typeface="Arial"/>
                          <a:sym typeface="Arial"/>
                        </a:rPr>
                        <a:t>What It Looks Like</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i="0" u="none" strike="noStrike" cap="none" baseline="0" dirty="0">
                          <a:solidFill>
                            <a:schemeClr val="dk1"/>
                          </a:solidFill>
                          <a:latin typeface="+mn-lt"/>
                          <a:ea typeface="Arial"/>
                          <a:cs typeface="Arial"/>
                          <a:sym typeface="Arial"/>
                        </a:rPr>
                        <a:t>How to help</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3962673"/>
                  </a:ext>
                </a:extLst>
              </a:tr>
              <a:tr h="1463415">
                <a:tc>
                  <a:txBody>
                    <a:bodyPr/>
                    <a:lstStyle/>
                    <a:p>
                      <a:r>
                        <a:rPr lang="en-US" sz="1400" b="1" i="0" u="none" strike="noStrike" cap="none" baseline="0" dirty="0">
                          <a:solidFill>
                            <a:schemeClr val="dk1"/>
                          </a:solidFill>
                          <a:latin typeface="+mn-lt"/>
                          <a:ea typeface="Arial"/>
                          <a:cs typeface="Arial"/>
                          <a:sym typeface="Arial"/>
                        </a:rPr>
                        <a:t>Longer is larger</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u="none" strike="noStrike" cap="none" baseline="0" dirty="0">
                          <a:solidFill>
                            <a:schemeClr val="dk1"/>
                          </a:solidFill>
                          <a:latin typeface="+mn-lt"/>
                          <a:ea typeface="Arial"/>
                          <a:cs typeface="Arial"/>
                          <a:sym typeface="Arial"/>
                        </a:rPr>
                        <a:t>0.375 is greater than 0.97 or 0.44 is less than 0.440.</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u="none" strike="noStrike" cap="none" baseline="0" dirty="0">
                          <a:solidFill>
                            <a:schemeClr val="dk1"/>
                          </a:solidFill>
                          <a:latin typeface="+mn-lt"/>
                          <a:ea typeface="Arial"/>
                          <a:cs typeface="Arial"/>
                          <a:sym typeface="Arial"/>
                        </a:rPr>
                        <a:t>Students are overgeneralizing using whole number reasoning and selecting the number with more digits as being larger. Have students use decimal models to show each number and compare. Two 10 × 10 Grids with each number shaded will help students make the accurate comparison.</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8219118"/>
                  </a:ext>
                </a:extLst>
              </a:tr>
              <a:tr h="878049">
                <a:tc>
                  <a:txBody>
                    <a:bodyPr/>
                    <a:lstStyle/>
                    <a:p>
                      <a:r>
                        <a:rPr lang="en-US" sz="1400" b="1" i="0" u="none" strike="noStrike" cap="none" baseline="0" dirty="0">
                          <a:solidFill>
                            <a:schemeClr val="dk1"/>
                          </a:solidFill>
                          <a:latin typeface="+mn-lt"/>
                          <a:ea typeface="Arial"/>
                          <a:cs typeface="Arial"/>
                          <a:sym typeface="Arial"/>
                        </a:rPr>
                        <a:t>Shorter is larger</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u="none" strike="noStrike" cap="none" baseline="0" dirty="0">
                          <a:solidFill>
                            <a:schemeClr val="dk1"/>
                          </a:solidFill>
                          <a:latin typeface="+mn-lt"/>
                          <a:ea typeface="Arial"/>
                          <a:cs typeface="Arial"/>
                          <a:sym typeface="Arial"/>
                        </a:rPr>
                        <a:t>0.4 is greater than 0.97 because “a tenth is larger than a hundredth.”</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u="none" strike="noStrike" cap="none" baseline="0" dirty="0">
                          <a:solidFill>
                            <a:schemeClr val="dk1"/>
                          </a:solidFill>
                          <a:latin typeface="+mn-lt"/>
                          <a:ea typeface="Arial"/>
                          <a:cs typeface="Arial"/>
                          <a:sym typeface="Arial"/>
                        </a:rPr>
                        <a:t>Have students create representations of these two decimals focusing on the quantities. For example, ask “Is any number of tenths larger than any number of hundredths?”</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8061896"/>
                  </a:ext>
                </a:extLst>
              </a:tr>
              <a:tr h="1073171">
                <a:tc>
                  <a:txBody>
                    <a:bodyPr/>
                    <a:lstStyle/>
                    <a:p>
                      <a:r>
                        <a:rPr lang="en-US" sz="1400" b="1" i="0" u="none" strike="noStrike" cap="none" baseline="0" dirty="0">
                          <a:solidFill>
                            <a:schemeClr val="dk1"/>
                          </a:solidFill>
                          <a:latin typeface="+mn-lt"/>
                          <a:ea typeface="Arial"/>
                          <a:cs typeface="Arial"/>
                          <a:sym typeface="Arial"/>
                        </a:rPr>
                        <a:t>Internal zero</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u="none" strike="noStrike" cap="none" baseline="0" dirty="0">
                          <a:solidFill>
                            <a:schemeClr val="dk1"/>
                          </a:solidFill>
                          <a:latin typeface="+mn-lt"/>
                          <a:ea typeface="Arial"/>
                          <a:cs typeface="Arial"/>
                          <a:sym typeface="Arial"/>
                        </a:rPr>
                        <a:t>0.58 is less than 0.078 thinking that “zero has no impact.” </a:t>
                      </a:r>
                    </a:p>
                    <a:p>
                      <a:pPr>
                        <a:spcBef>
                          <a:spcPts val="300"/>
                        </a:spcBef>
                      </a:pPr>
                      <a:r>
                        <a:rPr lang="en-US" sz="1400" b="0" i="0" u="none" strike="noStrike" cap="none" baseline="0" dirty="0">
                          <a:solidFill>
                            <a:schemeClr val="dk1"/>
                          </a:solidFill>
                          <a:latin typeface="+mn-lt"/>
                          <a:ea typeface="Arial"/>
                          <a:cs typeface="Arial"/>
                          <a:sym typeface="Arial"/>
                        </a:rPr>
                        <a:t>Also, suggesting that 34.08 and 34.8 have the same value.</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u="none" strike="noStrike" cap="none" baseline="0" dirty="0">
                          <a:solidFill>
                            <a:schemeClr val="dk1"/>
                          </a:solidFill>
                          <a:latin typeface="+mn-lt"/>
                          <a:ea typeface="Arial"/>
                          <a:cs typeface="Arial"/>
                          <a:sym typeface="Arial"/>
                        </a:rPr>
                        <a:t>When students are confused by a zero in the tenths position for example, have them build the number using Decimal Number Cards. Match this numerical value to a physical model if needed or match it to a number line.</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2891642"/>
                  </a:ext>
                </a:extLst>
              </a:tr>
            </a:tbl>
          </a:graphicData>
        </a:graphic>
      </p:graphicFrame>
    </p:spTree>
    <p:extLst>
      <p:ext uri="{BB962C8B-B14F-4D97-AF65-F5344CB8AC3E}">
        <p14:creationId xmlns:p14="http://schemas.microsoft.com/office/powerpoint/2010/main" val="4255779860"/>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8469</TotalTime>
  <Words>1755</Words>
  <Application>Microsoft Office PowerPoint</Application>
  <PresentationFormat>On-screen Show (4:3)</PresentationFormat>
  <Paragraphs>147</Paragraphs>
  <Slides>21</Slides>
  <Notes>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30" baseType="lpstr">
      <vt:lpstr>ＭＳ Ｐゴシック</vt:lpstr>
      <vt:lpstr>Arial</vt:lpstr>
      <vt:lpstr>Noto Sans Symbols</vt:lpstr>
      <vt:lpstr>Segoe UI Symbol</vt:lpstr>
      <vt:lpstr>Times New Roman</vt:lpstr>
      <vt:lpstr>Verdana</vt:lpstr>
      <vt:lpstr>508 Lecture</vt:lpstr>
      <vt:lpstr>1_508 Lecture</vt:lpstr>
      <vt:lpstr>Equation</vt:lpstr>
      <vt:lpstr>Elementary and Middle School Mathematics Teaching Developmentally 10th Edition</vt:lpstr>
      <vt:lpstr>Learner Outcomes</vt:lpstr>
      <vt:lpstr>Standards-Based Development </vt:lpstr>
      <vt:lpstr>10-to-1 Relationship - Now in Two Directions</vt:lpstr>
      <vt:lpstr>Role of the Decimal Point</vt:lpstr>
      <vt:lpstr>Precision and Equivalence</vt:lpstr>
      <vt:lpstr>Connecting Fractions and Decimals</vt:lpstr>
      <vt:lpstr>Developing Decimal Number Sense</vt:lpstr>
      <vt:lpstr>Common Errors and Misconceptions with Comparing and Ordering Decimals (1 of 2)</vt:lpstr>
      <vt:lpstr>Common Errors and Misconceptions with Comparing and Ordering Decimals (2 of 2)</vt:lpstr>
      <vt:lpstr>Density of Decimals</vt:lpstr>
      <vt:lpstr>Computation with Decimals</vt:lpstr>
      <vt:lpstr>Multiplication of Decimals</vt:lpstr>
      <vt:lpstr>Where Does the Decimal Go? Multiplication</vt:lpstr>
      <vt:lpstr>Division of Decimals</vt:lpstr>
      <vt:lpstr>Where does the Decimal Go? Division</vt:lpstr>
      <vt:lpstr>Percent is Another Name for Hundredths</vt:lpstr>
      <vt:lpstr>More Physical Models Fractions, Decimals and Percents</vt:lpstr>
      <vt:lpstr>Estimation of Percent Problems</vt:lpstr>
      <vt:lpstr>Common Errors and Misconceptions in Decimals and Percents (1 of 2)</vt:lpstr>
      <vt:lpstr>Common Errors and Misconceptions in Decimals and Percents (2 of 2)</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and Middle School Mathematics Teaching Developmentally, 10e</dc:title>
  <dc:subject>TED</dc:subject>
  <dc:creator>Van De Walle/Karp/Bay-Williams</dc:creator>
  <cp:keywords>Elementary and Middle School Mathematics Teaching Developmentally</cp:keywords>
  <cp:lastModifiedBy>Geoff F Clement</cp:lastModifiedBy>
  <cp:revision>849</cp:revision>
  <dcterms:modified xsi:type="dcterms:W3CDTF">2018-12-24T15:21:14Z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