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30"/>
  </p:notesMasterIdLst>
  <p:handoutMasterIdLst>
    <p:handoutMasterId r:id="rId31"/>
  </p:handoutMasterIdLst>
  <p:sldIdLst>
    <p:sldId id="332" r:id="rId3"/>
    <p:sldId id="306" r:id="rId4"/>
    <p:sldId id="307"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31" r:id="rId25"/>
    <p:sldId id="327" r:id="rId26"/>
    <p:sldId id="328" r:id="rId27"/>
    <p:sldId id="329" r:id="rId28"/>
    <p:sldId id="330" r:id="rId2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24" autoAdjust="0"/>
    <p:restoredTop sz="96395" autoAdjust="0"/>
  </p:normalViewPr>
  <p:slideViewPr>
    <p:cSldViewPr snapToGrid="0" snapToObjects="1">
      <p:cViewPr varScale="1">
        <p:scale>
          <a:sx n="80" d="100"/>
          <a:sy n="80" d="100"/>
        </p:scale>
        <p:origin x="1190" y="46"/>
      </p:cViewPr>
      <p:guideLst>
        <p:guide orient="horz" pos="2160"/>
        <p:guide pos="2880"/>
      </p:guideLst>
    </p:cSldViewPr>
  </p:slideViewPr>
  <p:outlineViewPr>
    <p:cViewPr>
      <p:scale>
        <a:sx n="33" d="100"/>
        <a:sy n="33" d="100"/>
      </p:scale>
      <p:origin x="0" y="-1015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5" Type="http://schemas.openxmlformats.org/officeDocument/2006/relationships/image" Target="../media/image53.wmf"/><Relationship Id="rId4" Type="http://schemas.openxmlformats.org/officeDocument/2006/relationships/image" Target="../media/image5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6.wmf"/><Relationship Id="rId7" Type="http://schemas.openxmlformats.org/officeDocument/2006/relationships/image" Target="../media/image60.wmf"/><Relationship Id="rId2" Type="http://schemas.openxmlformats.org/officeDocument/2006/relationships/image" Target="../media/image55.wmf"/><Relationship Id="rId1" Type="http://schemas.openxmlformats.org/officeDocument/2006/relationships/image" Target="../media/image54.wmf"/><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12/21/2018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80960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243155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12/21/2018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305022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t>12/21/2018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858964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524156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p>
        </p:txBody>
      </p:sp>
    </p:spTree>
    <p:extLst>
      <p:ext uri="{BB962C8B-B14F-4D97-AF65-F5344CB8AC3E}">
        <p14:creationId xmlns:p14="http://schemas.microsoft.com/office/powerpoint/2010/main" val="2740544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832AD23-A511-424E-9DD2-B8CE2D237B20}" type="datetime1">
              <a:rPr lang="en-US" smtClean="0"/>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42578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12/21/2018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3605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57200" y="37338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0133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21440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7040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7783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92797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7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37505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7686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9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52316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1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6053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1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76204" y="4473387"/>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92613" y="5159852"/>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6944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1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76204" y="4473387"/>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92613" y="5159852"/>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553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a:p>
            <a:pPr lvl="1"/>
            <a:endParaRPr lang="en-IN" dirty="0"/>
          </a:p>
          <a:p>
            <a:pPr lvl="2"/>
            <a:endParaRPr lang="en-IN"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1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081267"/>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32878" y="3626139"/>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32878" y="4065083"/>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1"/>
          <p:cNvSpPr>
            <a:spLocks noGrp="1"/>
          </p:cNvSpPr>
          <p:nvPr>
            <p:ph sz="quarter" idx="26"/>
          </p:nvPr>
        </p:nvSpPr>
        <p:spPr>
          <a:xfrm>
            <a:off x="4336752" y="4520930"/>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74909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1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081267"/>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32878" y="3626139"/>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32878" y="4065083"/>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1"/>
          <p:cNvSpPr>
            <a:spLocks noGrp="1"/>
          </p:cNvSpPr>
          <p:nvPr>
            <p:ph sz="quarter" idx="26"/>
          </p:nvPr>
        </p:nvSpPr>
        <p:spPr>
          <a:xfrm>
            <a:off x="4336752" y="4520930"/>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13"/>
          <p:cNvSpPr>
            <a:spLocks noGrp="1"/>
          </p:cNvSpPr>
          <p:nvPr>
            <p:ph sz="quarter" idx="27"/>
          </p:nvPr>
        </p:nvSpPr>
        <p:spPr>
          <a:xfrm>
            <a:off x="4326230" y="5065802"/>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0660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1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081267"/>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32878" y="3626139"/>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32878" y="4065083"/>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1"/>
          <p:cNvSpPr>
            <a:spLocks noGrp="1"/>
          </p:cNvSpPr>
          <p:nvPr>
            <p:ph sz="quarter" idx="26"/>
          </p:nvPr>
        </p:nvSpPr>
        <p:spPr>
          <a:xfrm>
            <a:off x="4336752" y="4520930"/>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13"/>
          <p:cNvSpPr>
            <a:spLocks noGrp="1"/>
          </p:cNvSpPr>
          <p:nvPr>
            <p:ph sz="quarter" idx="27"/>
          </p:nvPr>
        </p:nvSpPr>
        <p:spPr>
          <a:xfrm>
            <a:off x="4326230" y="5065802"/>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13"/>
          <p:cNvSpPr>
            <a:spLocks noGrp="1"/>
          </p:cNvSpPr>
          <p:nvPr>
            <p:ph sz="quarter" idx="28"/>
          </p:nvPr>
        </p:nvSpPr>
        <p:spPr>
          <a:xfrm>
            <a:off x="4326230" y="5504746"/>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92094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2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5" name="Content Placeholder 2"/>
          <p:cNvSpPr>
            <a:spLocks noGrp="1"/>
          </p:cNvSpPr>
          <p:nvPr>
            <p:ph idx="19"/>
          </p:nvPr>
        </p:nvSpPr>
        <p:spPr>
          <a:xfrm>
            <a:off x="4790255"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790256"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790255"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
          <p:cNvSpPr>
            <a:spLocks noGrp="1"/>
          </p:cNvSpPr>
          <p:nvPr>
            <p:ph idx="26"/>
          </p:nvPr>
        </p:nvSpPr>
        <p:spPr>
          <a:xfrm>
            <a:off x="4790255"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27"/>
          </p:nvPr>
        </p:nvSpPr>
        <p:spPr>
          <a:xfrm>
            <a:off x="4790256"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2"/>
          <p:cNvSpPr>
            <a:spLocks noGrp="1"/>
          </p:cNvSpPr>
          <p:nvPr>
            <p:ph idx="28"/>
          </p:nvPr>
        </p:nvSpPr>
        <p:spPr>
          <a:xfrm>
            <a:off x="4790255"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2"/>
          <p:cNvSpPr>
            <a:spLocks noGrp="1"/>
          </p:cNvSpPr>
          <p:nvPr>
            <p:ph idx="29"/>
          </p:nvPr>
        </p:nvSpPr>
        <p:spPr>
          <a:xfrm>
            <a:off x="4790255"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Content Placeholder 2"/>
          <p:cNvSpPr>
            <a:spLocks noGrp="1"/>
          </p:cNvSpPr>
          <p:nvPr>
            <p:ph idx="30"/>
          </p:nvPr>
        </p:nvSpPr>
        <p:spPr>
          <a:xfrm>
            <a:off x="4790256"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Content Placeholder 2"/>
          <p:cNvSpPr>
            <a:spLocks noGrp="1"/>
          </p:cNvSpPr>
          <p:nvPr>
            <p:ph idx="31"/>
          </p:nvPr>
        </p:nvSpPr>
        <p:spPr>
          <a:xfrm>
            <a:off x="4790255"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Content Placeholder 2"/>
          <p:cNvSpPr>
            <a:spLocks noGrp="1"/>
          </p:cNvSpPr>
          <p:nvPr>
            <p:ph idx="32"/>
          </p:nvPr>
        </p:nvSpPr>
        <p:spPr>
          <a:xfrm>
            <a:off x="4790255"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Content Placeholder 2"/>
          <p:cNvSpPr>
            <a:spLocks noGrp="1"/>
          </p:cNvSpPr>
          <p:nvPr>
            <p:ph idx="33"/>
          </p:nvPr>
        </p:nvSpPr>
        <p:spPr>
          <a:xfrm>
            <a:off x="457200"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Content Placeholder 2"/>
          <p:cNvSpPr>
            <a:spLocks noGrp="1"/>
          </p:cNvSpPr>
          <p:nvPr>
            <p:ph idx="34"/>
          </p:nvPr>
        </p:nvSpPr>
        <p:spPr>
          <a:xfrm>
            <a:off x="457201"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Content Placeholder 2"/>
          <p:cNvSpPr>
            <a:spLocks noGrp="1"/>
          </p:cNvSpPr>
          <p:nvPr>
            <p:ph idx="35"/>
          </p:nvPr>
        </p:nvSpPr>
        <p:spPr>
          <a:xfrm>
            <a:off x="457200"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Content Placeholder 2"/>
          <p:cNvSpPr>
            <a:spLocks noGrp="1"/>
          </p:cNvSpPr>
          <p:nvPr>
            <p:ph idx="36"/>
          </p:nvPr>
        </p:nvSpPr>
        <p:spPr>
          <a:xfrm>
            <a:off x="457200"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Content Placeholder 2"/>
          <p:cNvSpPr>
            <a:spLocks noGrp="1"/>
          </p:cNvSpPr>
          <p:nvPr>
            <p:ph idx="37"/>
          </p:nvPr>
        </p:nvSpPr>
        <p:spPr>
          <a:xfrm>
            <a:off x="457201"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Content Placeholder 2"/>
          <p:cNvSpPr>
            <a:spLocks noGrp="1"/>
          </p:cNvSpPr>
          <p:nvPr>
            <p:ph idx="38"/>
          </p:nvPr>
        </p:nvSpPr>
        <p:spPr>
          <a:xfrm>
            <a:off x="457200"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Content Placeholder 2"/>
          <p:cNvSpPr>
            <a:spLocks noGrp="1"/>
          </p:cNvSpPr>
          <p:nvPr>
            <p:ph idx="39"/>
          </p:nvPr>
        </p:nvSpPr>
        <p:spPr>
          <a:xfrm>
            <a:off x="457200"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Content Placeholder 2"/>
          <p:cNvSpPr>
            <a:spLocks noGrp="1"/>
          </p:cNvSpPr>
          <p:nvPr>
            <p:ph idx="40"/>
          </p:nvPr>
        </p:nvSpPr>
        <p:spPr>
          <a:xfrm>
            <a:off x="457201"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Content Placeholder 2"/>
          <p:cNvSpPr>
            <a:spLocks noGrp="1"/>
          </p:cNvSpPr>
          <p:nvPr>
            <p:ph idx="41"/>
          </p:nvPr>
        </p:nvSpPr>
        <p:spPr>
          <a:xfrm>
            <a:off x="457200"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Content Placeholder 2"/>
          <p:cNvSpPr>
            <a:spLocks noGrp="1"/>
          </p:cNvSpPr>
          <p:nvPr>
            <p:ph idx="42"/>
          </p:nvPr>
        </p:nvSpPr>
        <p:spPr>
          <a:xfrm>
            <a:off x="457200"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50161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p>
        </p:txBody>
      </p:sp>
    </p:spTree>
    <p:extLst>
      <p:ext uri="{BB962C8B-B14F-4D97-AF65-F5344CB8AC3E}">
        <p14:creationId xmlns:p14="http://schemas.microsoft.com/office/powerpoint/2010/main" val="20111596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844481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2770957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21771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9"/>
          </p:nvPr>
        </p:nvSpPr>
        <p:spPr>
          <a:xfrm>
            <a:off x="3657601" y="6418263"/>
            <a:ext cx="479834" cy="298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20"/>
          </p:nvPr>
        </p:nvSpPr>
        <p:spPr>
          <a:xfrm>
            <a:off x="5503863" y="6418263"/>
            <a:ext cx="453317"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p:cNvSpPr>
            <a:spLocks noGrp="1"/>
          </p:cNvSpPr>
          <p:nvPr>
            <p:ph sz="quarter" idx="21"/>
          </p:nvPr>
        </p:nvSpPr>
        <p:spPr>
          <a:xfrm>
            <a:off x="7200900" y="6418263"/>
            <a:ext cx="576027"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22"/>
          </p:nvPr>
        </p:nvSpPr>
        <p:spPr>
          <a:xfrm flipH="1">
            <a:off x="7976101" y="6418263"/>
            <a:ext cx="778599"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4794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7">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a:solidFill>
                  <a:schemeClr val="tx1"/>
                </a:solidFill>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4"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5">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 id="214748369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oleObject" Target="../embeddings/oleObject11.bin"/><Relationship Id="rId7" Type="http://schemas.openxmlformats.org/officeDocument/2006/relationships/image" Target="../media/image20.jpg"/><Relationship Id="rId2" Type="http://schemas.openxmlformats.org/officeDocument/2006/relationships/slideLayout" Target="../slideLayouts/slideLayout20.xml"/><Relationship Id="rId1" Type="http://schemas.openxmlformats.org/officeDocument/2006/relationships/vmlDrawing" Target="../drawings/vmlDrawing3.vml"/><Relationship Id="rId6" Type="http://schemas.openxmlformats.org/officeDocument/2006/relationships/image" Target="../media/image19.wmf"/><Relationship Id="rId5" Type="http://schemas.openxmlformats.org/officeDocument/2006/relationships/oleObject" Target="../embeddings/oleObject12.bin"/><Relationship Id="rId4" Type="http://schemas.openxmlformats.org/officeDocument/2006/relationships/image" Target="../media/image18.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0.xml"/><Relationship Id="rId1" Type="http://schemas.openxmlformats.org/officeDocument/2006/relationships/vmlDrawing" Target="../drawings/vmlDrawing4.vml"/><Relationship Id="rId4" Type="http://schemas.openxmlformats.org/officeDocument/2006/relationships/image" Target="../media/image22.wmf"/></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image" Target="../media/image23.wmf"/><Relationship Id="rId4"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0.xml"/><Relationship Id="rId1" Type="http://schemas.openxmlformats.org/officeDocument/2006/relationships/vmlDrawing" Target="../drawings/vmlDrawing6.vml"/><Relationship Id="rId6" Type="http://schemas.openxmlformats.org/officeDocument/2006/relationships/image" Target="../media/image26.wmf"/><Relationship Id="rId5" Type="http://schemas.openxmlformats.org/officeDocument/2006/relationships/oleObject" Target="../embeddings/oleObject16.bin"/><Relationship Id="rId4" Type="http://schemas.openxmlformats.org/officeDocument/2006/relationships/image" Target="../media/image25.wmf"/></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0.xml"/><Relationship Id="rId1" Type="http://schemas.openxmlformats.org/officeDocument/2006/relationships/vmlDrawing" Target="../drawings/vmlDrawing7.vml"/><Relationship Id="rId4" Type="http://schemas.openxmlformats.org/officeDocument/2006/relationships/image" Target="../media/image31.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3.xml"/><Relationship Id="rId1" Type="http://schemas.openxmlformats.org/officeDocument/2006/relationships/vmlDrawing" Target="../drawings/vmlDrawing8.vml"/><Relationship Id="rId6" Type="http://schemas.openxmlformats.org/officeDocument/2006/relationships/image" Target="../media/image33.wmf"/><Relationship Id="rId5" Type="http://schemas.openxmlformats.org/officeDocument/2006/relationships/oleObject" Target="../embeddings/oleObject19.bin"/><Relationship Id="rId4" Type="http://schemas.openxmlformats.org/officeDocument/2006/relationships/image" Target="../media/image32.wmf"/></Relationships>
</file>

<file path=ppt/slides/_rels/slide21.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image" Target="../media/image39.wmf"/><Relationship Id="rId3" Type="http://schemas.openxmlformats.org/officeDocument/2006/relationships/oleObject" Target="../embeddings/oleObject21.bin"/><Relationship Id="rId7" Type="http://schemas.openxmlformats.org/officeDocument/2006/relationships/oleObject" Target="../embeddings/oleObject23.bin"/><Relationship Id="rId12" Type="http://schemas.openxmlformats.org/officeDocument/2006/relationships/oleObject" Target="../embeddings/oleObject26.bin"/><Relationship Id="rId2" Type="http://schemas.openxmlformats.org/officeDocument/2006/relationships/slideLayout" Target="../slideLayouts/slideLayout3.xml"/><Relationship Id="rId1" Type="http://schemas.openxmlformats.org/officeDocument/2006/relationships/vmlDrawing" Target="../drawings/vmlDrawing9.vml"/><Relationship Id="rId6" Type="http://schemas.openxmlformats.org/officeDocument/2006/relationships/image" Target="../media/image36.wmf"/><Relationship Id="rId11" Type="http://schemas.openxmlformats.org/officeDocument/2006/relationships/image" Target="../media/image38.wmf"/><Relationship Id="rId5" Type="http://schemas.openxmlformats.org/officeDocument/2006/relationships/oleObject" Target="../embeddings/oleObject22.bin"/><Relationship Id="rId15" Type="http://schemas.openxmlformats.org/officeDocument/2006/relationships/image" Target="../media/image40.wmf"/><Relationship Id="rId10" Type="http://schemas.openxmlformats.org/officeDocument/2006/relationships/oleObject" Target="../embeddings/oleObject25.bin"/><Relationship Id="rId4" Type="http://schemas.openxmlformats.org/officeDocument/2006/relationships/image" Target="../media/image35.wmf"/><Relationship Id="rId9" Type="http://schemas.openxmlformats.org/officeDocument/2006/relationships/oleObject" Target="../embeddings/oleObject24.bin"/><Relationship Id="rId14" Type="http://schemas.openxmlformats.org/officeDocument/2006/relationships/oleObject" Target="../embeddings/oleObject27.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5.xml"/><Relationship Id="rId1" Type="http://schemas.openxmlformats.org/officeDocument/2006/relationships/vmlDrawing" Target="../drawings/vmlDrawing10.vml"/><Relationship Id="rId6" Type="http://schemas.openxmlformats.org/officeDocument/2006/relationships/image" Target="../media/image42.wmf"/><Relationship Id="rId5" Type="http://schemas.openxmlformats.org/officeDocument/2006/relationships/oleObject" Target="../embeddings/oleObject29.bin"/><Relationship Id="rId4" Type="http://schemas.openxmlformats.org/officeDocument/2006/relationships/image" Target="../media/image41.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0.bin"/><Relationship Id="rId7" Type="http://schemas.openxmlformats.org/officeDocument/2006/relationships/image" Target="../media/image43.wmf"/><Relationship Id="rId2" Type="http://schemas.openxmlformats.org/officeDocument/2006/relationships/slideLayout" Target="../slideLayouts/slideLayout5.xml"/><Relationship Id="rId1" Type="http://schemas.openxmlformats.org/officeDocument/2006/relationships/vmlDrawing" Target="../drawings/vmlDrawing11.vml"/><Relationship Id="rId6" Type="http://schemas.openxmlformats.org/officeDocument/2006/relationships/oleObject" Target="../embeddings/oleObject32.bin"/><Relationship Id="rId5" Type="http://schemas.openxmlformats.org/officeDocument/2006/relationships/oleObject" Target="../embeddings/oleObject31.bin"/><Relationship Id="rId4" Type="http://schemas.openxmlformats.org/officeDocument/2006/relationships/image" Target="../media/image41.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0.xml"/><Relationship Id="rId1" Type="http://schemas.openxmlformats.org/officeDocument/2006/relationships/vmlDrawing" Target="../drawings/vmlDrawing12.vml"/><Relationship Id="rId5" Type="http://schemas.openxmlformats.org/officeDocument/2006/relationships/image" Target="../media/image45.jpg"/><Relationship Id="rId4" Type="http://schemas.openxmlformats.org/officeDocument/2006/relationships/image" Target="../media/image44.wmf"/></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0.xml"/><Relationship Id="rId4" Type="http://schemas.openxmlformats.org/officeDocument/2006/relationships/image" Target="../media/image48.jpg"/></Relationships>
</file>

<file path=ppt/slides/_rels/slide26.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34.bin"/><Relationship Id="rId7" Type="http://schemas.openxmlformats.org/officeDocument/2006/relationships/oleObject" Target="../embeddings/oleObject36.bin"/><Relationship Id="rId12" Type="http://schemas.openxmlformats.org/officeDocument/2006/relationships/image" Target="../media/image53.wmf"/><Relationship Id="rId2" Type="http://schemas.openxmlformats.org/officeDocument/2006/relationships/slideLayout" Target="../slideLayouts/slideLayout3.xml"/><Relationship Id="rId1" Type="http://schemas.openxmlformats.org/officeDocument/2006/relationships/vmlDrawing" Target="../drawings/vmlDrawing13.vml"/><Relationship Id="rId6" Type="http://schemas.openxmlformats.org/officeDocument/2006/relationships/image" Target="../media/image50.wmf"/><Relationship Id="rId11" Type="http://schemas.openxmlformats.org/officeDocument/2006/relationships/oleObject" Target="../embeddings/oleObject38.bin"/><Relationship Id="rId5" Type="http://schemas.openxmlformats.org/officeDocument/2006/relationships/oleObject" Target="../embeddings/oleObject35.bin"/><Relationship Id="rId10" Type="http://schemas.openxmlformats.org/officeDocument/2006/relationships/image" Target="../media/image52.wmf"/><Relationship Id="rId4" Type="http://schemas.openxmlformats.org/officeDocument/2006/relationships/image" Target="../media/image49.wmf"/><Relationship Id="rId9" Type="http://schemas.openxmlformats.org/officeDocument/2006/relationships/oleObject" Target="../embeddings/oleObject37.bin"/></Relationships>
</file>

<file path=ppt/slides/_rels/slide27.xml.rels><?xml version="1.0" encoding="UTF-8" standalone="yes"?>
<Relationships xmlns="http://schemas.openxmlformats.org/package/2006/relationships"><Relationship Id="rId8" Type="http://schemas.openxmlformats.org/officeDocument/2006/relationships/image" Target="../media/image56.wmf"/><Relationship Id="rId13" Type="http://schemas.openxmlformats.org/officeDocument/2006/relationships/oleObject" Target="../embeddings/oleObject44.bin"/><Relationship Id="rId3" Type="http://schemas.openxmlformats.org/officeDocument/2006/relationships/oleObject" Target="../embeddings/oleObject39.bin"/><Relationship Id="rId7" Type="http://schemas.openxmlformats.org/officeDocument/2006/relationships/oleObject" Target="../embeddings/oleObject41.bin"/><Relationship Id="rId12" Type="http://schemas.openxmlformats.org/officeDocument/2006/relationships/image" Target="../media/image58.wmf"/><Relationship Id="rId17" Type="http://schemas.openxmlformats.org/officeDocument/2006/relationships/image" Target="../media/image60.wmf"/><Relationship Id="rId2" Type="http://schemas.openxmlformats.org/officeDocument/2006/relationships/slideLayout" Target="../slideLayouts/slideLayout3.xml"/><Relationship Id="rId16" Type="http://schemas.openxmlformats.org/officeDocument/2006/relationships/oleObject" Target="../embeddings/oleObject46.bin"/><Relationship Id="rId1" Type="http://schemas.openxmlformats.org/officeDocument/2006/relationships/vmlDrawing" Target="../drawings/vmlDrawing14.vml"/><Relationship Id="rId6" Type="http://schemas.openxmlformats.org/officeDocument/2006/relationships/image" Target="../media/image55.wmf"/><Relationship Id="rId11" Type="http://schemas.openxmlformats.org/officeDocument/2006/relationships/oleObject" Target="../embeddings/oleObject43.bin"/><Relationship Id="rId5" Type="http://schemas.openxmlformats.org/officeDocument/2006/relationships/oleObject" Target="../embeddings/oleObject40.bin"/><Relationship Id="rId15" Type="http://schemas.openxmlformats.org/officeDocument/2006/relationships/oleObject" Target="../embeddings/oleObject45.bin"/><Relationship Id="rId10" Type="http://schemas.openxmlformats.org/officeDocument/2006/relationships/image" Target="../media/image57.wmf"/><Relationship Id="rId4" Type="http://schemas.openxmlformats.org/officeDocument/2006/relationships/image" Target="../media/image54.wmf"/><Relationship Id="rId9" Type="http://schemas.openxmlformats.org/officeDocument/2006/relationships/oleObject" Target="../embeddings/oleObject42.bin"/><Relationship Id="rId14" Type="http://schemas.openxmlformats.org/officeDocument/2006/relationships/image" Target="../media/image59.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oleObject" Target="../embeddings/oleObject6.bin"/><Relationship Id="rId18" Type="http://schemas.openxmlformats.org/officeDocument/2006/relationships/image" Target="../media/image11.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8.wmf"/><Relationship Id="rId17" Type="http://schemas.openxmlformats.org/officeDocument/2006/relationships/oleObject" Target="../embeddings/oleObject8.bin"/><Relationship Id="rId2" Type="http://schemas.openxmlformats.org/officeDocument/2006/relationships/slideLayout" Target="../slideLayouts/slideLayout5.xml"/><Relationship Id="rId16" Type="http://schemas.openxmlformats.org/officeDocument/2006/relationships/image" Target="../media/image10.wmf"/><Relationship Id="rId1" Type="http://schemas.openxmlformats.org/officeDocument/2006/relationships/vmlDrawing" Target="../drawings/vmlDrawing1.vml"/><Relationship Id="rId6" Type="http://schemas.openxmlformats.org/officeDocument/2006/relationships/image" Target="../media/image5.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4.bin"/><Relationship Id="rId14" Type="http://schemas.openxmlformats.org/officeDocument/2006/relationships/image" Target="../media/image9.wmf"/></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0.xml"/><Relationship Id="rId1" Type="http://schemas.openxmlformats.org/officeDocument/2006/relationships/vmlDrawing" Target="../drawings/vmlDrawing2.vml"/><Relationship Id="rId6" Type="http://schemas.openxmlformats.org/officeDocument/2006/relationships/image" Target="../media/image16.wmf"/><Relationship Id="rId5" Type="http://schemas.openxmlformats.org/officeDocument/2006/relationships/oleObject" Target="../embeddings/oleObject10.bin"/><Relationship Id="rId4"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762000"/>
            <a:ext cx="4196750" cy="3013879"/>
          </a:xfrm>
        </p:spPr>
        <p:txBody>
          <a:bodyPr anchor="ctr"/>
          <a:lstStyle/>
          <a:p>
            <a:r>
              <a:rPr lang="en-US" sz="2800" dirty="0">
                <a:latin typeface="+mn-lt"/>
              </a:rPr>
              <a:t>Elementary and Middle School Mathematics Teaching Developmentally</a:t>
            </a:r>
            <a:br>
              <a:rPr lang="en-US" sz="3400" dirty="0">
                <a:latin typeface="+mn-lt"/>
              </a:rPr>
            </a:br>
            <a:r>
              <a:rPr lang="en-IN" sz="2400" dirty="0">
                <a:latin typeface="+mn-lt"/>
              </a:rPr>
              <a:t>10</a:t>
            </a:r>
            <a:r>
              <a:rPr lang="en-IN" sz="2400" baseline="30000" dirty="0">
                <a:latin typeface="+mn-lt"/>
              </a:rPr>
              <a:t>th</a:t>
            </a:r>
            <a:r>
              <a:rPr lang="en-IN" sz="2400" dirty="0">
                <a:latin typeface="+mn-lt"/>
              </a:rPr>
              <a:t> Edition</a:t>
            </a:r>
            <a:endParaRPr lang="en-US" sz="2400" dirty="0">
              <a:latin typeface="+mn-lt"/>
            </a:endParaRPr>
          </a:p>
        </p:txBody>
      </p:sp>
      <p:sp>
        <p:nvSpPr>
          <p:cNvPr id="3" name="Text Placeholder 2"/>
          <p:cNvSpPr>
            <a:spLocks noGrp="1"/>
          </p:cNvSpPr>
          <p:nvPr>
            <p:ph type="subTitle" idx="1"/>
          </p:nvPr>
        </p:nvSpPr>
        <p:spPr>
          <a:xfrm>
            <a:off x="674686" y="3962399"/>
            <a:ext cx="4311382" cy="1628775"/>
          </a:xfrm>
        </p:spPr>
        <p:txBody>
          <a:bodyPr anchor="ctr"/>
          <a:lstStyle/>
          <a:p>
            <a:r>
              <a:rPr lang="en-US" sz="2800" b="1" dirty="0">
                <a:solidFill>
                  <a:srgbClr val="007FA3"/>
                </a:solidFill>
                <a:latin typeface="+mn-lt"/>
              </a:rPr>
              <a:t>Chapter 15</a:t>
            </a:r>
          </a:p>
          <a:p>
            <a:r>
              <a:rPr lang="en-US" sz="2400" b="1" dirty="0">
                <a:solidFill>
                  <a:srgbClr val="007FA3"/>
                </a:solidFill>
                <a:latin typeface="+mn-lt"/>
              </a:rPr>
              <a:t>Developing Fraction Operations</a:t>
            </a:r>
          </a:p>
        </p:txBody>
      </p:sp>
      <p:pic>
        <p:nvPicPr>
          <p:cNvPr id="7" name="Picture 6" descr="Front Cover: Elementary and Middle School Mathematics Teaching Developmentally Tenth Edition by Van De Walle, Karp and Bay-Willi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9440" y="1772188"/>
            <a:ext cx="3568184" cy="4224634"/>
          </a:xfrm>
          <a:prstGeom prst="rect">
            <a:avLst/>
          </a:prstGeom>
          <a:ln w="9525">
            <a:solidFill>
              <a:schemeClr val="tx1"/>
            </a:solidFill>
          </a:ln>
        </p:spPr>
      </p:pic>
      <p:sp>
        <p:nvSpPr>
          <p:cNvPr id="9" name="Text Placeholder 5"/>
          <p:cNvSpPr txBox="1">
            <a:spLocks/>
          </p:cNvSpPr>
          <p:nvPr/>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410128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15.3 Over or Under 1</a:t>
            </a:r>
          </a:p>
        </p:txBody>
      </p:sp>
      <p:sp>
        <p:nvSpPr>
          <p:cNvPr id="3" name="Text Placeholder 2"/>
          <p:cNvSpPr>
            <a:spLocks noGrp="1"/>
          </p:cNvSpPr>
          <p:nvPr>
            <p:ph type="body" idx="1"/>
          </p:nvPr>
        </p:nvSpPr>
        <p:spPr>
          <a:xfrm>
            <a:off x="457200" y="1600200"/>
            <a:ext cx="4252823" cy="4525963"/>
          </a:xfrm>
        </p:spPr>
        <p:txBody>
          <a:bodyPr/>
          <a:lstStyle/>
          <a:p>
            <a:pPr marL="0" indent="0">
              <a:buNone/>
            </a:pPr>
            <a:r>
              <a:rPr lang="en-US" sz="2400" dirty="0">
                <a:latin typeface="+mn-lt"/>
                <a:cs typeface="Verdana"/>
              </a:rPr>
              <a:t>Materials - Estimating Addition and Subtraction of Fractions Problems</a:t>
            </a:r>
          </a:p>
          <a:p>
            <a:pPr marL="0" indent="0">
              <a:buNone/>
            </a:pPr>
            <a:r>
              <a:rPr lang="en-US" sz="2400" dirty="0">
                <a:latin typeface="+mn-lt"/>
                <a:cs typeface="Verdana"/>
              </a:rPr>
              <a:t>Directions - Project a sum or difference for 10 seconds.</a:t>
            </a:r>
          </a:p>
          <a:p>
            <a:pPr marL="0" indent="0">
              <a:buNone/>
            </a:pPr>
            <a:r>
              <a:rPr lang="en-US" sz="2400" dirty="0">
                <a:latin typeface="+mn-lt"/>
                <a:cs typeface="Verdana"/>
              </a:rPr>
              <a:t>Ask students to write “over or under” one.</a:t>
            </a:r>
          </a:p>
          <a:p>
            <a:pPr marL="0" indent="0">
              <a:buNone/>
            </a:pPr>
            <a:r>
              <a:rPr lang="en-US" sz="2400" dirty="0">
                <a:latin typeface="+mn-lt"/>
                <a:cs typeface="Verdana"/>
              </a:rPr>
              <a:t>Discuss each problem and discuss how they decided on their estimates.</a:t>
            </a:r>
          </a:p>
        </p:txBody>
      </p:sp>
      <p:pic>
        <p:nvPicPr>
          <p:cNvPr id="4" name="Picture 3" descr="6 fraction estimation problems. Instructions, number your papers 1 to 6. Write only answers. Estimate, use whole numbers and benchmark fractions. 1. 1 eighth + 4 fifths. 2. 9 tenths + 7 eighths. 3. 3 fifths + 3 fourths + 1 eighth. 4. 3 fourths minus 1 third. 5. 11 twelfths minus 3 fourths. 6. 1 and 1 half minus 9 tenths."/>
          <p:cNvPicPr>
            <a:picLocks noChangeAspect="1"/>
          </p:cNvPicPr>
          <p:nvPr/>
        </p:nvPicPr>
        <p:blipFill>
          <a:blip r:embed="rId2"/>
          <a:stretch>
            <a:fillRect/>
          </a:stretch>
        </p:blipFill>
        <p:spPr>
          <a:xfrm>
            <a:off x="4805362" y="1536702"/>
            <a:ext cx="4101286" cy="4525962"/>
          </a:xfrm>
          <a:prstGeom prst="rect">
            <a:avLst/>
          </a:prstGeom>
        </p:spPr>
      </p:pic>
    </p:spTree>
    <p:extLst>
      <p:ext uri="{BB962C8B-B14F-4D97-AF65-F5344CB8AC3E}">
        <p14:creationId xmlns:p14="http://schemas.microsoft.com/office/powerpoint/2010/main" val="2609186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the Algorithms </a:t>
            </a:r>
            <a:r>
              <a:rPr lang="en-US" sz="2000" b="0" dirty="0"/>
              <a:t>(1 of 2)</a:t>
            </a:r>
            <a:endParaRPr lang="en-US" b="0" dirty="0"/>
          </a:p>
        </p:txBody>
      </p:sp>
      <p:sp>
        <p:nvSpPr>
          <p:cNvPr id="4" name="Content Placeholder 3"/>
          <p:cNvSpPr>
            <a:spLocks noGrp="1"/>
          </p:cNvSpPr>
          <p:nvPr>
            <p:ph idx="1"/>
          </p:nvPr>
        </p:nvSpPr>
        <p:spPr>
          <a:xfrm>
            <a:off x="419100" y="1400025"/>
            <a:ext cx="5043488" cy="1504950"/>
          </a:xfrm>
        </p:spPr>
        <p:txBody>
          <a:bodyPr/>
          <a:lstStyle/>
          <a:p>
            <a:pPr marL="1588" lvl="1" indent="0" eaLnBrk="1" hangingPunct="1">
              <a:spcBef>
                <a:spcPts val="1500"/>
              </a:spcBef>
              <a:buFont typeface="Verdana" charset="0"/>
              <a:buNone/>
              <a:defRPr/>
            </a:pPr>
            <a:r>
              <a:rPr lang="en-US" sz="1800" dirty="0">
                <a:latin typeface="+mn-lt"/>
                <a:cs typeface="Verdana"/>
              </a:rPr>
              <a:t>Develop side by side with visual and situations</a:t>
            </a:r>
          </a:p>
          <a:p>
            <a:pPr marL="1588" lvl="1" indent="0" eaLnBrk="1" hangingPunct="1">
              <a:spcBef>
                <a:spcPts val="1500"/>
              </a:spcBef>
              <a:buFont typeface="Verdana" charset="0"/>
              <a:buNone/>
              <a:defRPr/>
            </a:pPr>
            <a:r>
              <a:rPr lang="en-US" sz="1800" dirty="0">
                <a:latin typeface="+mn-lt"/>
                <a:cs typeface="Verdana"/>
              </a:rPr>
              <a:t>Like denominators - Focus on the key idea that the units must be the same so they can be combined.</a:t>
            </a:r>
          </a:p>
        </p:txBody>
      </p:sp>
      <p:graphicFrame>
        <p:nvGraphicFramePr>
          <p:cNvPr id="7" name="Object 6" descr="3 fourths + 2 fourths"/>
          <p:cNvGraphicFramePr>
            <a:graphicFrameLocks noChangeAspect="1"/>
          </p:cNvGraphicFramePr>
          <p:nvPr>
            <p:extLst>
              <p:ext uri="{D42A27DB-BD31-4B8C-83A1-F6EECF244321}">
                <p14:modId xmlns:p14="http://schemas.microsoft.com/office/powerpoint/2010/main" val="4188520324"/>
              </p:ext>
            </p:extLst>
          </p:nvPr>
        </p:nvGraphicFramePr>
        <p:xfrm>
          <a:off x="563688" y="2917338"/>
          <a:ext cx="524187" cy="507809"/>
        </p:xfrm>
        <a:graphic>
          <a:graphicData uri="http://schemas.openxmlformats.org/presentationml/2006/ole">
            <mc:AlternateContent xmlns:mc="http://schemas.openxmlformats.org/markup-compatibility/2006">
              <mc:Choice xmlns:v="urn:schemas-microsoft-com:vml" Requires="v">
                <p:oleObj spid="_x0000_s3300" name="Equation" r:id="rId3" imgW="406080" imgH="393480" progId="Equation.DSMT4">
                  <p:embed/>
                </p:oleObj>
              </mc:Choice>
              <mc:Fallback>
                <p:oleObj name="Equation" r:id="rId3" imgW="406080" imgH="393480" progId="Equation.DSMT4">
                  <p:embed/>
                  <p:pic>
                    <p:nvPicPr>
                      <p:cNvPr id="0" name=""/>
                      <p:cNvPicPr/>
                      <p:nvPr/>
                    </p:nvPicPr>
                    <p:blipFill>
                      <a:blip r:embed="rId4"/>
                      <a:stretch>
                        <a:fillRect/>
                      </a:stretch>
                    </p:blipFill>
                    <p:spPr>
                      <a:xfrm>
                        <a:off x="563688" y="2917338"/>
                        <a:ext cx="524187" cy="507809"/>
                      </a:xfrm>
                      <a:prstGeom prst="rect">
                        <a:avLst/>
                      </a:prstGeom>
                    </p:spPr>
                  </p:pic>
                </p:oleObj>
              </mc:Fallback>
            </mc:AlternateContent>
          </a:graphicData>
        </a:graphic>
      </p:graphicFrame>
      <p:sp>
        <p:nvSpPr>
          <p:cNvPr id="5" name="Content Placeholder 4"/>
          <p:cNvSpPr>
            <a:spLocks noGrp="1"/>
          </p:cNvSpPr>
          <p:nvPr>
            <p:ph idx="13"/>
          </p:nvPr>
        </p:nvSpPr>
        <p:spPr>
          <a:xfrm>
            <a:off x="1038494" y="2927874"/>
            <a:ext cx="3580863" cy="428877"/>
          </a:xfrm>
        </p:spPr>
        <p:txBody>
          <a:bodyPr/>
          <a:lstStyle/>
          <a:p>
            <a:pPr marL="0" indent="0">
              <a:buNone/>
            </a:pPr>
            <a:r>
              <a:rPr lang="en-US" sz="1800" dirty="0">
                <a:latin typeface="+mn-lt"/>
                <a:cs typeface="Verdana"/>
              </a:rPr>
              <a:t>How many fourths altogether?</a:t>
            </a:r>
          </a:p>
        </p:txBody>
      </p:sp>
      <p:graphicFrame>
        <p:nvGraphicFramePr>
          <p:cNvPr id="8" name="Object 7" descr="3 and 7 eights minus 1 and 3 eights"/>
          <p:cNvGraphicFramePr>
            <a:graphicFrameLocks noChangeAspect="1"/>
          </p:cNvGraphicFramePr>
          <p:nvPr>
            <p:extLst>
              <p:ext uri="{D42A27DB-BD31-4B8C-83A1-F6EECF244321}">
                <p14:modId xmlns:p14="http://schemas.microsoft.com/office/powerpoint/2010/main" val="1882844447"/>
              </p:ext>
            </p:extLst>
          </p:nvPr>
        </p:nvGraphicFramePr>
        <p:xfrm>
          <a:off x="515952" y="3554238"/>
          <a:ext cx="760667" cy="524015"/>
        </p:xfrm>
        <a:graphic>
          <a:graphicData uri="http://schemas.openxmlformats.org/presentationml/2006/ole">
            <mc:AlternateContent xmlns:mc="http://schemas.openxmlformats.org/markup-compatibility/2006">
              <mc:Choice xmlns:v="urn:schemas-microsoft-com:vml" Requires="v">
                <p:oleObj spid="_x0000_s3301" name="Equation" r:id="rId5" imgW="571320" imgH="393480" progId="Equation.DSMT4">
                  <p:embed/>
                </p:oleObj>
              </mc:Choice>
              <mc:Fallback>
                <p:oleObj name="Equation" r:id="rId5" imgW="571320" imgH="393480" progId="Equation.DSMT4">
                  <p:embed/>
                  <p:pic>
                    <p:nvPicPr>
                      <p:cNvPr id="0" name=""/>
                      <p:cNvPicPr/>
                      <p:nvPr/>
                    </p:nvPicPr>
                    <p:blipFill>
                      <a:blip r:embed="rId6"/>
                      <a:stretch>
                        <a:fillRect/>
                      </a:stretch>
                    </p:blipFill>
                    <p:spPr>
                      <a:xfrm>
                        <a:off x="515952" y="3554238"/>
                        <a:ext cx="760667" cy="524015"/>
                      </a:xfrm>
                      <a:prstGeom prst="rect">
                        <a:avLst/>
                      </a:prstGeom>
                    </p:spPr>
                  </p:pic>
                </p:oleObj>
              </mc:Fallback>
            </mc:AlternateContent>
          </a:graphicData>
        </a:graphic>
      </p:graphicFrame>
      <p:sp>
        <p:nvSpPr>
          <p:cNvPr id="6" name="Content Placeholder 5"/>
          <p:cNvSpPr>
            <a:spLocks noGrp="1"/>
          </p:cNvSpPr>
          <p:nvPr>
            <p:ph idx="14"/>
          </p:nvPr>
        </p:nvSpPr>
        <p:spPr>
          <a:xfrm>
            <a:off x="473720" y="3471625"/>
            <a:ext cx="4848778" cy="1755983"/>
          </a:xfrm>
        </p:spPr>
        <p:txBody>
          <a:bodyPr/>
          <a:lstStyle/>
          <a:p>
            <a:pPr marL="0" lvl="2" indent="752475" eaLnBrk="1" hangingPunct="1">
              <a:lnSpc>
                <a:spcPct val="150000"/>
              </a:lnSpc>
              <a:buFont typeface="Arial" charset="0"/>
              <a:buNone/>
              <a:defRPr/>
            </a:pPr>
            <a:r>
              <a:rPr lang="en-US" sz="1800" dirty="0">
                <a:latin typeface="+mn-lt"/>
                <a:cs typeface="Verdana"/>
              </a:rPr>
              <a:t>is counting back eighths or finding the number of eighths between the two quantities Unlike denominators- Invite students to use models to determine equal parts.</a:t>
            </a:r>
          </a:p>
        </p:txBody>
      </p:sp>
      <p:pic>
        <p:nvPicPr>
          <p:cNvPr id="3" name="Picture 2" descr="A fraction expression. 3 fifths + 1 half. There are 4 boxes with shaded regions to represent the fractions, 2 representations for each fraction. 3 fifths. Box 1. A square has 5 equal parts, 3 are shaded. Box 2. A square has 10 equal parts, 6 are shaded. 1 half. Box 1. A square has 2 equal parts, 1 is shaded. Box 2. A square has 10 equal parts, 5 are shaded. Instructions, these 2 boxes are the same. So rewrite them. 3 fifths + 1 half is the same has 6 tenths + 5 tenth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26024" y="1490621"/>
            <a:ext cx="3151632" cy="2587632"/>
          </a:xfrm>
          <a:prstGeom prst="rect">
            <a:avLst/>
          </a:prstGeom>
        </p:spPr>
      </p:pic>
      <p:pic>
        <p:nvPicPr>
          <p:cNvPr id="11" name="Picture 10" descr="A fraction expression. Use the dark green as a whole. It is 6 whites long. There are 4 rods. From bottom to top they are as follows. 1, whole, dark green. 2, 6 white rods. The combination of these rods is the same length has the whole. 3, 1 half. 4, 5 sixths. Reasoning. In terms of the white strips, the problem 5 sixths minus 1 half is the same as 5 sixths minus 3 sixth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26024" y="4154354"/>
            <a:ext cx="3133344" cy="2094046"/>
          </a:xfrm>
          <a:prstGeom prst="rect">
            <a:avLst/>
          </a:prstGeom>
        </p:spPr>
      </p:pic>
    </p:spTree>
    <p:extLst>
      <p:ext uri="{BB962C8B-B14F-4D97-AF65-F5344CB8AC3E}">
        <p14:creationId xmlns:p14="http://schemas.microsoft.com/office/powerpoint/2010/main" val="3689108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Common Denominators “Required”?</a:t>
            </a:r>
          </a:p>
        </p:txBody>
      </p:sp>
      <p:sp>
        <p:nvSpPr>
          <p:cNvPr id="4" name="Text Placeholder 3"/>
          <p:cNvSpPr>
            <a:spLocks noGrp="1"/>
          </p:cNvSpPr>
          <p:nvPr>
            <p:ph type="body" idx="1"/>
          </p:nvPr>
        </p:nvSpPr>
        <p:spPr>
          <a:xfrm>
            <a:off x="457200" y="1600200"/>
            <a:ext cx="8229600" cy="1171575"/>
          </a:xfrm>
        </p:spPr>
        <p:txBody>
          <a:bodyPr/>
          <a:lstStyle/>
          <a:p>
            <a:pPr marL="0" indent="0">
              <a:buNone/>
            </a:pPr>
            <a:r>
              <a:rPr lang="en-US" sz="2400" dirty="0">
                <a:latin typeface="+mn-lt"/>
                <a:cs typeface="Verdana"/>
              </a:rPr>
              <a:t>Reasoning strategies will show students that there are many correct solutions without ever finding a common denominators.</a:t>
            </a:r>
          </a:p>
        </p:txBody>
      </p:sp>
      <p:graphicFrame>
        <p:nvGraphicFramePr>
          <p:cNvPr id="6" name="Object 5" descr="5 fraction expressions. 1. 3 fourths + 1 eighth. 2. 1 half minus 1 eighth. 3. 2 thirds + 1 half. 4. 1 and 1 half minus 3 fourths. 5. 1 and 2 thirds + 3 fourths."/>
          <p:cNvGraphicFramePr>
            <a:graphicFrameLocks noChangeAspect="1"/>
          </p:cNvGraphicFramePr>
          <p:nvPr>
            <p:extLst>
              <p:ext uri="{D42A27DB-BD31-4B8C-83A1-F6EECF244321}">
                <p14:modId xmlns:p14="http://schemas.microsoft.com/office/powerpoint/2010/main" val="171001504"/>
              </p:ext>
            </p:extLst>
          </p:nvPr>
        </p:nvGraphicFramePr>
        <p:xfrm>
          <a:off x="1237848" y="3058925"/>
          <a:ext cx="6323246" cy="682999"/>
        </p:xfrm>
        <a:graphic>
          <a:graphicData uri="http://schemas.openxmlformats.org/presentationml/2006/ole">
            <mc:AlternateContent xmlns:mc="http://schemas.openxmlformats.org/markup-compatibility/2006">
              <mc:Choice xmlns:v="urn:schemas-microsoft-com:vml" Requires="v">
                <p:oleObj spid="_x0000_s4202" name="Equation" r:id="rId3" imgW="3644640" imgH="393480" progId="Equation.DSMT4">
                  <p:embed/>
                </p:oleObj>
              </mc:Choice>
              <mc:Fallback>
                <p:oleObj name="Equation" r:id="rId3" imgW="3644640" imgH="393480" progId="Equation.DSMT4">
                  <p:embed/>
                  <p:pic>
                    <p:nvPicPr>
                      <p:cNvPr id="0" name=""/>
                      <p:cNvPicPr/>
                      <p:nvPr/>
                    </p:nvPicPr>
                    <p:blipFill>
                      <a:blip r:embed="rId4"/>
                      <a:stretch>
                        <a:fillRect/>
                      </a:stretch>
                    </p:blipFill>
                    <p:spPr>
                      <a:xfrm>
                        <a:off x="1237848" y="3058925"/>
                        <a:ext cx="6323246" cy="682999"/>
                      </a:xfrm>
                      <a:prstGeom prst="rect">
                        <a:avLst/>
                      </a:prstGeom>
                    </p:spPr>
                  </p:pic>
                </p:oleObj>
              </mc:Fallback>
            </mc:AlternateContent>
          </a:graphicData>
        </a:graphic>
      </p:graphicFrame>
      <p:sp>
        <p:nvSpPr>
          <p:cNvPr id="5" name="Text Placeholder 4"/>
          <p:cNvSpPr>
            <a:spLocks noGrp="1"/>
          </p:cNvSpPr>
          <p:nvPr>
            <p:ph type="body" idx="2"/>
          </p:nvPr>
        </p:nvSpPr>
        <p:spPr>
          <a:xfrm>
            <a:off x="457200" y="4029075"/>
            <a:ext cx="8229600" cy="1897063"/>
          </a:xfrm>
        </p:spPr>
        <p:txBody>
          <a:bodyPr/>
          <a:lstStyle/>
          <a:p>
            <a:pPr marL="0" indent="0">
              <a:buNone/>
            </a:pPr>
            <a:r>
              <a:rPr lang="en-US" sz="2400" dirty="0">
                <a:latin typeface="+mn-lt"/>
                <a:cs typeface="Verdana"/>
              </a:rPr>
              <a:t>Looks for ways different fractional parts are related, e.g., halves, fourths, and eighths.</a:t>
            </a:r>
          </a:p>
          <a:p>
            <a:pPr marL="0" indent="0">
              <a:buNone/>
            </a:pPr>
            <a:r>
              <a:rPr lang="en-US" sz="2400" dirty="0">
                <a:latin typeface="+mn-lt"/>
                <a:cs typeface="Verdana"/>
              </a:rPr>
              <a:t>Number line would be a powerful tool for mentally adding and subtracting fractions.</a:t>
            </a:r>
          </a:p>
        </p:txBody>
      </p:sp>
    </p:spTree>
    <p:extLst>
      <p:ext uri="{BB962C8B-B14F-4D97-AF65-F5344CB8AC3E}">
        <p14:creationId xmlns:p14="http://schemas.microsoft.com/office/powerpoint/2010/main" val="3477756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Challenges and Misconceptions for Adding and Subtracting Fractions </a:t>
            </a:r>
            <a:r>
              <a:rPr lang="en-US" sz="2000" b="0" dirty="0"/>
              <a:t>(1 of 2)</a:t>
            </a:r>
            <a:endParaRPr lang="en-US" b="0" dirty="0"/>
          </a:p>
        </p:txBody>
      </p:sp>
      <p:graphicFrame>
        <p:nvGraphicFramePr>
          <p:cNvPr id="4" name="Table 3"/>
          <p:cNvGraphicFramePr>
            <a:graphicFrameLocks noGrp="1"/>
          </p:cNvGraphicFramePr>
          <p:nvPr>
            <p:extLst>
              <p:ext uri="{D42A27DB-BD31-4B8C-83A1-F6EECF244321}">
                <p14:modId xmlns:p14="http://schemas.microsoft.com/office/powerpoint/2010/main" val="2049834257"/>
              </p:ext>
            </p:extLst>
          </p:nvPr>
        </p:nvGraphicFramePr>
        <p:xfrm>
          <a:off x="457200" y="1464043"/>
          <a:ext cx="8229600" cy="4889131"/>
        </p:xfrm>
        <a:graphic>
          <a:graphicData uri="http://schemas.openxmlformats.org/drawingml/2006/table">
            <a:tbl>
              <a:tblPr firstRow="1" bandRow="1">
                <a:tableStyleId>{5940675A-B579-460E-94D1-54222C63F5DA}</a:tableStyleId>
              </a:tblPr>
              <a:tblGrid>
                <a:gridCol w="2019300">
                  <a:extLst>
                    <a:ext uri="{9D8B030D-6E8A-4147-A177-3AD203B41FA5}">
                      <a16:colId xmlns:a16="http://schemas.microsoft.com/office/drawing/2014/main" val="3023926475"/>
                    </a:ext>
                  </a:extLst>
                </a:gridCol>
                <a:gridCol w="3333750">
                  <a:extLst>
                    <a:ext uri="{9D8B030D-6E8A-4147-A177-3AD203B41FA5}">
                      <a16:colId xmlns:a16="http://schemas.microsoft.com/office/drawing/2014/main" val="2223140172"/>
                    </a:ext>
                  </a:extLst>
                </a:gridCol>
                <a:gridCol w="2876550">
                  <a:extLst>
                    <a:ext uri="{9D8B030D-6E8A-4147-A177-3AD203B41FA5}">
                      <a16:colId xmlns:a16="http://schemas.microsoft.com/office/drawing/2014/main" val="2776110913"/>
                    </a:ext>
                  </a:extLst>
                </a:gridCol>
              </a:tblGrid>
              <a:tr h="4889131">
                <a:tc>
                  <a:txBody>
                    <a:bodyPr/>
                    <a:lstStyle/>
                    <a:p>
                      <a:r>
                        <a:rPr lang="en-US" sz="1800" b="1" i="0" u="none" strike="noStrike" cap="none" baseline="0" dirty="0">
                          <a:solidFill>
                            <a:schemeClr val="tx1"/>
                          </a:solidFill>
                          <a:latin typeface="+mn-lt"/>
                          <a:ea typeface="+mn-ea"/>
                          <a:cs typeface="+mn-cs"/>
                          <a:sym typeface="Arial"/>
                        </a:rPr>
                        <a:t>2. Get different answer with models than with symbols (and aren’t bothered that the two answers are different (Bamberger et al., 2010).</a:t>
                      </a:r>
                      <a:endParaRPr lang="en-US" sz="1800" b="1" dirty="0"/>
                    </a:p>
                  </a:txBody>
                  <a:tcPr/>
                </a:tc>
                <a:tc>
                  <a:txBody>
                    <a:bodyPr/>
                    <a:lstStyle/>
                    <a:p>
                      <a:r>
                        <a:rPr lang="en-US" sz="1400" b="0" i="0" u="none" strike="noStrike" cap="none" baseline="0" dirty="0">
                          <a:solidFill>
                            <a:schemeClr val="tx1"/>
                          </a:solidFill>
                          <a:latin typeface="+mn-lt"/>
                          <a:ea typeface="+mn-ea"/>
                          <a:cs typeface="+mn-cs"/>
                          <a:sym typeface="Arial"/>
                        </a:rPr>
                        <a:t>For a task such as:</a:t>
                      </a:r>
                    </a:p>
                    <a:p>
                      <a:pPr>
                        <a:spcBef>
                          <a:spcPts val="600"/>
                        </a:spcBef>
                      </a:pPr>
                      <a:r>
                        <a:rPr lang="en-US" sz="1400" b="1" i="0" u="none" strike="noStrike" cap="none" baseline="0" dirty="0">
                          <a:solidFill>
                            <a:schemeClr val="tx1"/>
                          </a:solidFill>
                          <a:latin typeface="+mn-lt"/>
                          <a:ea typeface="+mn-ea"/>
                          <a:cs typeface="+mn-cs"/>
                          <a:sym typeface="Arial"/>
                        </a:rPr>
                        <a:t>Ms. Rodriguez baked a pan of brownies for the bake sale and cut the brownies into 8 equal-sized parts. In the morning, three of the brownies were sold; in the afternoon, two more were sold. What fractional part of the brownies had been sold? What fractional part is still for sale?</a:t>
                      </a:r>
                    </a:p>
                    <a:p>
                      <a:pPr>
                        <a:spcBef>
                          <a:spcPts val="600"/>
                        </a:spcBef>
                      </a:pPr>
                      <a:r>
                        <a:rPr lang="en-US" sz="1600" b="0" i="0" u="none" strike="noStrike" cap="none" baseline="0" dirty="0">
                          <a:solidFill>
                            <a:schemeClr val="tx1"/>
                          </a:solidFill>
                          <a:latin typeface="+mn-lt"/>
                          <a:ea typeface="+mn-ea"/>
                          <a:cs typeface="+mn-cs"/>
                          <a:sym typeface="Arial"/>
                        </a:rPr>
                        <a:t>Student correctly illustrates: </a:t>
                      </a:r>
                    </a:p>
                    <a:p>
                      <a:pPr>
                        <a:spcBef>
                          <a:spcPts val="600"/>
                        </a:spcBef>
                      </a:pPr>
                      <a:r>
                        <a:rPr lang="en-US" sz="1800" b="0" i="0" u="none" strike="noStrike" cap="none" dirty="0">
                          <a:solidFill>
                            <a:schemeClr val="bg1"/>
                          </a:solidFill>
                          <a:effectLst/>
                          <a:latin typeface="+mn-lt"/>
                          <a:ea typeface="+mn-ea"/>
                          <a:cs typeface="+mn-cs"/>
                          <a:sym typeface="Arial"/>
                        </a:rPr>
                        <a:t>A rectangle has 8 equal parts. 3 parts are shaded orange, 2 parts are shaded red.</a:t>
                      </a:r>
                      <a:endParaRPr lang="en-US" sz="1800" b="0" i="0" u="none" strike="noStrike" cap="none" baseline="0" dirty="0">
                        <a:solidFill>
                          <a:schemeClr val="bg1"/>
                        </a:solidFill>
                        <a:latin typeface="+mn-lt"/>
                        <a:ea typeface="+mn-ea"/>
                        <a:cs typeface="+mn-cs"/>
                        <a:sym typeface="Arial"/>
                      </a:endParaRPr>
                    </a:p>
                    <a:p>
                      <a:pPr>
                        <a:spcBef>
                          <a:spcPts val="600"/>
                        </a:spcBef>
                      </a:pPr>
                      <a:endParaRPr lang="en-US" sz="1400" b="0" i="0" u="none" strike="noStrike" cap="none" baseline="0" dirty="0">
                        <a:solidFill>
                          <a:schemeClr val="tx1"/>
                        </a:solidFill>
                        <a:latin typeface="+mn-lt"/>
                        <a:ea typeface="+mn-ea"/>
                        <a:cs typeface="+mn-cs"/>
                        <a:sym typeface="Arial"/>
                      </a:endParaRPr>
                    </a:p>
                    <a:p>
                      <a:pPr>
                        <a:spcBef>
                          <a:spcPts val="600"/>
                        </a:spcBef>
                      </a:pPr>
                      <a:endParaRPr lang="en-US" sz="1400" b="0" i="0" u="none" strike="noStrike" cap="none" baseline="0" dirty="0">
                        <a:solidFill>
                          <a:schemeClr val="tx1"/>
                        </a:solidFill>
                        <a:latin typeface="+mn-lt"/>
                        <a:ea typeface="+mn-ea"/>
                        <a:cs typeface="+mn-cs"/>
                        <a:sym typeface="Arial"/>
                      </a:endParaRPr>
                    </a:p>
                    <a:p>
                      <a:pPr>
                        <a:spcBef>
                          <a:spcPts val="600"/>
                        </a:spcBef>
                      </a:pPr>
                      <a:endParaRPr lang="en-US" sz="1400" b="0" i="0" u="none" strike="noStrike" cap="none" baseline="0" dirty="0">
                        <a:solidFill>
                          <a:schemeClr val="tx1"/>
                        </a:solidFill>
                        <a:latin typeface="+mn-lt"/>
                        <a:ea typeface="+mn-ea"/>
                        <a:cs typeface="+mn-cs"/>
                        <a:sym typeface="Arial"/>
                      </a:endParaRPr>
                    </a:p>
                    <a:p>
                      <a:pPr>
                        <a:spcBef>
                          <a:spcPts val="600"/>
                        </a:spcBef>
                      </a:pPr>
                      <a:r>
                        <a:rPr lang="en-US" sz="1400" b="0" i="0" u="none" strike="noStrike" cap="none" baseline="0" dirty="0">
                          <a:solidFill>
                            <a:schemeClr val="tx1"/>
                          </a:solidFill>
                          <a:latin typeface="+mn-lt"/>
                          <a:ea typeface="+mn-ea"/>
                          <a:cs typeface="+mn-cs"/>
                          <a:sym typeface="Arial"/>
                        </a:rPr>
                        <a:t>But then writes</a:t>
                      </a:r>
                      <a:r>
                        <a:rPr lang="en-US" sz="1400" b="0" i="0" u="none" strike="noStrike" cap="none" baseline="0" dirty="0">
                          <a:solidFill>
                            <a:schemeClr val="bg1"/>
                          </a:solidFill>
                          <a:latin typeface="+mn-lt"/>
                          <a:ea typeface="+mn-ea"/>
                          <a:cs typeface="+mn-cs"/>
                          <a:sym typeface="Arial"/>
                        </a:rPr>
                        <a:t> eights + 2eights = 5 sixteenth.</a:t>
                      </a:r>
                      <a:endParaRPr lang="en-US" sz="1200" b="1" dirty="0">
                        <a:solidFill>
                          <a:schemeClr val="bg1"/>
                        </a:solidFill>
                      </a:endParaRPr>
                    </a:p>
                  </a:txBody>
                  <a:tcPr/>
                </a:tc>
                <a:tc>
                  <a:txBody>
                    <a:bodyPr/>
                    <a:lstStyle/>
                    <a:p>
                      <a:pPr>
                        <a:spcBef>
                          <a:spcPts val="600"/>
                        </a:spcBef>
                      </a:pPr>
                      <a:r>
                        <a:rPr lang="en-US" sz="1800" b="0" i="0" u="none" strike="noStrike" cap="none" baseline="0" dirty="0">
                          <a:solidFill>
                            <a:schemeClr val="tx1"/>
                          </a:solidFill>
                          <a:latin typeface="+mn-lt"/>
                          <a:ea typeface="+mn-ea"/>
                          <a:cs typeface="+mn-cs"/>
                          <a:sym typeface="Arial"/>
                        </a:rPr>
                        <a:t>Ask students to decide whether both answers could be right.</a:t>
                      </a:r>
                    </a:p>
                    <a:p>
                      <a:pPr>
                        <a:spcBef>
                          <a:spcPts val="600"/>
                        </a:spcBef>
                      </a:pPr>
                      <a:r>
                        <a:rPr lang="en-US" sz="1800" b="0" i="0" u="none" strike="noStrike" cap="none" baseline="0" dirty="0">
                          <a:solidFill>
                            <a:schemeClr val="tx1"/>
                          </a:solidFill>
                          <a:latin typeface="+mn-lt"/>
                          <a:ea typeface="+mn-ea"/>
                          <a:cs typeface="+mn-cs"/>
                          <a:sym typeface="Arial"/>
                        </a:rPr>
                        <a:t>Ask students to defend which is right and why the other answer is not right.</a:t>
                      </a:r>
                    </a:p>
                    <a:p>
                      <a:pPr>
                        <a:spcBef>
                          <a:spcPts val="600"/>
                        </a:spcBef>
                      </a:pPr>
                      <a:r>
                        <a:rPr lang="en-US" sz="1800" b="0" i="0" u="none" strike="noStrike" cap="none" baseline="0" dirty="0">
                          <a:solidFill>
                            <a:schemeClr val="tx1"/>
                          </a:solidFill>
                          <a:latin typeface="+mn-lt"/>
                          <a:ea typeface="+mn-ea"/>
                          <a:cs typeface="+mn-cs"/>
                          <a:sym typeface="Arial"/>
                        </a:rPr>
                        <a:t>Ask students to use the same model to show the solution.</a:t>
                      </a:r>
                    </a:p>
                    <a:p>
                      <a:pPr>
                        <a:spcBef>
                          <a:spcPts val="600"/>
                        </a:spcBef>
                      </a:pPr>
                      <a:r>
                        <a:rPr lang="en-US" sz="1800" b="0" i="0" u="none" strike="noStrike" cap="none" baseline="0" dirty="0">
                          <a:solidFill>
                            <a:schemeClr val="tx1"/>
                          </a:solidFill>
                          <a:latin typeface="+mn-lt"/>
                          <a:ea typeface="+mn-ea"/>
                          <a:cs typeface="+mn-cs"/>
                          <a:sym typeface="Arial"/>
                        </a:rPr>
                        <a:t>Encourage students to do the problem on a number line.</a:t>
                      </a:r>
                      <a:endParaRPr lang="en-US" sz="1600" dirty="0"/>
                    </a:p>
                  </a:txBody>
                  <a:tcPr/>
                </a:tc>
                <a:extLst>
                  <a:ext uri="{0D108BD9-81ED-4DB2-BD59-A6C34878D82A}">
                    <a16:rowId xmlns:a16="http://schemas.microsoft.com/office/drawing/2014/main" val="2874595883"/>
                  </a:ext>
                </a:extLst>
              </a:tr>
            </a:tbl>
          </a:graphicData>
        </a:graphic>
      </p:graphicFrame>
      <p:pic>
        <p:nvPicPr>
          <p:cNvPr id="5" name="Picture 4"/>
          <p:cNvPicPr>
            <a:picLocks noChangeAspect="1"/>
          </p:cNvPicPr>
          <p:nvPr/>
        </p:nvPicPr>
        <p:blipFill>
          <a:blip r:embed="rId3"/>
          <a:stretch>
            <a:fillRect/>
          </a:stretch>
        </p:blipFill>
        <p:spPr>
          <a:xfrm>
            <a:off x="2695296" y="4050315"/>
            <a:ext cx="2819400" cy="1489580"/>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2376457706"/>
              </p:ext>
            </p:extLst>
          </p:nvPr>
        </p:nvGraphicFramePr>
        <p:xfrm>
          <a:off x="3852583" y="5618709"/>
          <a:ext cx="1048029" cy="524015"/>
        </p:xfrm>
        <a:graphic>
          <a:graphicData uri="http://schemas.openxmlformats.org/presentationml/2006/ole">
            <mc:AlternateContent xmlns:mc="http://schemas.openxmlformats.org/markup-compatibility/2006">
              <mc:Choice xmlns:v="urn:schemas-microsoft-com:vml" Requires="v">
                <p:oleObj spid="_x0000_s5218" name="Equation" r:id="rId4" imgW="787320" imgH="393480" progId="Equation.DSMT4">
                  <p:embed/>
                </p:oleObj>
              </mc:Choice>
              <mc:Fallback>
                <p:oleObj name="Equation" r:id="rId4" imgW="787320" imgH="393480" progId="Equation.DSMT4">
                  <p:embed/>
                  <p:pic>
                    <p:nvPicPr>
                      <p:cNvPr id="0" name=""/>
                      <p:cNvPicPr/>
                      <p:nvPr/>
                    </p:nvPicPr>
                    <p:blipFill>
                      <a:blip r:embed="rId5"/>
                      <a:stretch>
                        <a:fillRect/>
                      </a:stretch>
                    </p:blipFill>
                    <p:spPr>
                      <a:xfrm>
                        <a:off x="3852583" y="5618709"/>
                        <a:ext cx="1048029" cy="524015"/>
                      </a:xfrm>
                      <a:prstGeom prst="rect">
                        <a:avLst/>
                      </a:prstGeom>
                    </p:spPr>
                  </p:pic>
                </p:oleObj>
              </mc:Fallback>
            </mc:AlternateContent>
          </a:graphicData>
        </a:graphic>
      </p:graphicFrame>
    </p:spTree>
    <p:extLst>
      <p:ext uri="{BB962C8B-B14F-4D97-AF65-F5344CB8AC3E}">
        <p14:creationId xmlns:p14="http://schemas.microsoft.com/office/powerpoint/2010/main" val="1004364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Challenges and Misconceptions for Adding and Subtracting Fractions </a:t>
            </a:r>
            <a:r>
              <a:rPr lang="en-US" sz="2000" b="0" dirty="0"/>
              <a:t>(2 of 2)</a:t>
            </a:r>
            <a:endParaRPr lang="en-US" dirty="0"/>
          </a:p>
        </p:txBody>
      </p:sp>
      <p:sp>
        <p:nvSpPr>
          <p:cNvPr id="3" name="Text Placeholder 2"/>
          <p:cNvSpPr>
            <a:spLocks noGrp="1"/>
          </p:cNvSpPr>
          <p:nvPr>
            <p:ph type="body" idx="1"/>
          </p:nvPr>
        </p:nvSpPr>
        <p:spPr>
          <a:xfrm>
            <a:off x="457200" y="1600200"/>
            <a:ext cx="8324850" cy="4525963"/>
          </a:xfrm>
        </p:spPr>
        <p:txBody>
          <a:bodyPr/>
          <a:lstStyle/>
          <a:p>
            <a:pPr marL="0" indent="0">
              <a:buNone/>
            </a:pPr>
            <a:r>
              <a:rPr lang="en-US" sz="2200" dirty="0">
                <a:latin typeface="+mn-lt"/>
                <a:cs typeface="Verdana"/>
              </a:rPr>
              <a:t>Apply whole number operation rules.</a:t>
            </a:r>
          </a:p>
          <a:p>
            <a:pPr marL="0" indent="0">
              <a:buNone/>
            </a:pPr>
            <a:r>
              <a:rPr lang="en-US" sz="2200" dirty="0">
                <a:latin typeface="+mn-lt"/>
                <a:cs typeface="Verdana"/>
              </a:rPr>
              <a:t>Do not find a common denominator, but apply standard algorithm.</a:t>
            </a:r>
          </a:p>
          <a:p>
            <a:pPr marL="0" indent="0">
              <a:buNone/>
            </a:pPr>
            <a:r>
              <a:rPr lang="en-US" sz="2200" dirty="0">
                <a:latin typeface="+mn-lt"/>
                <a:cs typeface="Verdana"/>
              </a:rPr>
              <a:t>Struggle to find common denominator (involving lack of fluency of basic facts and common multiples).</a:t>
            </a:r>
          </a:p>
          <a:p>
            <a:pPr marL="0" indent="0">
              <a:buNone/>
            </a:pPr>
            <a:r>
              <a:rPr lang="en-US" sz="2200" dirty="0">
                <a:latin typeface="+mn-lt"/>
                <a:cs typeface="Verdana"/>
              </a:rPr>
              <a:t>Mixed numbers: Students subtract the smaller fraction from the larger.</a:t>
            </a:r>
          </a:p>
          <a:p>
            <a:pPr marL="0" indent="0">
              <a:buNone/>
            </a:pPr>
            <a:r>
              <a:rPr lang="en-US" sz="2200" dirty="0">
                <a:latin typeface="+mn-lt"/>
                <a:cs typeface="Verdana"/>
              </a:rPr>
              <a:t>Mixed numbers: Students don’t know what to do when one number is a whole number.</a:t>
            </a:r>
          </a:p>
          <a:p>
            <a:pPr marL="0" indent="0">
              <a:buNone/>
            </a:pPr>
            <a:r>
              <a:rPr lang="en-US" sz="2200" dirty="0">
                <a:latin typeface="+mn-lt"/>
                <a:cs typeface="Verdana"/>
              </a:rPr>
              <a:t>Mixed numbers: Focus only on the whole-numbers in the problem</a:t>
            </a:r>
          </a:p>
        </p:txBody>
      </p:sp>
    </p:spTree>
    <p:extLst>
      <p:ext uri="{BB962C8B-B14F-4D97-AF65-F5344CB8AC3E}">
        <p14:creationId xmlns:p14="http://schemas.microsoft.com/office/powerpoint/2010/main" val="3347440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Multiplication of Fractions</a:t>
            </a:r>
            <a:endParaRPr lang="en-US" dirty="0"/>
          </a:p>
        </p:txBody>
      </p:sp>
      <p:sp>
        <p:nvSpPr>
          <p:cNvPr id="3" name="Text Placeholder 2"/>
          <p:cNvSpPr>
            <a:spLocks noGrp="1"/>
          </p:cNvSpPr>
          <p:nvPr>
            <p:ph type="body" idx="1"/>
          </p:nvPr>
        </p:nvSpPr>
        <p:spPr>
          <a:xfrm>
            <a:off x="457200" y="1600199"/>
            <a:ext cx="8229600" cy="3538811"/>
          </a:xfrm>
        </p:spPr>
        <p:txBody>
          <a:bodyPr/>
          <a:lstStyle/>
          <a:p>
            <a:pPr marL="0" indent="0">
              <a:buNone/>
            </a:pPr>
            <a:r>
              <a:rPr lang="en-US" sz="2000" dirty="0">
                <a:latin typeface="+mn-lt"/>
                <a:cs typeface="Verdana"/>
              </a:rPr>
              <a:t>Foundational ideas:</a:t>
            </a:r>
          </a:p>
          <a:p>
            <a:pPr marL="0" indent="0">
              <a:buNone/>
            </a:pPr>
            <a:r>
              <a:rPr lang="en-US" sz="2000" dirty="0">
                <a:latin typeface="+mn-lt"/>
                <a:cs typeface="Verdana"/>
              </a:rPr>
              <a:t>Iterating (counting) fractional parts</a:t>
            </a:r>
          </a:p>
          <a:p>
            <a:pPr marL="0" indent="0">
              <a:buNone/>
            </a:pPr>
            <a:r>
              <a:rPr lang="en-US" sz="2000" dirty="0">
                <a:latin typeface="+mn-lt"/>
                <a:cs typeface="Verdana"/>
              </a:rPr>
              <a:t>Partitioning</a:t>
            </a:r>
          </a:p>
          <a:p>
            <a:pPr marL="0" indent="0">
              <a:buNone/>
            </a:pPr>
            <a:r>
              <a:rPr lang="en-US" sz="2000" dirty="0">
                <a:latin typeface="+mn-lt"/>
                <a:cs typeface="Verdana"/>
              </a:rPr>
              <a:t>Multiplication of fractions is about </a:t>
            </a:r>
            <a:r>
              <a:rPr lang="en-US" sz="2000" b="1" dirty="0">
                <a:latin typeface="+mn-lt"/>
                <a:cs typeface="Verdana"/>
              </a:rPr>
              <a:t>Scaling</a:t>
            </a:r>
          </a:p>
          <a:p>
            <a:pPr marL="0" indent="0">
              <a:buNone/>
            </a:pPr>
            <a:r>
              <a:rPr lang="en-US" sz="2000" dirty="0">
                <a:latin typeface="+mn-lt"/>
                <a:cs typeface="Verdana"/>
              </a:rPr>
              <a:t>Scale by factor of 2 you multiply by 2</a:t>
            </a:r>
          </a:p>
          <a:p>
            <a:pPr marL="0" indent="0">
              <a:buNone/>
            </a:pPr>
            <a:r>
              <a:rPr lang="en-US" sz="2000" dirty="0">
                <a:latin typeface="+mn-lt"/>
                <a:cs typeface="Verdana"/>
              </a:rPr>
              <a:t>Scale by factor of 1 the amount is unchanged</a:t>
            </a:r>
          </a:p>
          <a:p>
            <a:pPr marL="0" indent="0">
              <a:buNone/>
            </a:pPr>
            <a:r>
              <a:rPr lang="en-US" sz="2000" dirty="0">
                <a:latin typeface="+mn-lt"/>
                <a:cs typeface="Verdana"/>
              </a:rPr>
              <a:t>Scale by</a:t>
            </a:r>
          </a:p>
        </p:txBody>
      </p:sp>
      <p:graphicFrame>
        <p:nvGraphicFramePr>
          <p:cNvPr id="6" name="Object 5" descr="1 half"/>
          <p:cNvGraphicFramePr>
            <a:graphicFrameLocks noChangeAspect="1"/>
          </p:cNvGraphicFramePr>
          <p:nvPr>
            <p:extLst>
              <p:ext uri="{D42A27DB-BD31-4B8C-83A1-F6EECF244321}">
                <p14:modId xmlns:p14="http://schemas.microsoft.com/office/powerpoint/2010/main" val="230118206"/>
              </p:ext>
            </p:extLst>
          </p:nvPr>
        </p:nvGraphicFramePr>
        <p:xfrm>
          <a:off x="1604876" y="4526174"/>
          <a:ext cx="237226" cy="612836"/>
        </p:xfrm>
        <a:graphic>
          <a:graphicData uri="http://schemas.openxmlformats.org/presentationml/2006/ole">
            <mc:AlternateContent xmlns:mc="http://schemas.openxmlformats.org/markup-compatibility/2006">
              <mc:Choice xmlns:v="urn:schemas-microsoft-com:vml" Requires="v">
                <p:oleObj spid="_x0000_s6327" name="Equation" r:id="rId3" imgW="152280" imgH="393480" progId="Equation.DSMT4">
                  <p:embed/>
                </p:oleObj>
              </mc:Choice>
              <mc:Fallback>
                <p:oleObj name="Equation" r:id="rId3" imgW="152280" imgH="393480" progId="Equation.DSMT4">
                  <p:embed/>
                  <p:pic>
                    <p:nvPicPr>
                      <p:cNvPr id="0" name=""/>
                      <p:cNvPicPr/>
                      <p:nvPr/>
                    </p:nvPicPr>
                    <p:blipFill>
                      <a:blip r:embed="rId4"/>
                      <a:stretch>
                        <a:fillRect/>
                      </a:stretch>
                    </p:blipFill>
                    <p:spPr>
                      <a:xfrm>
                        <a:off x="1604876" y="4526174"/>
                        <a:ext cx="237226" cy="612836"/>
                      </a:xfrm>
                      <a:prstGeom prst="rect">
                        <a:avLst/>
                      </a:prstGeom>
                    </p:spPr>
                  </p:pic>
                </p:oleObj>
              </mc:Fallback>
            </mc:AlternateContent>
          </a:graphicData>
        </a:graphic>
      </p:graphicFrame>
      <p:sp>
        <p:nvSpPr>
          <p:cNvPr id="5" name="Text Placeholder 4"/>
          <p:cNvSpPr>
            <a:spLocks noGrp="1"/>
          </p:cNvSpPr>
          <p:nvPr>
            <p:ph type="body" idx="2"/>
          </p:nvPr>
        </p:nvSpPr>
        <p:spPr>
          <a:xfrm>
            <a:off x="457200" y="4557031"/>
            <a:ext cx="6185140" cy="971007"/>
          </a:xfrm>
        </p:spPr>
        <p:txBody>
          <a:bodyPr/>
          <a:lstStyle/>
          <a:p>
            <a:pPr marL="0" indent="1346200">
              <a:buNone/>
            </a:pPr>
            <a:r>
              <a:rPr lang="en-US" sz="2000" dirty="0">
                <a:latin typeface="+mn-lt"/>
                <a:cs typeface="Verdana"/>
              </a:rPr>
              <a:t>means taking half of the original size</a:t>
            </a:r>
          </a:p>
          <a:p>
            <a:pPr marL="0" indent="0">
              <a:buNone/>
            </a:pPr>
            <a:r>
              <a:rPr lang="en-US" sz="2000" dirty="0">
                <a:latin typeface="+mn-lt"/>
                <a:cs typeface="Verdana"/>
              </a:rPr>
              <a:t>Begin with multiplying a Fraction by a Whole Number</a:t>
            </a:r>
          </a:p>
        </p:txBody>
      </p:sp>
      <p:graphicFrame>
        <p:nvGraphicFramePr>
          <p:cNvPr id="7" name="Object 6" descr="6 times 1 eights, 10 times 3 fourths, 1 times 1 third"/>
          <p:cNvGraphicFramePr>
            <a:graphicFrameLocks noChangeAspect="1"/>
          </p:cNvGraphicFramePr>
          <p:nvPr>
            <p:extLst>
              <p:ext uri="{D42A27DB-BD31-4B8C-83A1-F6EECF244321}">
                <p14:modId xmlns:p14="http://schemas.microsoft.com/office/powerpoint/2010/main" val="3890885458"/>
              </p:ext>
            </p:extLst>
          </p:nvPr>
        </p:nvGraphicFramePr>
        <p:xfrm>
          <a:off x="6574969" y="5040429"/>
          <a:ext cx="1800804" cy="593883"/>
        </p:xfrm>
        <a:graphic>
          <a:graphicData uri="http://schemas.openxmlformats.org/presentationml/2006/ole">
            <mc:AlternateContent xmlns:mc="http://schemas.openxmlformats.org/markup-compatibility/2006">
              <mc:Choice xmlns:v="urn:schemas-microsoft-com:vml" Requires="v">
                <p:oleObj spid="_x0000_s6328" name="Equation" r:id="rId5" imgW="1193760" imgH="393480" progId="Equation.DSMT4">
                  <p:embed/>
                </p:oleObj>
              </mc:Choice>
              <mc:Fallback>
                <p:oleObj name="Equation" r:id="rId5" imgW="1193760" imgH="393480" progId="Equation.DSMT4">
                  <p:embed/>
                  <p:pic>
                    <p:nvPicPr>
                      <p:cNvPr id="0" name=""/>
                      <p:cNvPicPr/>
                      <p:nvPr/>
                    </p:nvPicPr>
                    <p:blipFill>
                      <a:blip r:embed="rId6"/>
                      <a:stretch>
                        <a:fillRect/>
                      </a:stretch>
                    </p:blipFill>
                    <p:spPr>
                      <a:xfrm>
                        <a:off x="6574969" y="5040429"/>
                        <a:ext cx="1800804" cy="593883"/>
                      </a:xfrm>
                      <a:prstGeom prst="rect">
                        <a:avLst/>
                      </a:prstGeom>
                    </p:spPr>
                  </p:pic>
                </p:oleObj>
              </mc:Fallback>
            </mc:AlternateContent>
          </a:graphicData>
        </a:graphic>
      </p:graphicFrame>
    </p:spTree>
    <p:extLst>
      <p:ext uri="{BB962C8B-B14F-4D97-AF65-F5344CB8AC3E}">
        <p14:creationId xmlns:p14="http://schemas.microsoft.com/office/powerpoint/2010/main" val="1228603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352" y="-41804"/>
            <a:ext cx="8229600" cy="1097279"/>
          </a:xfrm>
        </p:spPr>
        <p:txBody>
          <a:bodyPr/>
          <a:lstStyle/>
          <a:p>
            <a:r>
              <a:rPr lang="en-US" sz="3200" dirty="0"/>
              <a:t>Connecting Representation to the Procedure</a:t>
            </a:r>
            <a:endParaRPr lang="en-US" dirty="0"/>
          </a:p>
        </p:txBody>
      </p:sp>
      <p:pic>
        <p:nvPicPr>
          <p:cNvPr id="5" name="Picture 4" descr="A table of multiplication fraction problems and representations of the fractions. There are 3 rows and 4 columns. From left to right the columns are, task, finding the starting amount, showing the fraction of the starting amount, and solution. Row 1. Task, pizza. Find 1 third of 3 fourths, of a pizza, or 1 third times 3 fourths. Finding the starting amount. A circle has 4 equal parts, 3 parts are shaded. Showing the fraction of the starting amount. A circle has 4 equal parts, 3 parts of shaded, 1 of the shaded parts is highlighted. Solution. 1 third of the 3 fourths is 1 fourth of the original pizza. 1 third times 3 fourths = 1 fourth. Row 2. Task, bread. Find 2 thirds of 9 tenths, of a loaf of bread, or 2 thirds times 9 tenths. Finding the starting amount. There is a rectangle has 10 equal parts, 9 parts are shaded. Showing the fraction of the starting amount. A rectangle has 10 parts, 9 are shaded, 6 of the shaded parts are highlighted. Solution, 2 thirds of the 9 tents is 6 slices of the loaf, or 6 tenths of the whole. 2 thirds times 9 tenths = 6 tenths. Row 3. Task, paint. Find 2 and 1 half of 4 fifths, ounces of paint, or 2 and 1 half times 4 fifths. Finding the starting amount. A rectangle has 5 equal parts, 4 are shaded. Showing the fraction of the starting amount. There are 3 rectangles. The first 2 are identical. They have 5 equal parts, 4 are shaded and highlighted. The third has 5 parts, 2 are shaded and highlighted. Solution, 2 and 1 half of the 4 fifths is, 4 fifths + 4 fifths + 2 fifths = 10 fifth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3679" y="1055475"/>
            <a:ext cx="8516946" cy="5350088"/>
          </a:xfrm>
          <a:prstGeom prst="rect">
            <a:avLst/>
          </a:prstGeom>
          <a:noFill/>
          <a:ln>
            <a:noFill/>
          </a:ln>
          <a:extLst>
            <a:ext uri="{909E8E84-426E-40dd-AFC4-6F175D3DCCD1}">
              <a14:hiddenFill xmlns:lc="http://schemas.openxmlformats.org/drawingml/2006/lockedCanvas" xmlns="" xmlns:a14="http://schemas.microsoft.com/office/drawing/2010/main">
                <a:solidFill>
                  <a:srgbClr val="FFFFFF"/>
                </a:solidFill>
              </a14:hiddenFill>
            </a:ext>
            <a:ext uri="{91240B29-F687-4f45-9708-019B960494DF}">
              <a14:hiddenLine xmlns:lc="http://schemas.openxmlformats.org/drawingml/2006/lockedCanvas"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4024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Multiply a Fraction by a Fraction - </a:t>
            </a:r>
            <a:br>
              <a:rPr lang="en-US" dirty="0">
                <a:latin typeface="Times New Roman" panose="02020603050405020304" pitchFamily="18" charset="0"/>
              </a:rPr>
            </a:br>
            <a:r>
              <a:rPr lang="en-US" dirty="0">
                <a:latin typeface="Times New Roman" panose="02020603050405020304" pitchFamily="18" charset="0"/>
              </a:rPr>
              <a:t>with Subdividing</a:t>
            </a:r>
            <a:endParaRPr lang="en-US" dirty="0"/>
          </a:p>
        </p:txBody>
      </p:sp>
      <p:pic>
        <p:nvPicPr>
          <p:cNvPr id="3" name="Picture 2" descr="3 modeled steps of multiplication of fractions. Problem, how much is 3 fourths of 2 thirds? Step 1. Start with 2 thirds. There is a rectangle with 3 equal parts, 2 parts are shaded. Step 2. Partition the 2 thirds into fourths. The same rectangle has 3 equal parts. The 2 shaded parts are now 4 smaller equal parts. Step 3. Find 3 fourths of the 2 thirds. The same rectangle now has 3 of the 4 shaded parts highlighted. The highlighted section is 3 fourths of the 2 thirds. What part of the whole is 3 fourths of 2 thirds? 3 sixths or 1 hal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033" y="1444567"/>
            <a:ext cx="4161154" cy="4594282"/>
          </a:xfrm>
          <a:prstGeom prst="rect">
            <a:avLst/>
          </a:prstGeom>
        </p:spPr>
      </p:pic>
      <p:pic>
        <p:nvPicPr>
          <p:cNvPr id="5" name="Picture 4" descr="Counter models of multiplying fractions. 3 fifths times 2 thirds. Use counters. Need thirds. Try set of 3. There are 3 counters, 2 are red. That is 2 thirds, but the numerator can’t be partitioned into 5 parts. Try a multiple of 3 that can be partitioned into fifths, 15. There are 2 models. Model 1. There is a group of counters, 3 rows of 5 counters each. 2 rows are red. 2 thirds is 10 counters. 1 fifth of 10 is 2 counters. 3 fifths of 10 is 6 counters. Model 2. A group of counters has 3 rows of 5 counters each. 2 rows are red. Of the red counters, the first 3 columns of 2 counters each are highlighted. This is 3 fifths times 2 thirds. 6 fifteenths or 2 fifth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8814" y="1444566"/>
            <a:ext cx="4166803" cy="4594283"/>
          </a:xfrm>
          <a:prstGeom prst="rect">
            <a:avLst/>
          </a:prstGeom>
        </p:spPr>
      </p:pic>
    </p:spTree>
    <p:extLst>
      <p:ext uri="{BB962C8B-B14F-4D97-AF65-F5344CB8AC3E}">
        <p14:creationId xmlns:p14="http://schemas.microsoft.com/office/powerpoint/2010/main" val="3799107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Using Rectangles to Illustrate Multiplication</a:t>
            </a:r>
            <a:endParaRPr lang="en-US" dirty="0"/>
          </a:p>
        </p:txBody>
      </p:sp>
      <p:pic>
        <p:nvPicPr>
          <p:cNvPr id="4" name="Picture 3" descr="Steps of modeling the multiplication of the fractions, 3 fifths times 3 fourths. This means, 3 fifths of a set of 3 fourths. To get the product, make 3 fourths, and then take 3 fifths of it. Step a. A rectangle has 4 equal columns, 3 are shaded. Draw all lines in one direction. Step b. The same rectangle has 4 equal parts. Of the 3 parts shaded in the previous rectangles, there are now 15 equal parts, 5 rows of 3 columns. 3 rows are shaded. This is 3 fifths. Step C. The same rectangle has the same shaded region. This rectangle is divided into 20 equal parts, with 5 rows and 4 columns each. If you extend the dividing lines all the way across the rectangle, you can tell what fraction part each little piece is. The shaded region is still 3 rows of 3 parts each. This region is the product. It is 3 fifths of 3 fourths. There are 3 rows and 3 columns in the product, or 3 by 3 parts. The whole is now 5 rows and 4 columns, so there are 5 by 4 parts in the whole. Product = 3 fifths times 3 fourths = start fraction, number, of parts in product, over, kind, of parts end fraction, = start fraction 3 times 3 over times 4 end fraction, = 9 twentieth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488" y="1261954"/>
            <a:ext cx="8235032" cy="3430814"/>
          </a:xfrm>
          <a:prstGeom prst="rect">
            <a:avLst/>
          </a:prstGeom>
        </p:spPr>
      </p:pic>
      <p:sp>
        <p:nvSpPr>
          <p:cNvPr id="3" name="Text Placeholder 2"/>
          <p:cNvSpPr>
            <a:spLocks noGrp="1"/>
          </p:cNvSpPr>
          <p:nvPr>
            <p:ph type="body" idx="1"/>
          </p:nvPr>
        </p:nvSpPr>
        <p:spPr>
          <a:xfrm>
            <a:off x="563488" y="4790389"/>
            <a:ext cx="8229600" cy="1611313"/>
          </a:xfrm>
        </p:spPr>
        <p:txBody>
          <a:bodyPr/>
          <a:lstStyle/>
          <a:p>
            <a:pPr marL="0" indent="0">
              <a:spcBef>
                <a:spcPts val="1000"/>
              </a:spcBef>
              <a:buNone/>
            </a:pPr>
            <a:r>
              <a:rPr lang="en-US" sz="2400" dirty="0">
                <a:latin typeface="+mn-lt"/>
                <a:cs typeface="Verdana"/>
              </a:rPr>
              <a:t>Start with a model and a context, e.g., quilting.</a:t>
            </a:r>
          </a:p>
          <a:p>
            <a:pPr marL="0" indent="0">
              <a:spcBef>
                <a:spcPts val="1000"/>
              </a:spcBef>
              <a:buNone/>
            </a:pPr>
            <a:r>
              <a:rPr lang="en-US" sz="2400" dirty="0">
                <a:latin typeface="+mn-lt"/>
                <a:cs typeface="Verdana"/>
              </a:rPr>
              <a:t>Model how to subdivide the parts.</a:t>
            </a:r>
          </a:p>
          <a:p>
            <a:pPr marL="0" indent="0">
              <a:spcBef>
                <a:spcPts val="1000"/>
              </a:spcBef>
              <a:buNone/>
            </a:pPr>
            <a:r>
              <a:rPr lang="en-US" sz="2400" dirty="0">
                <a:latin typeface="+mn-lt"/>
                <a:cs typeface="Verdana"/>
              </a:rPr>
              <a:t>Articulate the model as the algorithm.</a:t>
            </a:r>
          </a:p>
        </p:txBody>
      </p:sp>
    </p:spTree>
    <p:extLst>
      <p:ext uri="{BB962C8B-B14F-4D97-AF65-F5344CB8AC3E}">
        <p14:creationId xmlns:p14="http://schemas.microsoft.com/office/powerpoint/2010/main" val="2966367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Times New Roman" panose="02020603050405020304" pitchFamily="18" charset="0"/>
              </a:rPr>
              <a:t>Developing the Algorithms </a:t>
            </a:r>
            <a:r>
              <a:rPr lang="en-US" sz="2000" b="0" dirty="0">
                <a:latin typeface="Times New Roman" panose="02020603050405020304" pitchFamily="18" charset="0"/>
              </a:rPr>
              <a:t>(2 of 2)</a:t>
            </a:r>
            <a:endParaRPr lang="en-US" b="0" dirty="0"/>
          </a:p>
        </p:txBody>
      </p:sp>
      <p:sp>
        <p:nvSpPr>
          <p:cNvPr id="5" name="Text Placeholder 4"/>
          <p:cNvSpPr>
            <a:spLocks noGrp="1"/>
          </p:cNvSpPr>
          <p:nvPr>
            <p:ph type="body" idx="1"/>
          </p:nvPr>
        </p:nvSpPr>
        <p:spPr>
          <a:xfrm>
            <a:off x="457200" y="1600201"/>
            <a:ext cx="8229600" cy="895350"/>
          </a:xfrm>
        </p:spPr>
        <p:txBody>
          <a:bodyPr/>
          <a:lstStyle/>
          <a:p>
            <a:pPr marL="0" indent="0">
              <a:buNone/>
            </a:pPr>
            <a:r>
              <a:rPr lang="en-US" sz="2400" dirty="0">
                <a:latin typeface="+mn-lt"/>
                <a:cs typeface="Verdana"/>
              </a:rPr>
              <a:t>Begin with models. Use a square, and partition it vertically and horizontally to model the problem</a:t>
            </a:r>
            <a:endParaRPr lang="en-US" sz="2400" dirty="0">
              <a:latin typeface="+mn-lt"/>
            </a:endParaRPr>
          </a:p>
        </p:txBody>
      </p:sp>
      <p:graphicFrame>
        <p:nvGraphicFramePr>
          <p:cNvPr id="7" name="Object 6" descr="5 over 6 times 1 half"/>
          <p:cNvGraphicFramePr>
            <a:graphicFrameLocks noChangeAspect="1"/>
          </p:cNvGraphicFramePr>
          <p:nvPr>
            <p:extLst>
              <p:ext uri="{D42A27DB-BD31-4B8C-83A1-F6EECF244321}">
                <p14:modId xmlns:p14="http://schemas.microsoft.com/office/powerpoint/2010/main" val="3617911007"/>
              </p:ext>
            </p:extLst>
          </p:nvPr>
        </p:nvGraphicFramePr>
        <p:xfrm>
          <a:off x="4188394" y="2779499"/>
          <a:ext cx="767212" cy="767212"/>
        </p:xfrm>
        <a:graphic>
          <a:graphicData uri="http://schemas.openxmlformats.org/presentationml/2006/ole">
            <mc:AlternateContent xmlns:mc="http://schemas.openxmlformats.org/markup-compatibility/2006">
              <mc:Choice xmlns:v="urn:schemas-microsoft-com:vml" Requires="v">
                <p:oleObj spid="_x0000_s7248" name="Equation" r:id="rId3" imgW="393480" imgH="393480" progId="Equation.DSMT4">
                  <p:embed/>
                </p:oleObj>
              </mc:Choice>
              <mc:Fallback>
                <p:oleObj name="Equation" r:id="rId3" imgW="393480" imgH="393480" progId="Equation.DSMT4">
                  <p:embed/>
                  <p:pic>
                    <p:nvPicPr>
                      <p:cNvPr id="0" name=""/>
                      <p:cNvPicPr/>
                      <p:nvPr/>
                    </p:nvPicPr>
                    <p:blipFill>
                      <a:blip r:embed="rId4"/>
                      <a:stretch>
                        <a:fillRect/>
                      </a:stretch>
                    </p:blipFill>
                    <p:spPr>
                      <a:xfrm>
                        <a:off x="4188394" y="2779499"/>
                        <a:ext cx="767212" cy="767212"/>
                      </a:xfrm>
                      <a:prstGeom prst="rect">
                        <a:avLst/>
                      </a:prstGeom>
                    </p:spPr>
                  </p:pic>
                </p:oleObj>
              </mc:Fallback>
            </mc:AlternateContent>
          </a:graphicData>
        </a:graphic>
      </p:graphicFrame>
      <p:sp>
        <p:nvSpPr>
          <p:cNvPr id="6" name="Text Placeholder 5"/>
          <p:cNvSpPr>
            <a:spLocks noGrp="1"/>
          </p:cNvSpPr>
          <p:nvPr>
            <p:ph type="body" idx="2"/>
          </p:nvPr>
        </p:nvSpPr>
        <p:spPr>
          <a:xfrm>
            <a:off x="457200" y="3752850"/>
            <a:ext cx="8229600" cy="2286000"/>
          </a:xfrm>
        </p:spPr>
        <p:txBody>
          <a:bodyPr/>
          <a:lstStyle/>
          <a:p>
            <a:pPr marL="0" indent="0">
              <a:buNone/>
            </a:pPr>
            <a:r>
              <a:rPr lang="en-US" sz="2400" dirty="0">
                <a:latin typeface="+mn-lt"/>
                <a:cs typeface="Verdana"/>
              </a:rPr>
              <a:t>Tell me how you figured out what the unit of the fraction (denominator) was?</a:t>
            </a:r>
          </a:p>
          <a:p>
            <a:pPr marL="0" indent="0">
              <a:buNone/>
            </a:pPr>
            <a:r>
              <a:rPr lang="en-US" sz="2400" dirty="0">
                <a:latin typeface="+mn-lt"/>
                <a:cs typeface="Verdana"/>
              </a:rPr>
              <a:t>How did you figure out the denominator would be 12ths?</a:t>
            </a:r>
          </a:p>
          <a:p>
            <a:pPr marL="0" indent="0">
              <a:buNone/>
            </a:pPr>
            <a:r>
              <a:rPr lang="en-US" sz="2400" dirty="0">
                <a:latin typeface="+mn-lt"/>
                <a:cs typeface="Verdana"/>
              </a:rPr>
              <a:t>Can you find a similar pattern for how the number of parts is determined?</a:t>
            </a:r>
          </a:p>
        </p:txBody>
      </p:sp>
    </p:spTree>
    <p:extLst>
      <p:ext uri="{BB962C8B-B14F-4D97-AF65-F5344CB8AC3E}">
        <p14:creationId xmlns:p14="http://schemas.microsoft.com/office/powerpoint/2010/main" val="3270379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2"/>
                </a:solidFill>
                <a:latin typeface="Times New Roman" panose="02020603050405020304" pitchFamily="18" charset="0"/>
              </a:rPr>
              <a:t>Learner Outcomes</a:t>
            </a:r>
            <a:endParaRPr lang="en-US" dirty="0">
              <a:solidFill>
                <a:schemeClr val="tx2"/>
              </a:solidFill>
            </a:endParaRPr>
          </a:p>
        </p:txBody>
      </p:sp>
      <p:sp>
        <p:nvSpPr>
          <p:cNvPr id="5" name="Content Placeholder 4"/>
          <p:cNvSpPr>
            <a:spLocks noGrp="1"/>
          </p:cNvSpPr>
          <p:nvPr>
            <p:ph idx="1"/>
          </p:nvPr>
        </p:nvSpPr>
        <p:spPr/>
        <p:txBody>
          <a:bodyPr/>
          <a:lstStyle/>
          <a:p>
            <a:pPr marL="0" indent="0">
              <a:buNone/>
            </a:pPr>
            <a:r>
              <a:rPr lang="en-US" sz="2400" b="1" dirty="0">
                <a:solidFill>
                  <a:srgbClr val="007FA3"/>
                </a:solidFill>
                <a:latin typeface="+mn-lt"/>
                <a:cs typeface="Verdana"/>
              </a:rPr>
              <a:t>15.1</a:t>
            </a:r>
            <a:r>
              <a:rPr lang="en-US" sz="2400" b="1" dirty="0">
                <a:latin typeface="+mn-lt"/>
                <a:cs typeface="Verdana"/>
              </a:rPr>
              <a:t> </a:t>
            </a:r>
            <a:r>
              <a:rPr lang="en-US" sz="2400" dirty="0">
                <a:latin typeface="+mn-lt"/>
                <a:cs typeface="Verdana"/>
              </a:rPr>
              <a:t>Describe a process for teaching fraction operations with understanding.</a:t>
            </a:r>
          </a:p>
          <a:p>
            <a:pPr marL="0" indent="0">
              <a:buNone/>
            </a:pPr>
            <a:r>
              <a:rPr lang="en-US" sz="2400" b="1" dirty="0">
                <a:solidFill>
                  <a:srgbClr val="007FA3"/>
                </a:solidFill>
                <a:latin typeface="+mn-lt"/>
                <a:cs typeface="Verdana"/>
              </a:rPr>
              <a:t>15.2 </a:t>
            </a:r>
            <a:r>
              <a:rPr lang="en-US" sz="2400" dirty="0">
                <a:latin typeface="+mn-lt"/>
                <a:cs typeface="Verdana"/>
              </a:rPr>
              <a:t>Illustrate and explain how to add and subtract fractions with different fraction models.</a:t>
            </a:r>
          </a:p>
          <a:p>
            <a:pPr marL="0" indent="0">
              <a:buNone/>
            </a:pPr>
            <a:r>
              <a:rPr lang="en-US" sz="2400" b="1" dirty="0">
                <a:solidFill>
                  <a:srgbClr val="007FA3"/>
                </a:solidFill>
                <a:latin typeface="+mn-lt"/>
                <a:cs typeface="Verdana"/>
              </a:rPr>
              <a:t>15.3 </a:t>
            </a:r>
            <a:r>
              <a:rPr lang="en-US" sz="2400" dirty="0">
                <a:latin typeface="+mn-lt"/>
                <a:cs typeface="Verdana"/>
              </a:rPr>
              <a:t>Connect whole-number multiplication to fraction multiplication, including connecting fraction multiplication to meaningful contexts.</a:t>
            </a:r>
          </a:p>
          <a:p>
            <a:pPr marL="0" indent="0">
              <a:buNone/>
            </a:pPr>
            <a:r>
              <a:rPr lang="en-US" sz="2400" b="1" dirty="0">
                <a:solidFill>
                  <a:srgbClr val="007FA3"/>
                </a:solidFill>
                <a:latin typeface="+mn-lt"/>
                <a:cs typeface="Verdana"/>
              </a:rPr>
              <a:t>15.4 </a:t>
            </a:r>
            <a:r>
              <a:rPr lang="en-US" sz="2400" dirty="0">
                <a:latin typeface="+mn-lt"/>
                <a:cs typeface="Verdana"/>
              </a:rPr>
              <a:t>Connect whole-number division to fraction division using both measurement and partitive real-life examples.</a:t>
            </a:r>
            <a:endParaRPr lang="en-US" sz="2400" dirty="0">
              <a:latin typeface="+mn-lt"/>
            </a:endParaRPr>
          </a:p>
        </p:txBody>
      </p:sp>
    </p:spTree>
    <p:extLst>
      <p:ext uri="{BB962C8B-B14F-4D97-AF65-F5344CB8AC3E}">
        <p14:creationId xmlns:p14="http://schemas.microsoft.com/office/powerpoint/2010/main" val="3225328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Challenges and Misconceptions for Multiplying Fractions </a:t>
            </a:r>
            <a:r>
              <a:rPr lang="en-US" sz="2000" b="0" dirty="0"/>
              <a:t>(1 of 2)</a:t>
            </a:r>
            <a:endParaRPr lang="en-US" b="0" dirty="0"/>
          </a:p>
        </p:txBody>
      </p:sp>
      <p:graphicFrame>
        <p:nvGraphicFramePr>
          <p:cNvPr id="4" name="Table 3"/>
          <p:cNvGraphicFramePr>
            <a:graphicFrameLocks noGrp="1"/>
          </p:cNvGraphicFramePr>
          <p:nvPr>
            <p:extLst>
              <p:ext uri="{D42A27DB-BD31-4B8C-83A1-F6EECF244321}">
                <p14:modId xmlns:p14="http://schemas.microsoft.com/office/powerpoint/2010/main" val="1450683889"/>
              </p:ext>
            </p:extLst>
          </p:nvPr>
        </p:nvGraphicFramePr>
        <p:xfrm>
          <a:off x="457199" y="1312650"/>
          <a:ext cx="8353425" cy="5025933"/>
        </p:xfrm>
        <a:graphic>
          <a:graphicData uri="http://schemas.openxmlformats.org/drawingml/2006/table">
            <a:tbl>
              <a:tblPr firstRow="1" bandRow="1">
                <a:tableStyleId>{5940675A-B579-460E-94D1-54222C63F5DA}</a:tableStyleId>
              </a:tblPr>
              <a:tblGrid>
                <a:gridCol w="1633945">
                  <a:extLst>
                    <a:ext uri="{9D8B030D-6E8A-4147-A177-3AD203B41FA5}">
                      <a16:colId xmlns:a16="http://schemas.microsoft.com/office/drawing/2014/main" val="4025410941"/>
                    </a:ext>
                  </a:extLst>
                </a:gridCol>
                <a:gridCol w="2518597">
                  <a:extLst>
                    <a:ext uri="{9D8B030D-6E8A-4147-A177-3AD203B41FA5}">
                      <a16:colId xmlns:a16="http://schemas.microsoft.com/office/drawing/2014/main" val="2971957132"/>
                    </a:ext>
                  </a:extLst>
                </a:gridCol>
                <a:gridCol w="4200883">
                  <a:extLst>
                    <a:ext uri="{9D8B030D-6E8A-4147-A177-3AD203B41FA5}">
                      <a16:colId xmlns:a16="http://schemas.microsoft.com/office/drawing/2014/main" val="4144138435"/>
                    </a:ext>
                  </a:extLst>
                </a:gridCol>
              </a:tblGrid>
              <a:tr h="509381">
                <a:tc>
                  <a:txBody>
                    <a:bodyPr/>
                    <a:lstStyle/>
                    <a:p>
                      <a:r>
                        <a:rPr lang="en-US" sz="1400" b="1" i="0" u="none" strike="noStrike" cap="none" baseline="0" dirty="0">
                          <a:solidFill>
                            <a:schemeClr val="tx1"/>
                          </a:solidFill>
                          <a:latin typeface="+mn-lt"/>
                          <a:ea typeface="+mn-ea"/>
                          <a:cs typeface="+mn-cs"/>
                          <a:sym typeface="Arial"/>
                        </a:rPr>
                        <a:t>Challenge or Misconception</a:t>
                      </a:r>
                      <a:endParaRPr lang="en-US" sz="1400" b="1" dirty="0"/>
                    </a:p>
                  </a:txBody>
                  <a:tcPr/>
                </a:tc>
                <a:tc>
                  <a:txBody>
                    <a:bodyPr/>
                    <a:lstStyle/>
                    <a:p>
                      <a:r>
                        <a:rPr lang="en-US" sz="1400" b="1" i="0" u="none" strike="noStrike" cap="none" baseline="0" dirty="0">
                          <a:solidFill>
                            <a:schemeClr val="tx1"/>
                          </a:solidFill>
                          <a:latin typeface="+mn-lt"/>
                          <a:ea typeface="+mn-ea"/>
                          <a:cs typeface="+mn-cs"/>
                          <a:sym typeface="Arial"/>
                        </a:rPr>
                        <a:t>What It Looks Like</a:t>
                      </a:r>
                      <a:endParaRPr lang="en-US" sz="1400" b="1" dirty="0"/>
                    </a:p>
                  </a:txBody>
                  <a:tcPr/>
                </a:tc>
                <a:tc>
                  <a:txBody>
                    <a:bodyPr/>
                    <a:lstStyle/>
                    <a:p>
                      <a:r>
                        <a:rPr lang="en-US" sz="1400" b="1" i="0" u="none" strike="noStrike" cap="none" baseline="0" dirty="0">
                          <a:solidFill>
                            <a:schemeClr val="tx1"/>
                          </a:solidFill>
                          <a:latin typeface="+mn-lt"/>
                          <a:ea typeface="+mn-ea"/>
                          <a:cs typeface="+mn-cs"/>
                          <a:sym typeface="Arial"/>
                        </a:rPr>
                        <a:t>How to Help</a:t>
                      </a:r>
                      <a:endParaRPr lang="en-US" sz="1400" b="1" dirty="0"/>
                    </a:p>
                  </a:txBody>
                  <a:tcPr/>
                </a:tc>
                <a:extLst>
                  <a:ext uri="{0D108BD9-81ED-4DB2-BD59-A6C34878D82A}">
                    <a16:rowId xmlns:a16="http://schemas.microsoft.com/office/drawing/2014/main" val="2303324337"/>
                  </a:ext>
                </a:extLst>
              </a:tr>
              <a:tr h="1993173">
                <a:tc>
                  <a:txBody>
                    <a:bodyPr/>
                    <a:lstStyle/>
                    <a:p>
                      <a:r>
                        <a:rPr lang="en-US" sz="1400" b="1" i="0" u="none" strike="noStrike" cap="none" baseline="0" dirty="0">
                          <a:solidFill>
                            <a:schemeClr val="tx1"/>
                          </a:solidFill>
                          <a:latin typeface="+mn-lt"/>
                          <a:ea typeface="+mn-ea"/>
                          <a:cs typeface="+mn-cs"/>
                          <a:sym typeface="Arial"/>
                        </a:rPr>
                        <a:t>1. Treat the denominator the same as in addition/ subtraction problems.</a:t>
                      </a:r>
                      <a:endParaRPr lang="en-US" sz="1400" b="1" dirty="0"/>
                    </a:p>
                  </a:txBody>
                  <a:tcPr/>
                </a:tc>
                <a:tc>
                  <a:txBody>
                    <a:bodyPr/>
                    <a:lstStyle/>
                    <a:p>
                      <a:r>
                        <a:rPr lang="en-US" sz="1400" dirty="0">
                          <a:solidFill>
                            <a:schemeClr val="bg1"/>
                          </a:solidFill>
                        </a:rPr>
                        <a:t>1 fourth</a:t>
                      </a:r>
                      <a:r>
                        <a:rPr lang="en-US" sz="1400" baseline="0" dirty="0">
                          <a:solidFill>
                            <a:schemeClr val="bg1"/>
                          </a:solidFill>
                        </a:rPr>
                        <a:t> times 3 eights = 2 eights times 3 eights = 6 eights</a:t>
                      </a:r>
                      <a:endParaRPr lang="en-US" sz="1400" dirty="0">
                        <a:solidFill>
                          <a:schemeClr val="bg1"/>
                        </a:solidFill>
                      </a:endParaRPr>
                    </a:p>
                  </a:txBody>
                  <a:tcPr/>
                </a:tc>
                <a:tc>
                  <a:txBody>
                    <a:bodyPr/>
                    <a:lstStyle/>
                    <a:p>
                      <a:pPr>
                        <a:spcBef>
                          <a:spcPts val="600"/>
                        </a:spcBef>
                      </a:pPr>
                      <a:r>
                        <a:rPr lang="en-US" sz="1400" b="0" i="0" u="none" strike="noStrike" cap="none" baseline="0" dirty="0">
                          <a:solidFill>
                            <a:schemeClr val="tx1"/>
                          </a:solidFill>
                          <a:latin typeface="+mn-lt"/>
                          <a:ea typeface="+mn-ea"/>
                          <a:cs typeface="+mn-cs"/>
                          <a:sym typeface="Arial"/>
                        </a:rPr>
                        <a:t>Engage students in comparing addition and multiplication and </a:t>
                      </a:r>
                      <a:r>
                        <a:rPr lang="en-US" sz="1400" b="1" i="0" u="none" strike="noStrike" cap="none" baseline="0" dirty="0">
                          <a:solidFill>
                            <a:schemeClr val="tx1"/>
                          </a:solidFill>
                          <a:latin typeface="+mn-lt"/>
                          <a:ea typeface="+mn-ea"/>
                          <a:cs typeface="+mn-cs"/>
                          <a:sym typeface="Arial"/>
                        </a:rPr>
                        <a:t>why</a:t>
                      </a:r>
                      <a:r>
                        <a:rPr lang="en-US" sz="1400" b="0" i="1" u="none" strike="noStrike" cap="none" baseline="0" dirty="0">
                          <a:solidFill>
                            <a:schemeClr val="tx1"/>
                          </a:solidFill>
                          <a:latin typeface="+mn-lt"/>
                          <a:ea typeface="+mn-ea"/>
                          <a:cs typeface="+mn-cs"/>
                          <a:sym typeface="Arial"/>
                        </a:rPr>
                        <a:t> </a:t>
                      </a:r>
                      <a:r>
                        <a:rPr lang="en-US" sz="1400" b="0" i="0" u="none" strike="noStrike" cap="none" baseline="0" dirty="0">
                          <a:solidFill>
                            <a:schemeClr val="tx1"/>
                          </a:solidFill>
                          <a:latin typeface="+mn-lt"/>
                          <a:ea typeface="+mn-ea"/>
                          <a:cs typeface="+mn-cs"/>
                          <a:sym typeface="Arial"/>
                        </a:rPr>
                        <a:t>they are different procedures, for example comparing rectangle illustrations for both operations and comparing on a number line.</a:t>
                      </a:r>
                    </a:p>
                    <a:p>
                      <a:pPr>
                        <a:spcBef>
                          <a:spcPts val="600"/>
                        </a:spcBef>
                      </a:pPr>
                      <a:r>
                        <a:rPr lang="en-US" sz="1400" b="0" i="0" u="none" strike="noStrike" cap="none" baseline="0" dirty="0">
                          <a:solidFill>
                            <a:schemeClr val="tx1"/>
                          </a:solidFill>
                          <a:latin typeface="+mn-lt"/>
                          <a:ea typeface="+mn-ea"/>
                          <a:cs typeface="+mn-cs"/>
                          <a:sym typeface="Arial"/>
                        </a:rPr>
                        <a:t>Be sure that visuals are connected to procedures.</a:t>
                      </a:r>
                    </a:p>
                    <a:p>
                      <a:pPr>
                        <a:spcBef>
                          <a:spcPts val="600"/>
                        </a:spcBef>
                      </a:pPr>
                      <a:r>
                        <a:rPr lang="en-US" sz="1400" b="0" i="0" u="none" strike="noStrike" cap="none" baseline="0" dirty="0">
                          <a:solidFill>
                            <a:schemeClr val="tx1"/>
                          </a:solidFill>
                          <a:latin typeface="+mn-lt"/>
                          <a:ea typeface="+mn-ea"/>
                          <a:cs typeface="+mn-cs"/>
                          <a:sym typeface="Arial"/>
                        </a:rPr>
                        <a:t>Reinforce estimation before solving, and comparing answer to the estimate after solving.</a:t>
                      </a:r>
                    </a:p>
                  </a:txBody>
                  <a:tcPr/>
                </a:tc>
                <a:extLst>
                  <a:ext uri="{0D108BD9-81ED-4DB2-BD59-A6C34878D82A}">
                    <a16:rowId xmlns:a16="http://schemas.microsoft.com/office/drawing/2014/main" val="2781535540"/>
                  </a:ext>
                </a:extLst>
              </a:tr>
              <a:tr h="2380809">
                <a:tc>
                  <a:txBody>
                    <a:bodyPr/>
                    <a:lstStyle/>
                    <a:p>
                      <a:r>
                        <a:rPr lang="en-US" sz="1400" b="1" i="0" u="none" strike="noStrike" cap="none" baseline="0" dirty="0">
                          <a:solidFill>
                            <a:schemeClr val="tx1"/>
                          </a:solidFill>
                          <a:latin typeface="+mn-lt"/>
                          <a:ea typeface="+mn-ea"/>
                          <a:cs typeface="+mn-cs"/>
                          <a:sym typeface="Arial"/>
                        </a:rPr>
                        <a:t>2. Inability to estimate approximate size of the answer.</a:t>
                      </a:r>
                      <a:endParaRPr lang="en-US" sz="1400" b="1" dirty="0"/>
                    </a:p>
                  </a:txBody>
                  <a:tcPr/>
                </a:tc>
                <a:tc>
                  <a:txBody>
                    <a:bodyPr/>
                    <a:lstStyle/>
                    <a:p>
                      <a:pPr>
                        <a:lnSpc>
                          <a:spcPct val="150000"/>
                        </a:lnSpc>
                        <a:spcBef>
                          <a:spcPts val="600"/>
                        </a:spcBef>
                      </a:pPr>
                      <a:r>
                        <a:rPr lang="en-US" sz="1400" b="0" i="0" u="none" strike="noStrike" cap="none" baseline="0" dirty="0">
                          <a:solidFill>
                            <a:schemeClr val="tx1"/>
                          </a:solidFill>
                          <a:latin typeface="+mn-lt"/>
                          <a:ea typeface="+mn-ea"/>
                          <a:cs typeface="+mn-cs"/>
                          <a:sym typeface="Arial"/>
                        </a:rPr>
                        <a:t>For a problem such as </a:t>
                      </a:r>
                      <a:r>
                        <a:rPr lang="en-US" sz="400" b="0" i="0" u="none" strike="noStrike" cap="none" baseline="0" dirty="0">
                          <a:solidFill>
                            <a:schemeClr val="bg1"/>
                          </a:solidFill>
                          <a:latin typeface="+mn-lt"/>
                          <a:ea typeface="+mn-ea"/>
                          <a:cs typeface="+mn-cs"/>
                          <a:sym typeface="Arial"/>
                        </a:rPr>
                        <a:t>8 over 9 times 3 over 5,</a:t>
                      </a:r>
                      <a:r>
                        <a:rPr lang="en-US" sz="1400" b="0" i="0" u="none" strike="noStrike" cap="none" baseline="0" dirty="0">
                          <a:solidFill>
                            <a:schemeClr val="tx1"/>
                          </a:solidFill>
                          <a:latin typeface="+mn-lt"/>
                          <a:ea typeface="+mn-ea"/>
                          <a:cs typeface="+mn-cs"/>
                          <a:sym typeface="Arial"/>
                        </a:rPr>
                        <a:t> the student think of </a:t>
                      </a:r>
                      <a:r>
                        <a:rPr lang="en-US" sz="300" b="0" i="0" u="none" strike="noStrike" cap="none" baseline="0" dirty="0">
                          <a:solidFill>
                            <a:schemeClr val="bg1"/>
                          </a:solidFill>
                          <a:latin typeface="+mn-lt"/>
                          <a:ea typeface="+mn-ea"/>
                          <a:cs typeface="+mn-cs"/>
                          <a:sym typeface="Arial"/>
                        </a:rPr>
                        <a:t>8 over 9</a:t>
                      </a:r>
                      <a:r>
                        <a:rPr lang="en-US" sz="1400" b="0" i="0" u="none" strike="noStrike" cap="none" baseline="0" dirty="0">
                          <a:solidFill>
                            <a:schemeClr val="tx1"/>
                          </a:solidFill>
                          <a:latin typeface="+mn-lt"/>
                          <a:ea typeface="+mn-ea"/>
                          <a:cs typeface="+mn-cs"/>
                          <a:sym typeface="Arial"/>
                        </a:rPr>
                        <a:t> as close to 1 and use that to estimate; student multiplies and then rounds to find the answer.</a:t>
                      </a:r>
                    </a:p>
                    <a:p>
                      <a:pPr>
                        <a:spcBef>
                          <a:spcPts val="600"/>
                        </a:spcBef>
                      </a:pPr>
                      <a:r>
                        <a:rPr lang="en-US" sz="1400" b="0" i="0" u="none" strike="noStrike" cap="none" baseline="0" dirty="0">
                          <a:solidFill>
                            <a:schemeClr val="tx1"/>
                          </a:solidFill>
                          <a:latin typeface="+mn-lt"/>
                          <a:ea typeface="+mn-ea"/>
                          <a:cs typeface="+mn-cs"/>
                          <a:sym typeface="Arial"/>
                        </a:rPr>
                        <a:t>Estimate Approximate Size of the Answer.</a:t>
                      </a:r>
                    </a:p>
                  </a:txBody>
                  <a:tcPr/>
                </a:tc>
                <a:tc>
                  <a:txBody>
                    <a:bodyPr/>
                    <a:lstStyle/>
                    <a:p>
                      <a:pPr>
                        <a:spcBef>
                          <a:spcPts val="600"/>
                        </a:spcBef>
                      </a:pPr>
                      <a:r>
                        <a:rPr lang="en-US" sz="1400" b="0" i="0" u="none" strike="noStrike" cap="none" baseline="0" dirty="0">
                          <a:solidFill>
                            <a:schemeClr val="tx1"/>
                          </a:solidFill>
                          <a:latin typeface="+mn-lt"/>
                          <a:ea typeface="+mn-ea"/>
                          <a:cs typeface="+mn-cs"/>
                          <a:sym typeface="Arial"/>
                        </a:rPr>
                        <a:t>Explicitly teach and practice each of the estimation strategies suggested above.</a:t>
                      </a:r>
                    </a:p>
                    <a:p>
                      <a:pPr>
                        <a:spcBef>
                          <a:spcPts val="600"/>
                        </a:spcBef>
                      </a:pPr>
                      <a:r>
                        <a:rPr lang="en-US" sz="1400" b="0" i="0" u="none" strike="noStrike" cap="none" baseline="0" dirty="0">
                          <a:solidFill>
                            <a:schemeClr val="tx1"/>
                          </a:solidFill>
                          <a:latin typeface="+mn-lt"/>
                          <a:ea typeface="+mn-ea"/>
                          <a:cs typeface="+mn-cs"/>
                          <a:sym typeface="Arial"/>
                        </a:rPr>
                        <a:t>Encourage and discuss estimation for all computations, using estimates to make sure answers are reasonable.</a:t>
                      </a:r>
                      <a:endParaRPr lang="en-US" sz="1400" dirty="0"/>
                    </a:p>
                  </a:txBody>
                  <a:tcPr/>
                </a:tc>
                <a:extLst>
                  <a:ext uri="{0D108BD9-81ED-4DB2-BD59-A6C34878D82A}">
                    <a16:rowId xmlns:a16="http://schemas.microsoft.com/office/drawing/2014/main" val="2975285106"/>
                  </a:ext>
                </a:extLst>
              </a:tr>
            </a:tbl>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050340955"/>
              </p:ext>
            </p:extLst>
          </p:nvPr>
        </p:nvGraphicFramePr>
        <p:xfrm>
          <a:off x="2354988" y="1933552"/>
          <a:ext cx="1398397" cy="476377"/>
        </p:xfrm>
        <a:graphic>
          <a:graphicData uri="http://schemas.openxmlformats.org/presentationml/2006/ole">
            <mc:AlternateContent xmlns:mc="http://schemas.openxmlformats.org/markup-compatibility/2006">
              <mc:Choice xmlns:v="urn:schemas-microsoft-com:vml" Requires="v">
                <p:oleObj spid="_x0000_s8432" name="Equation" r:id="rId3" imgW="1155600" imgH="393480" progId="Equation.DSMT4">
                  <p:embed/>
                </p:oleObj>
              </mc:Choice>
              <mc:Fallback>
                <p:oleObj name="Equation" r:id="rId3" imgW="1155600" imgH="393480" progId="Equation.DSMT4">
                  <p:embed/>
                  <p:pic>
                    <p:nvPicPr>
                      <p:cNvPr id="0" name=""/>
                      <p:cNvPicPr/>
                      <p:nvPr/>
                    </p:nvPicPr>
                    <p:blipFill>
                      <a:blip r:embed="rId4"/>
                      <a:stretch>
                        <a:fillRect/>
                      </a:stretch>
                    </p:blipFill>
                    <p:spPr>
                      <a:xfrm>
                        <a:off x="2354988" y="1933552"/>
                        <a:ext cx="1398397" cy="476377"/>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88256198"/>
              </p:ext>
            </p:extLst>
          </p:nvPr>
        </p:nvGraphicFramePr>
        <p:xfrm>
          <a:off x="3983000" y="3859861"/>
          <a:ext cx="436118" cy="397637"/>
        </p:xfrm>
        <a:graphic>
          <a:graphicData uri="http://schemas.openxmlformats.org/presentationml/2006/ole">
            <mc:AlternateContent xmlns:mc="http://schemas.openxmlformats.org/markup-compatibility/2006">
              <mc:Choice xmlns:v="urn:schemas-microsoft-com:vml" Requires="v">
                <p:oleObj spid="_x0000_s8433" name="Equation" r:id="rId5" imgW="431640" imgH="393480" progId="Equation.DSMT4">
                  <p:embed/>
                </p:oleObj>
              </mc:Choice>
              <mc:Fallback>
                <p:oleObj name="Equation" r:id="rId5" imgW="431640" imgH="393480" progId="Equation.DSMT4">
                  <p:embed/>
                  <p:pic>
                    <p:nvPicPr>
                      <p:cNvPr id="0" name=""/>
                      <p:cNvPicPr/>
                      <p:nvPr/>
                    </p:nvPicPr>
                    <p:blipFill>
                      <a:blip r:embed="rId6"/>
                      <a:stretch>
                        <a:fillRect/>
                      </a:stretch>
                    </p:blipFill>
                    <p:spPr>
                      <a:xfrm>
                        <a:off x="3983000" y="3859861"/>
                        <a:ext cx="436118" cy="397637"/>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347151327"/>
              </p:ext>
            </p:extLst>
          </p:nvPr>
        </p:nvGraphicFramePr>
        <p:xfrm>
          <a:off x="3824412" y="4165193"/>
          <a:ext cx="158588" cy="409685"/>
        </p:xfrm>
        <a:graphic>
          <a:graphicData uri="http://schemas.openxmlformats.org/presentationml/2006/ole">
            <mc:AlternateContent xmlns:mc="http://schemas.openxmlformats.org/markup-compatibility/2006">
              <mc:Choice xmlns:v="urn:schemas-microsoft-com:vml" Requires="v">
                <p:oleObj spid="_x0000_s8434" name="Equation" r:id="rId7" imgW="152280" imgH="393480" progId="Equation.DSMT4">
                  <p:embed/>
                </p:oleObj>
              </mc:Choice>
              <mc:Fallback>
                <p:oleObj name="Equation" r:id="rId7" imgW="152280" imgH="393480" progId="Equation.DSMT4">
                  <p:embed/>
                  <p:pic>
                    <p:nvPicPr>
                      <p:cNvPr id="0" name=""/>
                      <p:cNvPicPr/>
                      <p:nvPr/>
                    </p:nvPicPr>
                    <p:blipFill>
                      <a:blip r:embed="rId8"/>
                      <a:stretch>
                        <a:fillRect/>
                      </a:stretch>
                    </p:blipFill>
                    <p:spPr>
                      <a:xfrm>
                        <a:off x="3824412" y="4165193"/>
                        <a:ext cx="158588" cy="409685"/>
                      </a:xfrm>
                      <a:prstGeom prst="rect">
                        <a:avLst/>
                      </a:prstGeom>
                    </p:spPr>
                  </p:pic>
                </p:oleObj>
              </mc:Fallback>
            </mc:AlternateContent>
          </a:graphicData>
        </a:graphic>
      </p:graphicFrame>
    </p:spTree>
    <p:extLst>
      <p:ext uri="{BB962C8B-B14F-4D97-AF65-F5344CB8AC3E}">
        <p14:creationId xmlns:p14="http://schemas.microsoft.com/office/powerpoint/2010/main" val="2029632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Challenges and Misconceptions for Multiplying Fractions </a:t>
            </a:r>
            <a:r>
              <a:rPr lang="en-US" sz="2000" b="0" dirty="0"/>
              <a:t>(2 of 2)</a:t>
            </a:r>
            <a:endParaRPr lang="en-US" b="0" dirty="0"/>
          </a:p>
        </p:txBody>
      </p:sp>
      <p:graphicFrame>
        <p:nvGraphicFramePr>
          <p:cNvPr id="4" name="Table 3"/>
          <p:cNvGraphicFramePr>
            <a:graphicFrameLocks noGrp="1"/>
          </p:cNvGraphicFramePr>
          <p:nvPr>
            <p:extLst>
              <p:ext uri="{D42A27DB-BD31-4B8C-83A1-F6EECF244321}">
                <p14:modId xmlns:p14="http://schemas.microsoft.com/office/powerpoint/2010/main" val="2604729613"/>
              </p:ext>
            </p:extLst>
          </p:nvPr>
        </p:nvGraphicFramePr>
        <p:xfrm>
          <a:off x="457200" y="1602738"/>
          <a:ext cx="8229600" cy="4582797"/>
        </p:xfrm>
        <a:graphic>
          <a:graphicData uri="http://schemas.openxmlformats.org/drawingml/2006/table">
            <a:tbl>
              <a:tblPr firstRow="1" bandRow="1">
                <a:tableStyleId>{5940675A-B579-460E-94D1-54222C63F5DA}</a:tableStyleId>
              </a:tblPr>
              <a:tblGrid>
                <a:gridCol w="1933575">
                  <a:extLst>
                    <a:ext uri="{9D8B030D-6E8A-4147-A177-3AD203B41FA5}">
                      <a16:colId xmlns:a16="http://schemas.microsoft.com/office/drawing/2014/main" val="4025410941"/>
                    </a:ext>
                  </a:extLst>
                </a:gridCol>
                <a:gridCol w="2981325">
                  <a:extLst>
                    <a:ext uri="{9D8B030D-6E8A-4147-A177-3AD203B41FA5}">
                      <a16:colId xmlns:a16="http://schemas.microsoft.com/office/drawing/2014/main" val="2971957132"/>
                    </a:ext>
                  </a:extLst>
                </a:gridCol>
                <a:gridCol w="3314700">
                  <a:extLst>
                    <a:ext uri="{9D8B030D-6E8A-4147-A177-3AD203B41FA5}">
                      <a16:colId xmlns:a16="http://schemas.microsoft.com/office/drawing/2014/main" val="4144138435"/>
                    </a:ext>
                  </a:extLst>
                </a:gridCol>
              </a:tblGrid>
              <a:tr h="345562">
                <a:tc>
                  <a:txBody>
                    <a:bodyPr/>
                    <a:lstStyle/>
                    <a:p>
                      <a:r>
                        <a:rPr lang="en-US" sz="1200" b="1" i="0" u="none" strike="noStrike" cap="none" baseline="0" dirty="0">
                          <a:solidFill>
                            <a:schemeClr val="tx1"/>
                          </a:solidFill>
                          <a:latin typeface="+mn-lt"/>
                          <a:ea typeface="+mn-ea"/>
                          <a:cs typeface="+mn-cs"/>
                          <a:sym typeface="Arial"/>
                        </a:rPr>
                        <a:t>Challenge or Misconception</a:t>
                      </a:r>
                      <a:endParaRPr lang="en-US" sz="1200" b="1" dirty="0"/>
                    </a:p>
                  </a:txBody>
                  <a:tcPr/>
                </a:tc>
                <a:tc>
                  <a:txBody>
                    <a:bodyPr/>
                    <a:lstStyle/>
                    <a:p>
                      <a:r>
                        <a:rPr lang="en-US" sz="1200" b="1" i="0" u="none" strike="noStrike" cap="none" baseline="0" dirty="0">
                          <a:solidFill>
                            <a:schemeClr val="tx1"/>
                          </a:solidFill>
                          <a:latin typeface="+mn-lt"/>
                          <a:ea typeface="+mn-ea"/>
                          <a:cs typeface="+mn-cs"/>
                          <a:sym typeface="Arial"/>
                        </a:rPr>
                        <a:t>What It Looks Like</a:t>
                      </a:r>
                      <a:endParaRPr lang="en-US" sz="1200" b="1" dirty="0"/>
                    </a:p>
                  </a:txBody>
                  <a:tcPr/>
                </a:tc>
                <a:tc>
                  <a:txBody>
                    <a:bodyPr/>
                    <a:lstStyle/>
                    <a:p>
                      <a:r>
                        <a:rPr lang="en-US" sz="1200" b="1" i="0" u="none" strike="noStrike" cap="none" baseline="0" dirty="0">
                          <a:solidFill>
                            <a:schemeClr val="tx1"/>
                          </a:solidFill>
                          <a:latin typeface="+mn-lt"/>
                          <a:ea typeface="+mn-ea"/>
                          <a:cs typeface="+mn-cs"/>
                          <a:sym typeface="Arial"/>
                        </a:rPr>
                        <a:t>How to Help</a:t>
                      </a:r>
                      <a:endParaRPr lang="en-US" sz="1200" b="1" dirty="0"/>
                    </a:p>
                  </a:txBody>
                  <a:tcPr/>
                </a:tc>
                <a:extLst>
                  <a:ext uri="{0D108BD9-81ED-4DB2-BD59-A6C34878D82A}">
                    <a16:rowId xmlns:a16="http://schemas.microsoft.com/office/drawing/2014/main" val="2303324337"/>
                  </a:ext>
                </a:extLst>
              </a:tr>
              <a:tr h="988062">
                <a:tc>
                  <a:txBody>
                    <a:bodyPr/>
                    <a:lstStyle/>
                    <a:p>
                      <a:r>
                        <a:rPr lang="en-US" sz="1200" b="1" i="0" u="none" strike="noStrike" cap="none" baseline="0" dirty="0">
                          <a:solidFill>
                            <a:schemeClr val="tx1"/>
                          </a:solidFill>
                          <a:latin typeface="+mn-lt"/>
                          <a:ea typeface="+mn-ea"/>
                          <a:cs typeface="+mn-cs"/>
                          <a:sym typeface="Arial"/>
                        </a:rPr>
                        <a:t>3. Think answer is wrong because it is smaller than the factors.</a:t>
                      </a:r>
                      <a:endParaRPr lang="en-US" sz="1200" b="1" dirty="0"/>
                    </a:p>
                  </a:txBody>
                  <a:tcPr/>
                </a:tc>
                <a:tc>
                  <a:txBody>
                    <a:bodyPr/>
                    <a:lstStyle/>
                    <a:p>
                      <a:pPr>
                        <a:lnSpc>
                          <a:spcPct val="150000"/>
                        </a:lnSpc>
                      </a:pPr>
                      <a:r>
                        <a:rPr lang="en-US" sz="1200" b="0" i="0" u="none" strike="noStrike" cap="none" baseline="0" dirty="0">
                          <a:solidFill>
                            <a:schemeClr val="tx1"/>
                          </a:solidFill>
                          <a:latin typeface="+mn-lt"/>
                          <a:ea typeface="+mn-ea"/>
                          <a:cs typeface="+mn-cs"/>
                          <a:sym typeface="Arial"/>
                        </a:rPr>
                        <a:t>Student multiplies </a:t>
                      </a:r>
                      <a:r>
                        <a:rPr lang="en-US" sz="300" b="0" i="0" u="none" strike="noStrike" cap="none" baseline="0" dirty="0">
                          <a:solidFill>
                            <a:schemeClr val="bg1"/>
                          </a:solidFill>
                          <a:latin typeface="+mn-lt"/>
                          <a:ea typeface="+mn-ea"/>
                          <a:cs typeface="+mn-cs"/>
                          <a:sym typeface="Arial"/>
                        </a:rPr>
                        <a:t>1 fourths times 4 and 1 half</a:t>
                      </a:r>
                      <a:r>
                        <a:rPr lang="en-US" sz="1200" b="0" i="0" u="none" strike="noStrike" cap="none" baseline="0" dirty="0">
                          <a:solidFill>
                            <a:schemeClr val="tx1"/>
                          </a:solidFill>
                          <a:latin typeface="+mn-lt"/>
                          <a:ea typeface="+mn-ea"/>
                          <a:cs typeface="+mn-cs"/>
                          <a:sym typeface="Arial"/>
                        </a:rPr>
                        <a:t> and gets the product </a:t>
                      </a:r>
                      <a:r>
                        <a:rPr lang="en-US" sz="400" b="0" i="0" u="none" strike="noStrike" cap="none" baseline="0" dirty="0">
                          <a:solidFill>
                            <a:schemeClr val="bg1"/>
                          </a:solidFill>
                          <a:latin typeface="+mn-lt"/>
                          <a:ea typeface="+mn-ea"/>
                          <a:cs typeface="+mn-cs"/>
                          <a:sym typeface="Arial"/>
                        </a:rPr>
                        <a:t>1 and 1 over 16,</a:t>
                      </a:r>
                      <a:r>
                        <a:rPr lang="en-US" sz="1200" b="0" i="0" u="none" strike="noStrike" cap="none" baseline="0" dirty="0">
                          <a:solidFill>
                            <a:schemeClr val="tx1"/>
                          </a:solidFill>
                          <a:latin typeface="+mn-lt"/>
                          <a:ea typeface="+mn-ea"/>
                          <a:cs typeface="+mn-cs"/>
                          <a:sym typeface="Arial"/>
                        </a:rPr>
                        <a:t> but thinks it must be wrong.</a:t>
                      </a:r>
                      <a:endParaRPr lang="en-US" sz="1200" dirty="0"/>
                    </a:p>
                  </a:txBody>
                  <a:tcPr/>
                </a:tc>
                <a:tc>
                  <a:txBody>
                    <a:bodyPr/>
                    <a:lstStyle/>
                    <a:p>
                      <a:pPr>
                        <a:spcBef>
                          <a:spcPts val="600"/>
                        </a:spcBef>
                      </a:pPr>
                      <a:r>
                        <a:rPr lang="en-US" sz="1200" b="0" i="0" u="none" strike="noStrike" cap="none" baseline="0" dirty="0">
                          <a:solidFill>
                            <a:schemeClr val="tx1"/>
                          </a:solidFill>
                          <a:latin typeface="+mn-lt"/>
                          <a:ea typeface="+mn-ea"/>
                          <a:cs typeface="+mn-cs"/>
                          <a:sym typeface="Arial"/>
                        </a:rPr>
                        <a:t>Use visuals to illustrate.</a:t>
                      </a:r>
                    </a:p>
                    <a:p>
                      <a:pPr>
                        <a:spcBef>
                          <a:spcPts val="600"/>
                        </a:spcBef>
                      </a:pPr>
                      <a:r>
                        <a:rPr lang="en-US" sz="1200" b="0" i="0" u="none" strike="noStrike" cap="none" baseline="0" dirty="0">
                          <a:solidFill>
                            <a:schemeClr val="tx1"/>
                          </a:solidFill>
                          <a:latin typeface="+mn-lt"/>
                          <a:ea typeface="+mn-ea"/>
                          <a:cs typeface="+mn-cs"/>
                          <a:sym typeface="Arial"/>
                        </a:rPr>
                        <a:t>Add contexts or ask students to create a context to fit the problem.</a:t>
                      </a:r>
                    </a:p>
                  </a:txBody>
                  <a:tcPr/>
                </a:tc>
                <a:extLst>
                  <a:ext uri="{0D108BD9-81ED-4DB2-BD59-A6C34878D82A}">
                    <a16:rowId xmlns:a16="http://schemas.microsoft.com/office/drawing/2014/main" val="2781535540"/>
                  </a:ext>
                </a:extLst>
              </a:tr>
              <a:tr h="1247775">
                <a:tc>
                  <a:txBody>
                    <a:bodyPr/>
                    <a:lstStyle/>
                    <a:p>
                      <a:r>
                        <a:rPr lang="en-US" sz="1200" b="1" i="0" u="none" strike="noStrike" cap="none" baseline="0" dirty="0">
                          <a:solidFill>
                            <a:schemeClr val="tx1"/>
                          </a:solidFill>
                          <a:latin typeface="+mn-lt"/>
                          <a:ea typeface="+mn-ea"/>
                          <a:cs typeface="+mn-cs"/>
                          <a:sym typeface="Arial"/>
                        </a:rPr>
                        <a:t>4. Confuse whether to multiply or divide by the given fraction.</a:t>
                      </a:r>
                      <a:endParaRPr lang="en-US" sz="1200" b="1" dirty="0"/>
                    </a:p>
                  </a:txBody>
                  <a:tcPr/>
                </a:tc>
                <a:tc>
                  <a:txBody>
                    <a:bodyPr/>
                    <a:lstStyle/>
                    <a:p>
                      <a:pPr>
                        <a:lnSpc>
                          <a:spcPct val="150000"/>
                        </a:lnSpc>
                      </a:pPr>
                      <a:r>
                        <a:rPr lang="en-US" sz="1200" b="0" i="0" u="none" strike="noStrike" cap="none" baseline="0" dirty="0">
                          <a:solidFill>
                            <a:schemeClr val="tx1"/>
                          </a:solidFill>
                          <a:latin typeface="+mn-lt"/>
                          <a:ea typeface="+mn-ea"/>
                          <a:cs typeface="+mn-cs"/>
                          <a:sym typeface="Arial"/>
                        </a:rPr>
                        <a:t>For “What is </a:t>
                      </a:r>
                      <a:r>
                        <a:rPr lang="en-US" sz="300" b="0" i="0" u="none" strike="noStrike" cap="none" baseline="0" dirty="0">
                          <a:solidFill>
                            <a:schemeClr val="bg1"/>
                          </a:solidFill>
                          <a:latin typeface="+mn-lt"/>
                          <a:ea typeface="+mn-ea"/>
                          <a:cs typeface="+mn-cs"/>
                          <a:sym typeface="Arial"/>
                        </a:rPr>
                        <a:t>1 third</a:t>
                      </a:r>
                      <a:r>
                        <a:rPr lang="en-US" sz="1200" b="0" i="0" u="none" strike="noStrike" cap="none" baseline="0" dirty="0">
                          <a:solidFill>
                            <a:schemeClr val="tx1"/>
                          </a:solidFill>
                          <a:latin typeface="+mn-lt"/>
                          <a:ea typeface="+mn-ea"/>
                          <a:cs typeface="+mn-cs"/>
                          <a:sym typeface="Arial"/>
                        </a:rPr>
                        <a:t> of $24?” rather than divide by 3 or multiply by </a:t>
                      </a:r>
                      <a:r>
                        <a:rPr lang="en-US" sz="400" b="0" i="0" u="none" strike="noStrike" cap="none" baseline="0" dirty="0">
                          <a:solidFill>
                            <a:schemeClr val="bg1"/>
                          </a:solidFill>
                          <a:latin typeface="+mn-lt"/>
                          <a:ea typeface="+mn-ea"/>
                          <a:cs typeface="+mn-cs"/>
                          <a:sym typeface="Arial"/>
                        </a:rPr>
                        <a:t>1 third</a:t>
                      </a:r>
                      <a:r>
                        <a:rPr lang="en-US" sz="1200" b="0" i="0" u="none" strike="noStrike" cap="none" baseline="0" dirty="0">
                          <a:solidFill>
                            <a:schemeClr val="tx1"/>
                          </a:solidFill>
                          <a:latin typeface="+mn-lt"/>
                          <a:ea typeface="+mn-ea"/>
                          <a:cs typeface="+mn-cs"/>
                          <a:sym typeface="Arial"/>
                        </a:rPr>
                        <a:t> (both of which are correct), student divides by </a:t>
                      </a:r>
                      <a:r>
                        <a:rPr lang="en-US" sz="500" b="0" i="0" u="none" strike="noStrike" cap="none" baseline="0" dirty="0">
                          <a:solidFill>
                            <a:schemeClr val="bg1"/>
                          </a:solidFill>
                          <a:latin typeface="+mn-lt"/>
                          <a:ea typeface="+mn-ea"/>
                          <a:cs typeface="+mn-cs"/>
                          <a:sym typeface="Arial"/>
                        </a:rPr>
                        <a:t>1 third.</a:t>
                      </a:r>
                      <a:endParaRPr lang="en-US" sz="1200" b="0" i="0" u="none" strike="noStrike" cap="none" baseline="0" dirty="0">
                        <a:solidFill>
                          <a:schemeClr val="bg1"/>
                        </a:solidFill>
                        <a:latin typeface="+mn-lt"/>
                        <a:ea typeface="+mn-ea"/>
                        <a:cs typeface="+mn-cs"/>
                        <a:sym typeface="Arial"/>
                      </a:endParaRPr>
                    </a:p>
                  </a:txBody>
                  <a:tcPr/>
                </a:tc>
                <a:tc>
                  <a:txBody>
                    <a:bodyPr/>
                    <a:lstStyle/>
                    <a:p>
                      <a:pPr>
                        <a:spcBef>
                          <a:spcPts val="600"/>
                        </a:spcBef>
                      </a:pPr>
                      <a:r>
                        <a:rPr lang="en-US" sz="1200" b="0" i="0" u="none" strike="noStrike" cap="none" baseline="0" dirty="0">
                          <a:solidFill>
                            <a:schemeClr val="tx1"/>
                          </a:solidFill>
                          <a:latin typeface="+mn-lt"/>
                          <a:ea typeface="+mn-ea"/>
                          <a:cs typeface="+mn-cs"/>
                          <a:sym typeface="Arial"/>
                        </a:rPr>
                        <a:t>Estimate.</a:t>
                      </a:r>
                    </a:p>
                    <a:p>
                      <a:pPr>
                        <a:spcBef>
                          <a:spcPts val="600"/>
                        </a:spcBef>
                      </a:pPr>
                      <a:r>
                        <a:rPr lang="en-US" sz="1200" b="0" i="0" u="none" strike="noStrike" cap="none" baseline="0" dirty="0">
                          <a:solidFill>
                            <a:schemeClr val="tx1"/>
                          </a:solidFill>
                          <a:latin typeface="+mn-lt"/>
                          <a:ea typeface="+mn-ea"/>
                          <a:cs typeface="+mn-cs"/>
                          <a:sym typeface="Arial"/>
                        </a:rPr>
                        <a:t>Ask, “Should the result be more or less than the initial amount?”</a:t>
                      </a:r>
                    </a:p>
                    <a:p>
                      <a:pPr>
                        <a:spcBef>
                          <a:spcPts val="600"/>
                        </a:spcBef>
                      </a:pPr>
                      <a:r>
                        <a:rPr lang="en-US" sz="1200" b="0" i="0" u="none" strike="noStrike" cap="none" baseline="0" dirty="0">
                          <a:solidFill>
                            <a:schemeClr val="tx1"/>
                          </a:solidFill>
                          <a:latin typeface="+mn-lt"/>
                          <a:ea typeface="+mn-ea"/>
                          <a:cs typeface="+mn-cs"/>
                          <a:sym typeface="Arial"/>
                        </a:rPr>
                        <a:t>Ask students to interpret the situation and the answer and see if they make sense.</a:t>
                      </a:r>
                      <a:endParaRPr lang="en-US" sz="1200" dirty="0"/>
                    </a:p>
                  </a:txBody>
                  <a:tcPr/>
                </a:tc>
                <a:extLst>
                  <a:ext uri="{0D108BD9-81ED-4DB2-BD59-A6C34878D82A}">
                    <a16:rowId xmlns:a16="http://schemas.microsoft.com/office/drawing/2014/main" val="2975285106"/>
                  </a:ext>
                </a:extLst>
              </a:tr>
              <a:tr h="835573">
                <a:tc>
                  <a:txBody>
                    <a:bodyPr/>
                    <a:lstStyle/>
                    <a:p>
                      <a:r>
                        <a:rPr lang="en-US" sz="1200" b="1" i="0" u="none" strike="noStrike" cap="none" baseline="0" dirty="0">
                          <a:solidFill>
                            <a:schemeClr val="tx1"/>
                          </a:solidFill>
                          <a:latin typeface="+mn-lt"/>
                          <a:ea typeface="+mn-ea"/>
                          <a:cs typeface="+mn-cs"/>
                          <a:sym typeface="Arial"/>
                        </a:rPr>
                        <a:t>5. Misinterpret words like “of” in story situations.</a:t>
                      </a:r>
                      <a:endParaRPr lang="en-US" sz="1200" b="1" dirty="0"/>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200" b="0" i="0" u="none" strike="noStrike" cap="none" baseline="0" dirty="0">
                          <a:solidFill>
                            <a:schemeClr val="tx1"/>
                          </a:solidFill>
                          <a:latin typeface="+mn-lt"/>
                          <a:ea typeface="+mn-ea"/>
                          <a:cs typeface="+mn-cs"/>
                          <a:sym typeface="Arial"/>
                        </a:rPr>
                        <a:t>In Zach’s mowing problem above </a:t>
                      </a:r>
                      <a:r>
                        <a:rPr lang="en-US" sz="200" b="0" i="0" u="none" strike="noStrike" cap="none" baseline="0" dirty="0">
                          <a:solidFill>
                            <a:schemeClr val="bg1"/>
                          </a:solidFill>
                          <a:latin typeface="+mn-lt"/>
                          <a:ea typeface="+mn-ea"/>
                          <a:cs typeface="+mn-cs"/>
                          <a:sym typeface="Arial"/>
                        </a:rPr>
                        <a:t>left parenthesis 3 fourths of 2 third, right parenthesis</a:t>
                      </a:r>
                      <a:r>
                        <a:rPr lang="en-US" sz="1200" b="0" i="0" u="none" strike="noStrike" cap="none" baseline="0" dirty="0">
                          <a:solidFill>
                            <a:schemeClr val="tx1"/>
                          </a:solidFill>
                          <a:latin typeface="+mn-lt"/>
                          <a:ea typeface="+mn-ea"/>
                          <a:cs typeface="+mn-cs"/>
                          <a:sym typeface="Arial"/>
                        </a:rPr>
                        <a:t> a student may think the problem is: </a:t>
                      </a:r>
                      <a:r>
                        <a:rPr lang="en-US" sz="400" b="0" i="0" u="none" strike="noStrike" cap="none" baseline="0" dirty="0">
                          <a:solidFill>
                            <a:schemeClr val="bg1"/>
                          </a:solidFill>
                          <a:latin typeface="+mn-lt"/>
                          <a:ea typeface="+mn-ea"/>
                          <a:cs typeface="+mn-cs"/>
                          <a:sym typeface="Arial"/>
                        </a:rPr>
                        <a:t>3 fourths minus 2 third or 3 fourths divided by 2 third.</a:t>
                      </a:r>
                      <a:r>
                        <a:rPr lang="en-US" sz="1200" b="0" i="0" u="none" strike="noStrike" cap="none" baseline="0" dirty="0">
                          <a:solidFill>
                            <a:schemeClr val="tx1"/>
                          </a:solidFill>
                          <a:latin typeface="+mn-lt"/>
                          <a:ea typeface="+mn-ea"/>
                          <a:cs typeface="+mn-cs"/>
                          <a:sym typeface="Arial"/>
                        </a:rPr>
                        <a:t> among other options. </a:t>
                      </a:r>
                    </a:p>
                  </a:txBody>
                  <a:tcPr/>
                </a:tc>
                <a:tc>
                  <a:txBody>
                    <a:bodyPr/>
                    <a:lstStyle/>
                    <a:p>
                      <a:pPr>
                        <a:spcBef>
                          <a:spcPts val="600"/>
                        </a:spcBef>
                      </a:pPr>
                      <a:r>
                        <a:rPr lang="en-US" sz="1200" b="0" i="0" u="none" strike="noStrike" cap="none" baseline="0" dirty="0">
                          <a:solidFill>
                            <a:schemeClr val="tx1"/>
                          </a:solidFill>
                          <a:latin typeface="+mn-lt"/>
                          <a:ea typeface="+mn-ea"/>
                          <a:cs typeface="+mn-cs"/>
                          <a:sym typeface="Arial"/>
                        </a:rPr>
                        <a:t>Avoid key word approach with story problems—it not only doesn’t work, it makes things harder on students as problems get more complex!</a:t>
                      </a:r>
                    </a:p>
                    <a:p>
                      <a:pPr>
                        <a:spcBef>
                          <a:spcPts val="600"/>
                        </a:spcBef>
                      </a:pPr>
                      <a:r>
                        <a:rPr lang="en-US" sz="1200" b="0" i="0" u="none" strike="noStrike" cap="none" baseline="0" dirty="0">
                          <a:solidFill>
                            <a:schemeClr val="tx1"/>
                          </a:solidFill>
                          <a:latin typeface="+mn-lt"/>
                          <a:ea typeface="+mn-ea"/>
                          <a:cs typeface="+mn-cs"/>
                          <a:sym typeface="Arial"/>
                        </a:rPr>
                        <a:t>Focus students’ attention on the situation qualitatively (without a focus on actual numbers).</a:t>
                      </a:r>
                    </a:p>
                    <a:p>
                      <a:pPr>
                        <a:spcBef>
                          <a:spcPts val="600"/>
                        </a:spcBef>
                      </a:pPr>
                      <a:r>
                        <a:rPr lang="en-US" sz="1200" b="0" i="0" u="none" strike="noStrike" cap="none" baseline="0" dirty="0">
                          <a:solidFill>
                            <a:schemeClr val="tx1"/>
                          </a:solidFill>
                          <a:latin typeface="+mn-lt"/>
                          <a:ea typeface="+mn-ea"/>
                          <a:cs typeface="+mn-cs"/>
                          <a:sym typeface="Arial"/>
                        </a:rPr>
                        <a:t>Encourage students to rewrite the situation more simply and then translate to symbols.</a:t>
                      </a:r>
                      <a:endParaRPr lang="en-US" sz="1200" dirty="0"/>
                    </a:p>
                  </a:txBody>
                  <a:tcPr/>
                </a:tc>
                <a:extLst>
                  <a:ext uri="{0D108BD9-81ED-4DB2-BD59-A6C34878D82A}">
                    <a16:rowId xmlns:a16="http://schemas.microsoft.com/office/drawing/2014/main" val="3366537977"/>
                  </a:ext>
                </a:extLst>
              </a:tr>
            </a:tbl>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760444654"/>
              </p:ext>
            </p:extLst>
          </p:nvPr>
        </p:nvGraphicFramePr>
        <p:xfrm>
          <a:off x="3708400" y="2071369"/>
          <a:ext cx="495300" cy="393700"/>
        </p:xfrm>
        <a:graphic>
          <a:graphicData uri="http://schemas.openxmlformats.org/presentationml/2006/ole">
            <mc:AlternateContent xmlns:mc="http://schemas.openxmlformats.org/markup-compatibility/2006">
              <mc:Choice xmlns:v="urn:schemas-microsoft-com:vml" Requires="v">
                <p:oleObj spid="_x0000_s9738" name="Equation" r:id="rId3" imgW="495000" imgH="393480" progId="Equation.DSMT4">
                  <p:embed/>
                </p:oleObj>
              </mc:Choice>
              <mc:Fallback>
                <p:oleObj name="Equation" r:id="rId3" imgW="495000" imgH="393480" progId="Equation.DSMT4">
                  <p:embed/>
                  <p:pic>
                    <p:nvPicPr>
                      <p:cNvPr id="0" name=""/>
                      <p:cNvPicPr/>
                      <p:nvPr/>
                    </p:nvPicPr>
                    <p:blipFill>
                      <a:blip r:embed="rId4"/>
                      <a:stretch>
                        <a:fillRect/>
                      </a:stretch>
                    </p:blipFill>
                    <p:spPr>
                      <a:xfrm>
                        <a:off x="3708400" y="2071369"/>
                        <a:ext cx="495300" cy="3937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753627089"/>
              </p:ext>
            </p:extLst>
          </p:nvPr>
        </p:nvGraphicFramePr>
        <p:xfrm>
          <a:off x="3048000" y="2327275"/>
          <a:ext cx="342900" cy="393700"/>
        </p:xfrm>
        <a:graphic>
          <a:graphicData uri="http://schemas.openxmlformats.org/presentationml/2006/ole">
            <mc:AlternateContent xmlns:mc="http://schemas.openxmlformats.org/markup-compatibility/2006">
              <mc:Choice xmlns:v="urn:schemas-microsoft-com:vml" Requires="v">
                <p:oleObj spid="_x0000_s9739" name="Equation" r:id="rId5" imgW="342720" imgH="393480" progId="Equation.DSMT4">
                  <p:embed/>
                </p:oleObj>
              </mc:Choice>
              <mc:Fallback>
                <p:oleObj name="Equation" r:id="rId5" imgW="342720" imgH="393480" progId="Equation.DSMT4">
                  <p:embed/>
                  <p:pic>
                    <p:nvPicPr>
                      <p:cNvPr id="0" name=""/>
                      <p:cNvPicPr/>
                      <p:nvPr/>
                    </p:nvPicPr>
                    <p:blipFill>
                      <a:blip r:embed="rId6"/>
                      <a:stretch>
                        <a:fillRect/>
                      </a:stretch>
                    </p:blipFill>
                    <p:spPr>
                      <a:xfrm>
                        <a:off x="3048000" y="2327275"/>
                        <a:ext cx="342900" cy="3937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75331372"/>
              </p:ext>
            </p:extLst>
          </p:nvPr>
        </p:nvGraphicFramePr>
        <p:xfrm>
          <a:off x="3331952" y="3051812"/>
          <a:ext cx="152400" cy="393700"/>
        </p:xfrm>
        <a:graphic>
          <a:graphicData uri="http://schemas.openxmlformats.org/presentationml/2006/ole">
            <mc:AlternateContent xmlns:mc="http://schemas.openxmlformats.org/markup-compatibility/2006">
              <mc:Choice xmlns:v="urn:schemas-microsoft-com:vml" Requires="v">
                <p:oleObj spid="_x0000_s9740" name="Equation" r:id="rId7" imgW="152280" imgH="393480" progId="Equation.DSMT4">
                  <p:embed/>
                </p:oleObj>
              </mc:Choice>
              <mc:Fallback>
                <p:oleObj name="Equation" r:id="rId7" imgW="152280" imgH="393480" progId="Equation.DSMT4">
                  <p:embed/>
                  <p:pic>
                    <p:nvPicPr>
                      <p:cNvPr id="0" name=""/>
                      <p:cNvPicPr/>
                      <p:nvPr/>
                    </p:nvPicPr>
                    <p:blipFill>
                      <a:blip r:embed="rId8"/>
                      <a:stretch>
                        <a:fillRect/>
                      </a:stretch>
                    </p:blipFill>
                    <p:spPr>
                      <a:xfrm>
                        <a:off x="3331952" y="3051812"/>
                        <a:ext cx="152400" cy="3937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261446418"/>
              </p:ext>
            </p:extLst>
          </p:nvPr>
        </p:nvGraphicFramePr>
        <p:xfrm>
          <a:off x="3736975" y="3327400"/>
          <a:ext cx="152400" cy="393700"/>
        </p:xfrm>
        <a:graphic>
          <a:graphicData uri="http://schemas.openxmlformats.org/presentationml/2006/ole">
            <mc:AlternateContent xmlns:mc="http://schemas.openxmlformats.org/markup-compatibility/2006">
              <mc:Choice xmlns:v="urn:schemas-microsoft-com:vml" Requires="v">
                <p:oleObj spid="_x0000_s9741" name="Equation" r:id="rId9" imgW="152280" imgH="393480" progId="Equation.DSMT4">
                  <p:embed/>
                </p:oleObj>
              </mc:Choice>
              <mc:Fallback>
                <p:oleObj name="Equation" r:id="rId9" imgW="152280" imgH="393480" progId="Equation.DSMT4">
                  <p:embed/>
                  <p:pic>
                    <p:nvPicPr>
                      <p:cNvPr id="9" name="Object 8"/>
                      <p:cNvPicPr/>
                      <p:nvPr/>
                    </p:nvPicPr>
                    <p:blipFill>
                      <a:blip r:embed="rId8"/>
                      <a:stretch>
                        <a:fillRect/>
                      </a:stretch>
                    </p:blipFill>
                    <p:spPr>
                      <a:xfrm>
                        <a:off x="3736975" y="3327400"/>
                        <a:ext cx="152400" cy="3937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524284228"/>
              </p:ext>
            </p:extLst>
          </p:nvPr>
        </p:nvGraphicFramePr>
        <p:xfrm>
          <a:off x="4355655" y="3592310"/>
          <a:ext cx="190500" cy="393700"/>
        </p:xfrm>
        <a:graphic>
          <a:graphicData uri="http://schemas.openxmlformats.org/presentationml/2006/ole">
            <mc:AlternateContent xmlns:mc="http://schemas.openxmlformats.org/markup-compatibility/2006">
              <mc:Choice xmlns:v="urn:schemas-microsoft-com:vml" Requires="v">
                <p:oleObj spid="_x0000_s9742" name="Equation" r:id="rId10" imgW="190440" imgH="393480" progId="Equation.DSMT4">
                  <p:embed/>
                </p:oleObj>
              </mc:Choice>
              <mc:Fallback>
                <p:oleObj name="Equation" r:id="rId10" imgW="190440" imgH="393480" progId="Equation.DSMT4">
                  <p:embed/>
                  <p:pic>
                    <p:nvPicPr>
                      <p:cNvPr id="10" name="Object 9"/>
                      <p:cNvPicPr/>
                      <p:nvPr/>
                    </p:nvPicPr>
                    <p:blipFill>
                      <a:blip r:embed="rId11"/>
                      <a:stretch>
                        <a:fillRect/>
                      </a:stretch>
                    </p:blipFill>
                    <p:spPr>
                      <a:xfrm>
                        <a:off x="4355655" y="3592310"/>
                        <a:ext cx="190500" cy="3937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912405236"/>
              </p:ext>
            </p:extLst>
          </p:nvPr>
        </p:nvGraphicFramePr>
        <p:xfrm>
          <a:off x="4724379" y="4319401"/>
          <a:ext cx="584242" cy="382007"/>
        </p:xfrm>
        <a:graphic>
          <a:graphicData uri="http://schemas.openxmlformats.org/presentationml/2006/ole">
            <mc:AlternateContent xmlns:mc="http://schemas.openxmlformats.org/markup-compatibility/2006">
              <mc:Choice xmlns:v="urn:schemas-microsoft-com:vml" Requires="v">
                <p:oleObj spid="_x0000_s9743" name="Equation" r:id="rId12" imgW="660240" imgH="431640" progId="Equation.DSMT4">
                  <p:embed/>
                </p:oleObj>
              </mc:Choice>
              <mc:Fallback>
                <p:oleObj name="Equation" r:id="rId12" imgW="660240" imgH="431640" progId="Equation.DSMT4">
                  <p:embed/>
                  <p:pic>
                    <p:nvPicPr>
                      <p:cNvPr id="0" name=""/>
                      <p:cNvPicPr/>
                      <p:nvPr/>
                    </p:nvPicPr>
                    <p:blipFill>
                      <a:blip r:embed="rId13"/>
                      <a:stretch>
                        <a:fillRect/>
                      </a:stretch>
                    </p:blipFill>
                    <p:spPr>
                      <a:xfrm>
                        <a:off x="4724379" y="4319401"/>
                        <a:ext cx="584242" cy="382007"/>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210136034"/>
              </p:ext>
            </p:extLst>
          </p:nvPr>
        </p:nvGraphicFramePr>
        <p:xfrm>
          <a:off x="2481052" y="4837163"/>
          <a:ext cx="1003300" cy="393700"/>
        </p:xfrm>
        <a:graphic>
          <a:graphicData uri="http://schemas.openxmlformats.org/presentationml/2006/ole">
            <mc:AlternateContent xmlns:mc="http://schemas.openxmlformats.org/markup-compatibility/2006">
              <mc:Choice xmlns:v="urn:schemas-microsoft-com:vml" Requires="v">
                <p:oleObj spid="_x0000_s9744" name="Equation" r:id="rId14" imgW="1002960" imgH="393480" progId="Equation.DSMT4">
                  <p:embed/>
                </p:oleObj>
              </mc:Choice>
              <mc:Fallback>
                <p:oleObj name="Equation" r:id="rId14" imgW="1002960" imgH="393480" progId="Equation.DSMT4">
                  <p:embed/>
                  <p:pic>
                    <p:nvPicPr>
                      <p:cNvPr id="0" name=""/>
                      <p:cNvPicPr/>
                      <p:nvPr/>
                    </p:nvPicPr>
                    <p:blipFill>
                      <a:blip r:embed="rId15"/>
                      <a:stretch>
                        <a:fillRect/>
                      </a:stretch>
                    </p:blipFill>
                    <p:spPr>
                      <a:xfrm>
                        <a:off x="2481052" y="4837163"/>
                        <a:ext cx="1003300" cy="393700"/>
                      </a:xfrm>
                      <a:prstGeom prst="rect">
                        <a:avLst/>
                      </a:prstGeom>
                    </p:spPr>
                  </p:pic>
                </p:oleObj>
              </mc:Fallback>
            </mc:AlternateContent>
          </a:graphicData>
        </a:graphic>
      </p:graphicFrame>
    </p:spTree>
    <p:extLst>
      <p:ext uri="{BB962C8B-B14F-4D97-AF65-F5344CB8AC3E}">
        <p14:creationId xmlns:p14="http://schemas.microsoft.com/office/powerpoint/2010/main" val="575705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010525" cy="1097279"/>
          </a:xfrm>
        </p:spPr>
        <p:txBody>
          <a:bodyPr/>
          <a:lstStyle/>
          <a:p>
            <a:r>
              <a:rPr lang="en-US" dirty="0">
                <a:latin typeface="Times New Roman" panose="02020603050405020304" pitchFamily="18" charset="0"/>
              </a:rPr>
              <a:t>Division: Contextual Examples and Models </a:t>
            </a:r>
            <a:r>
              <a:rPr lang="en-US" sz="2000" b="0" dirty="0">
                <a:latin typeface="Times New Roman" panose="02020603050405020304" pitchFamily="18" charset="0"/>
              </a:rPr>
              <a:t>(1 of 2)</a:t>
            </a:r>
            <a:endParaRPr lang="en-US" b="0" dirty="0"/>
          </a:p>
        </p:txBody>
      </p:sp>
      <p:sp>
        <p:nvSpPr>
          <p:cNvPr id="4" name="Text Placeholder 3"/>
          <p:cNvSpPr>
            <a:spLocks noGrp="1"/>
          </p:cNvSpPr>
          <p:nvPr>
            <p:ph type="body" idx="1"/>
          </p:nvPr>
        </p:nvSpPr>
        <p:spPr>
          <a:xfrm>
            <a:off x="457200" y="1600201"/>
            <a:ext cx="8229600" cy="725034"/>
          </a:xfrm>
        </p:spPr>
        <p:txBody>
          <a:bodyPr/>
          <a:lstStyle/>
          <a:p>
            <a:pPr marL="0" indent="0">
              <a:buNone/>
            </a:pPr>
            <a:r>
              <a:rPr lang="en-US" sz="1800" dirty="0">
                <a:solidFill>
                  <a:schemeClr val="tx1"/>
                </a:solidFill>
                <a:latin typeface="+mn-lt"/>
                <a:ea typeface="+mn-ea"/>
                <a:cs typeface="+mn-cs"/>
              </a:rPr>
              <a:t>Whole number divided by whole number- partitive and sharing context i.e. 5 sandwiches shared with 4 friends is</a:t>
            </a:r>
          </a:p>
        </p:txBody>
      </p:sp>
      <p:sp>
        <p:nvSpPr>
          <p:cNvPr id="5" name="Content Placeholder 4"/>
          <p:cNvSpPr>
            <a:spLocks noGrp="1"/>
          </p:cNvSpPr>
          <p:nvPr>
            <p:ph sz="quarter" idx="13"/>
          </p:nvPr>
        </p:nvSpPr>
        <p:spPr>
          <a:xfrm>
            <a:off x="457201" y="3378337"/>
            <a:ext cx="8410575" cy="423509"/>
          </a:xfrm>
        </p:spPr>
        <p:txBody>
          <a:bodyPr/>
          <a:lstStyle/>
          <a:p>
            <a:pPr marL="432" indent="0">
              <a:buNone/>
            </a:pPr>
            <a:r>
              <a:rPr lang="en-US" sz="1800" dirty="0">
                <a:solidFill>
                  <a:schemeClr val="tx1"/>
                </a:solidFill>
                <a:latin typeface="+mn-lt"/>
                <a:ea typeface="+mn-ea"/>
                <a:cs typeface="+mn-cs"/>
              </a:rPr>
              <a:t>Partitive (sharing problems) you asking, “How much is the share for </a:t>
            </a:r>
            <a:r>
              <a:rPr lang="en-US" sz="1800" b="1" dirty="0">
                <a:solidFill>
                  <a:schemeClr val="tx1"/>
                </a:solidFill>
                <a:latin typeface="+mn-lt"/>
                <a:ea typeface="+mn-ea"/>
                <a:cs typeface="+mn-cs"/>
              </a:rPr>
              <a:t>one</a:t>
            </a:r>
            <a:r>
              <a:rPr lang="en-US" sz="1800" dirty="0">
                <a:solidFill>
                  <a:schemeClr val="tx1"/>
                </a:solidFill>
                <a:latin typeface="+mn-lt"/>
                <a:ea typeface="+mn-ea"/>
                <a:cs typeface="+mn-cs"/>
              </a:rPr>
              <a:t> friend?”</a:t>
            </a:r>
          </a:p>
        </p:txBody>
      </p:sp>
      <p:sp>
        <p:nvSpPr>
          <p:cNvPr id="6" name="Content Placeholder 5"/>
          <p:cNvSpPr>
            <a:spLocks noGrp="1"/>
          </p:cNvSpPr>
          <p:nvPr>
            <p:ph sz="quarter" idx="14"/>
          </p:nvPr>
        </p:nvSpPr>
        <p:spPr>
          <a:xfrm>
            <a:off x="457201" y="3884230"/>
            <a:ext cx="8232775" cy="678618"/>
          </a:xfrm>
        </p:spPr>
        <p:txBody>
          <a:bodyPr/>
          <a:lstStyle/>
          <a:p>
            <a:pPr marL="432" indent="0">
              <a:buNone/>
            </a:pPr>
            <a:r>
              <a:rPr lang="en-US" sz="1800" dirty="0">
                <a:solidFill>
                  <a:schemeClr val="tx1"/>
                </a:solidFill>
                <a:latin typeface="+mn-lt"/>
                <a:ea typeface="+mn-ea"/>
                <a:cs typeface="+mn-cs"/>
              </a:rPr>
              <a:t>Provide students with different situations to explore the same problem. Here are three stories (one area, one linear, and one set):</a:t>
            </a:r>
          </a:p>
        </p:txBody>
      </p:sp>
      <p:sp>
        <p:nvSpPr>
          <p:cNvPr id="7" name="Content Placeholder 6"/>
          <p:cNvSpPr>
            <a:spLocks noGrp="1"/>
          </p:cNvSpPr>
          <p:nvPr>
            <p:ph sz="quarter" idx="15"/>
          </p:nvPr>
        </p:nvSpPr>
        <p:spPr>
          <a:xfrm>
            <a:off x="457200" y="4620389"/>
            <a:ext cx="5719313" cy="387670"/>
          </a:xfrm>
        </p:spPr>
        <p:txBody>
          <a:bodyPr/>
          <a:lstStyle/>
          <a:p>
            <a:r>
              <a:rPr lang="en-US" sz="1800" b="1" dirty="0">
                <a:solidFill>
                  <a:schemeClr val="tx1"/>
                </a:solidFill>
                <a:latin typeface="+mn-lt"/>
                <a:ea typeface="+mn-ea"/>
                <a:cs typeface="+mn-cs"/>
              </a:rPr>
              <a:t>Garden Plots.</a:t>
            </a:r>
            <a:r>
              <a:rPr lang="en-US" sz="1800" dirty="0">
                <a:solidFill>
                  <a:schemeClr val="tx1"/>
                </a:solidFill>
                <a:latin typeface="+mn-lt"/>
                <a:ea typeface="+mn-ea"/>
                <a:cs typeface="+mn-cs"/>
              </a:rPr>
              <a:t> Three gardeners are equally sharing</a:t>
            </a:r>
          </a:p>
        </p:txBody>
      </p:sp>
      <p:graphicFrame>
        <p:nvGraphicFramePr>
          <p:cNvPr id="16" name="Object 15" descr="1 fourth"/>
          <p:cNvGraphicFramePr>
            <a:graphicFrameLocks noChangeAspect="1"/>
          </p:cNvGraphicFramePr>
          <p:nvPr>
            <p:extLst>
              <p:ext uri="{D42A27DB-BD31-4B8C-83A1-F6EECF244321}">
                <p14:modId xmlns:p14="http://schemas.microsoft.com/office/powerpoint/2010/main" val="537524574"/>
              </p:ext>
            </p:extLst>
          </p:nvPr>
        </p:nvGraphicFramePr>
        <p:xfrm>
          <a:off x="6101029" y="4562848"/>
          <a:ext cx="225009" cy="581270"/>
        </p:xfrm>
        <a:graphic>
          <a:graphicData uri="http://schemas.openxmlformats.org/presentationml/2006/ole">
            <mc:AlternateContent xmlns:mc="http://schemas.openxmlformats.org/markup-compatibility/2006">
              <mc:Choice xmlns:v="urn:schemas-microsoft-com:vml" Requires="v">
                <p:oleObj spid="_x0000_s10446" name="Equation" r:id="rId3" imgW="152280" imgH="393480" progId="Equation.DSMT4">
                  <p:embed/>
                </p:oleObj>
              </mc:Choice>
              <mc:Fallback>
                <p:oleObj name="Equation" r:id="rId3" imgW="152280" imgH="393480" progId="Equation.DSMT4">
                  <p:embed/>
                  <p:pic>
                    <p:nvPicPr>
                      <p:cNvPr id="0" name=""/>
                      <p:cNvPicPr/>
                      <p:nvPr/>
                    </p:nvPicPr>
                    <p:blipFill>
                      <a:blip r:embed="rId4"/>
                      <a:stretch>
                        <a:fillRect/>
                      </a:stretch>
                    </p:blipFill>
                    <p:spPr>
                      <a:xfrm>
                        <a:off x="6101029" y="4562848"/>
                        <a:ext cx="225009" cy="581270"/>
                      </a:xfrm>
                      <a:prstGeom prst="rect">
                        <a:avLst/>
                      </a:prstGeom>
                    </p:spPr>
                  </p:pic>
                </p:oleObj>
              </mc:Fallback>
            </mc:AlternateContent>
          </a:graphicData>
        </a:graphic>
      </p:graphicFrame>
      <p:sp>
        <p:nvSpPr>
          <p:cNvPr id="8" name="Content Placeholder 7"/>
          <p:cNvSpPr>
            <a:spLocks noGrp="1"/>
          </p:cNvSpPr>
          <p:nvPr>
            <p:ph sz="quarter" idx="16"/>
          </p:nvPr>
        </p:nvSpPr>
        <p:spPr>
          <a:xfrm>
            <a:off x="447670" y="4525231"/>
            <a:ext cx="8229600" cy="918038"/>
          </a:xfrm>
        </p:spPr>
        <p:txBody>
          <a:bodyPr/>
          <a:lstStyle/>
          <a:p>
            <a:pPr marL="266700" indent="5564188">
              <a:lnSpc>
                <a:spcPct val="150000"/>
              </a:lnSpc>
              <a:buNone/>
            </a:pPr>
            <a:r>
              <a:rPr lang="en-US" sz="1800" dirty="0">
                <a:solidFill>
                  <a:schemeClr val="tx1"/>
                </a:solidFill>
                <a:latin typeface="+mn-lt"/>
                <a:ea typeface="+mn-ea"/>
                <a:cs typeface="+mn-cs"/>
              </a:rPr>
              <a:t>of an acre for their plots. What part of an acre is each gardener’s plot?</a:t>
            </a:r>
          </a:p>
        </p:txBody>
      </p:sp>
      <p:grpSp>
        <p:nvGrpSpPr>
          <p:cNvPr id="9" name="Group 8">
            <a:extLst>
              <a:ext uri="{FF2B5EF4-FFF2-40B4-BE49-F238E27FC236}">
                <a16:creationId xmlns:a16="http://schemas.microsoft.com/office/drawing/2014/main" id="{BCC4C196-E7D3-48AC-A5BC-39109651E904}"/>
              </a:ext>
            </a:extLst>
          </p:cNvPr>
          <p:cNvGrpSpPr/>
          <p:nvPr/>
        </p:nvGrpSpPr>
        <p:grpSpPr>
          <a:xfrm>
            <a:off x="3157027" y="2497916"/>
            <a:ext cx="3169011" cy="651056"/>
            <a:chOff x="3497126" y="2465875"/>
            <a:chExt cx="3169011" cy="651056"/>
          </a:xfrm>
        </p:grpSpPr>
        <p:graphicFrame>
          <p:nvGraphicFramePr>
            <p:cNvPr id="15" name="Object 14" descr="5 divided by 4 = 1 fourth times 5 = 5 over 4"/>
            <p:cNvGraphicFramePr>
              <a:graphicFrameLocks noChangeAspect="1"/>
            </p:cNvGraphicFramePr>
            <p:nvPr>
              <p:extLst>
                <p:ext uri="{D42A27DB-BD31-4B8C-83A1-F6EECF244321}">
                  <p14:modId xmlns:p14="http://schemas.microsoft.com/office/powerpoint/2010/main" val="3207144832"/>
                </p:ext>
              </p:extLst>
            </p:nvPr>
          </p:nvGraphicFramePr>
          <p:xfrm>
            <a:off x="3497126" y="2465875"/>
            <a:ext cx="1779724" cy="651056"/>
          </p:xfrm>
          <a:graphic>
            <a:graphicData uri="http://schemas.openxmlformats.org/presentationml/2006/ole">
              <mc:AlternateContent xmlns:mc="http://schemas.openxmlformats.org/markup-compatibility/2006">
                <mc:Choice xmlns:v="urn:schemas-microsoft-com:vml" Requires="v">
                  <p:oleObj spid="_x0000_s10447" name="Equation" r:id="rId5" imgW="1104840" imgH="393480" progId="Equation.DSMT4">
                    <p:embed/>
                  </p:oleObj>
                </mc:Choice>
                <mc:Fallback>
                  <p:oleObj name="Equation" r:id="rId5" imgW="1104840" imgH="393480" progId="Equation.DSMT4">
                    <p:embed/>
                    <p:pic>
                      <p:nvPicPr>
                        <p:cNvPr id="0" name=""/>
                        <p:cNvPicPr/>
                        <p:nvPr/>
                      </p:nvPicPr>
                      <p:blipFill>
                        <a:blip r:embed="rId6"/>
                        <a:stretch>
                          <a:fillRect/>
                        </a:stretch>
                      </p:blipFill>
                      <p:spPr>
                        <a:xfrm>
                          <a:off x="3497126" y="2465875"/>
                          <a:ext cx="1779724" cy="651056"/>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4B9FB454-544E-465B-83C5-B60A81787DEA}"/>
                </a:ext>
              </a:extLst>
            </p:cNvPr>
            <p:cNvSpPr txBox="1"/>
            <p:nvPr/>
          </p:nvSpPr>
          <p:spPr>
            <a:xfrm>
              <a:off x="5362575" y="2497916"/>
              <a:ext cx="1303562" cy="523220"/>
            </a:xfrm>
            <a:prstGeom prst="rect">
              <a:avLst/>
            </a:prstGeom>
            <a:noFill/>
          </p:spPr>
          <p:txBody>
            <a:bodyPr wrap="none" rtlCol="0">
              <a:spAutoFit/>
            </a:bodyPr>
            <a:lstStyle/>
            <a:p>
              <a:r>
                <a:rPr lang="en-US" sz="2800" dirty="0"/>
                <a:t>or 1 ¼ </a:t>
              </a:r>
            </a:p>
          </p:txBody>
        </p:sp>
      </p:grpSp>
    </p:spTree>
    <p:extLst>
      <p:ext uri="{BB962C8B-B14F-4D97-AF65-F5344CB8AC3E}">
        <p14:creationId xmlns:p14="http://schemas.microsoft.com/office/powerpoint/2010/main" val="2533364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010525" cy="1097279"/>
          </a:xfrm>
        </p:spPr>
        <p:txBody>
          <a:bodyPr/>
          <a:lstStyle/>
          <a:p>
            <a:r>
              <a:rPr lang="en-US" dirty="0">
                <a:latin typeface="Times New Roman" panose="02020603050405020304" pitchFamily="18" charset="0"/>
              </a:rPr>
              <a:t>Division: Contextual Examples and Models </a:t>
            </a:r>
            <a:r>
              <a:rPr lang="en-US" sz="2000" b="0" dirty="0">
                <a:latin typeface="Times New Roman" panose="02020603050405020304" pitchFamily="18" charset="0"/>
              </a:rPr>
              <a:t>(2 of 2)</a:t>
            </a:r>
            <a:endParaRPr lang="en-US" b="0" dirty="0"/>
          </a:p>
        </p:txBody>
      </p:sp>
      <p:sp>
        <p:nvSpPr>
          <p:cNvPr id="8" name="Content Placeholder 7"/>
          <p:cNvSpPr>
            <a:spLocks noGrp="1"/>
          </p:cNvSpPr>
          <p:nvPr>
            <p:ph sz="quarter" idx="16"/>
          </p:nvPr>
        </p:nvSpPr>
        <p:spPr>
          <a:xfrm>
            <a:off x="460376" y="1597418"/>
            <a:ext cx="2940049" cy="418495"/>
          </a:xfrm>
        </p:spPr>
        <p:txBody>
          <a:bodyPr/>
          <a:lstStyle/>
          <a:p>
            <a:pPr>
              <a:spcBef>
                <a:spcPts val="600"/>
              </a:spcBef>
            </a:pPr>
            <a:r>
              <a:rPr lang="en-US" sz="1800" b="1" dirty="0">
                <a:solidFill>
                  <a:schemeClr val="tx1"/>
                </a:solidFill>
                <a:latin typeface="+mn-lt"/>
                <a:ea typeface="+mn-ea"/>
                <a:cs typeface="+mn-cs"/>
              </a:rPr>
              <a:t>Water Bottles.</a:t>
            </a:r>
            <a:r>
              <a:rPr lang="en-US" sz="1800" dirty="0">
                <a:solidFill>
                  <a:schemeClr val="tx1"/>
                </a:solidFill>
                <a:latin typeface="+mn-lt"/>
                <a:ea typeface="+mn-ea"/>
                <a:cs typeface="+mn-cs"/>
              </a:rPr>
              <a:t> There is</a:t>
            </a:r>
          </a:p>
        </p:txBody>
      </p:sp>
      <p:graphicFrame>
        <p:nvGraphicFramePr>
          <p:cNvPr id="17" name="Object 16" descr="1 fourth"/>
          <p:cNvGraphicFramePr>
            <a:graphicFrameLocks noChangeAspect="1"/>
          </p:cNvGraphicFramePr>
          <p:nvPr>
            <p:extLst>
              <p:ext uri="{D42A27DB-BD31-4B8C-83A1-F6EECF244321}">
                <p14:modId xmlns:p14="http://schemas.microsoft.com/office/powerpoint/2010/main" val="2082108446"/>
              </p:ext>
            </p:extLst>
          </p:nvPr>
        </p:nvGraphicFramePr>
        <p:xfrm>
          <a:off x="3276615" y="1541902"/>
          <a:ext cx="228570" cy="590471"/>
        </p:xfrm>
        <a:graphic>
          <a:graphicData uri="http://schemas.openxmlformats.org/presentationml/2006/ole">
            <mc:AlternateContent xmlns:mc="http://schemas.openxmlformats.org/markup-compatibility/2006">
              <mc:Choice xmlns:v="urn:schemas-microsoft-com:vml" Requires="v">
                <p:oleObj spid="_x0000_s14491" name="Equation" r:id="rId3" imgW="152280" imgH="393480" progId="Equation.DSMT4">
                  <p:embed/>
                </p:oleObj>
              </mc:Choice>
              <mc:Fallback>
                <p:oleObj name="Equation" r:id="rId3" imgW="152280" imgH="393480" progId="Equation.DSMT4">
                  <p:embed/>
                  <p:pic>
                    <p:nvPicPr>
                      <p:cNvPr id="17" name="Object 16"/>
                      <p:cNvPicPr/>
                      <p:nvPr/>
                    </p:nvPicPr>
                    <p:blipFill>
                      <a:blip r:embed="rId4"/>
                      <a:stretch>
                        <a:fillRect/>
                      </a:stretch>
                    </p:blipFill>
                    <p:spPr>
                      <a:xfrm>
                        <a:off x="3276615" y="1541902"/>
                        <a:ext cx="228570" cy="590471"/>
                      </a:xfrm>
                      <a:prstGeom prst="rect">
                        <a:avLst/>
                      </a:prstGeom>
                    </p:spPr>
                  </p:pic>
                </p:oleObj>
              </mc:Fallback>
            </mc:AlternateContent>
          </a:graphicData>
        </a:graphic>
      </p:graphicFrame>
      <p:sp>
        <p:nvSpPr>
          <p:cNvPr id="9" name="Content Placeholder 8"/>
          <p:cNvSpPr>
            <a:spLocks noGrp="1"/>
          </p:cNvSpPr>
          <p:nvPr>
            <p:ph sz="quarter" idx="17"/>
          </p:nvPr>
        </p:nvSpPr>
        <p:spPr>
          <a:xfrm>
            <a:off x="460376" y="1538586"/>
            <a:ext cx="8229600" cy="1337964"/>
          </a:xfrm>
        </p:spPr>
        <p:txBody>
          <a:bodyPr/>
          <a:lstStyle/>
          <a:p>
            <a:pPr marL="266700" indent="2787650">
              <a:lnSpc>
                <a:spcPct val="150000"/>
              </a:lnSpc>
              <a:buNone/>
            </a:pPr>
            <a:r>
              <a:rPr lang="en-US" sz="1800" dirty="0">
                <a:solidFill>
                  <a:schemeClr val="tx1"/>
                </a:solidFill>
                <a:latin typeface="+mn-lt"/>
                <a:ea typeface="+mn-ea"/>
                <a:cs typeface="+mn-cs"/>
              </a:rPr>
              <a:t>of a gallon of water that is poured equally into three water bottles. How much is poured into each?</a:t>
            </a:r>
          </a:p>
          <a:p>
            <a:pPr>
              <a:spcBef>
                <a:spcPts val="600"/>
              </a:spcBef>
            </a:pPr>
            <a:r>
              <a:rPr lang="en-US" sz="1800" b="1" dirty="0">
                <a:solidFill>
                  <a:schemeClr val="tx1"/>
                </a:solidFill>
                <a:latin typeface="+mn-lt"/>
                <a:ea typeface="+mn-ea"/>
                <a:cs typeface="+mn-cs"/>
              </a:rPr>
              <a:t>Cheese Sticks.</a:t>
            </a:r>
            <a:r>
              <a:rPr lang="en-US" sz="1800" dirty="0">
                <a:solidFill>
                  <a:schemeClr val="tx1"/>
                </a:solidFill>
                <a:latin typeface="+mn-lt"/>
                <a:ea typeface="+mn-ea"/>
                <a:cs typeface="+mn-cs"/>
              </a:rPr>
              <a:t> Arlo buys a bag of cheese sticks. (24 in the bag). He takes</a:t>
            </a:r>
          </a:p>
        </p:txBody>
      </p:sp>
      <p:graphicFrame>
        <p:nvGraphicFramePr>
          <p:cNvPr id="18" name="Object 17" descr="1 fourth"/>
          <p:cNvGraphicFramePr>
            <a:graphicFrameLocks noChangeAspect="1"/>
          </p:cNvGraphicFramePr>
          <p:nvPr>
            <p:extLst>
              <p:ext uri="{D42A27DB-BD31-4B8C-83A1-F6EECF244321}">
                <p14:modId xmlns:p14="http://schemas.microsoft.com/office/powerpoint/2010/main" val="2090124463"/>
              </p:ext>
            </p:extLst>
          </p:nvPr>
        </p:nvGraphicFramePr>
        <p:xfrm>
          <a:off x="8439597" y="2389305"/>
          <a:ext cx="228570" cy="590471"/>
        </p:xfrm>
        <a:graphic>
          <a:graphicData uri="http://schemas.openxmlformats.org/presentationml/2006/ole">
            <mc:AlternateContent xmlns:mc="http://schemas.openxmlformats.org/markup-compatibility/2006">
              <mc:Choice xmlns:v="urn:schemas-microsoft-com:vml" Requires="v">
                <p:oleObj spid="_x0000_s14492" name="Equation" r:id="rId5" imgW="152280" imgH="393480" progId="Equation.DSMT4">
                  <p:embed/>
                </p:oleObj>
              </mc:Choice>
              <mc:Fallback>
                <p:oleObj name="Equation" r:id="rId5" imgW="152280" imgH="393480" progId="Equation.DSMT4">
                  <p:embed/>
                  <p:pic>
                    <p:nvPicPr>
                      <p:cNvPr id="18" name="Object 17"/>
                      <p:cNvPicPr/>
                      <p:nvPr/>
                    </p:nvPicPr>
                    <p:blipFill>
                      <a:blip r:embed="rId4"/>
                      <a:stretch>
                        <a:fillRect/>
                      </a:stretch>
                    </p:blipFill>
                    <p:spPr>
                      <a:xfrm>
                        <a:off x="8439597" y="2389305"/>
                        <a:ext cx="228570" cy="590471"/>
                      </a:xfrm>
                      <a:prstGeom prst="rect">
                        <a:avLst/>
                      </a:prstGeom>
                    </p:spPr>
                  </p:pic>
                </p:oleObj>
              </mc:Fallback>
            </mc:AlternateContent>
          </a:graphicData>
        </a:graphic>
      </p:graphicFrame>
      <p:sp>
        <p:nvSpPr>
          <p:cNvPr id="10" name="Content Placeholder 9"/>
          <p:cNvSpPr>
            <a:spLocks noGrp="1"/>
          </p:cNvSpPr>
          <p:nvPr>
            <p:ph sz="quarter" idx="18"/>
          </p:nvPr>
        </p:nvSpPr>
        <p:spPr>
          <a:xfrm>
            <a:off x="457200" y="2758574"/>
            <a:ext cx="8210967" cy="1336737"/>
          </a:xfrm>
        </p:spPr>
        <p:txBody>
          <a:bodyPr/>
          <a:lstStyle/>
          <a:p>
            <a:pPr marL="266700" indent="0">
              <a:lnSpc>
                <a:spcPct val="150000"/>
              </a:lnSpc>
              <a:spcBef>
                <a:spcPts val="600"/>
              </a:spcBef>
              <a:buNone/>
            </a:pPr>
            <a:r>
              <a:rPr lang="en-US" sz="1800" dirty="0">
                <a:solidFill>
                  <a:schemeClr val="tx1"/>
                </a:solidFill>
                <a:latin typeface="+mn-lt"/>
                <a:ea typeface="+mn-ea"/>
                <a:cs typeface="+mn-cs"/>
              </a:rPr>
              <a:t>of the cheese sticks to a picnic. At the picnic he decides to share the cheese sticks equally with 2 friends (and himself). What fraction of the bag does each person get?</a:t>
            </a:r>
          </a:p>
        </p:txBody>
      </p:sp>
      <p:sp>
        <p:nvSpPr>
          <p:cNvPr id="11" name="Content Placeholder 10"/>
          <p:cNvSpPr>
            <a:spLocks noGrp="1"/>
          </p:cNvSpPr>
          <p:nvPr>
            <p:ph sz="quarter" idx="19"/>
          </p:nvPr>
        </p:nvSpPr>
        <p:spPr>
          <a:xfrm>
            <a:off x="457200" y="4040994"/>
            <a:ext cx="8232776" cy="2255699"/>
          </a:xfrm>
        </p:spPr>
        <p:txBody>
          <a:bodyPr/>
          <a:lstStyle/>
          <a:p>
            <a:pPr marL="0" indent="0">
              <a:lnSpc>
                <a:spcPct val="150000"/>
              </a:lnSpc>
              <a:buNone/>
            </a:pPr>
            <a:r>
              <a:rPr lang="en-US" sz="1800" dirty="0">
                <a:solidFill>
                  <a:schemeClr val="tx1"/>
                </a:solidFill>
                <a:latin typeface="+mn-lt"/>
                <a:ea typeface="+mn-ea"/>
                <a:cs typeface="+mn-cs"/>
              </a:rPr>
              <a:t>After they finish, compare their different visuals and connect the meaning of the operation to the visuals. Ask students to write an expression for each (they should be the same!). Emphasize the notion of “How much for </a:t>
            </a:r>
            <a:r>
              <a:rPr lang="en-US" sz="1800" b="1" dirty="0">
                <a:solidFill>
                  <a:schemeClr val="tx1"/>
                </a:solidFill>
                <a:latin typeface="+mn-lt"/>
                <a:ea typeface="+mn-ea"/>
                <a:cs typeface="+mn-cs"/>
              </a:rPr>
              <a:t>one</a:t>
            </a:r>
            <a:r>
              <a:rPr lang="en-US" sz="1800" dirty="0">
                <a:solidFill>
                  <a:schemeClr val="tx1"/>
                </a:solidFill>
                <a:latin typeface="+mn-lt"/>
                <a:ea typeface="+mn-ea"/>
                <a:cs typeface="+mn-cs"/>
              </a:rPr>
              <a:t>?” After exploring this initial task, students can be challenged to create their own stories to match problems like</a:t>
            </a:r>
          </a:p>
        </p:txBody>
      </p:sp>
      <p:graphicFrame>
        <p:nvGraphicFramePr>
          <p:cNvPr id="19" name="Object 18" descr="1 fourth divided by 3 dot"/>
          <p:cNvGraphicFramePr>
            <a:graphicFrameLocks noChangeAspect="1"/>
          </p:cNvGraphicFramePr>
          <p:nvPr>
            <p:extLst>
              <p:ext uri="{D42A27DB-BD31-4B8C-83A1-F6EECF244321}">
                <p14:modId xmlns:p14="http://schemas.microsoft.com/office/powerpoint/2010/main" val="1804576187"/>
              </p:ext>
            </p:extLst>
          </p:nvPr>
        </p:nvGraphicFramePr>
        <p:xfrm>
          <a:off x="2906713" y="5707063"/>
          <a:ext cx="627062" cy="588962"/>
        </p:xfrm>
        <a:graphic>
          <a:graphicData uri="http://schemas.openxmlformats.org/presentationml/2006/ole">
            <mc:AlternateContent xmlns:mc="http://schemas.openxmlformats.org/markup-compatibility/2006">
              <mc:Choice xmlns:v="urn:schemas-microsoft-com:vml" Requires="v">
                <p:oleObj spid="_x0000_s14493" name="Equation" r:id="rId6" imgW="419040" imgH="393480" progId="Equation.DSMT4">
                  <p:embed/>
                </p:oleObj>
              </mc:Choice>
              <mc:Fallback>
                <p:oleObj name="Equation" r:id="rId6" imgW="419040" imgH="393480" progId="Equation.DSMT4">
                  <p:embed/>
                  <p:pic>
                    <p:nvPicPr>
                      <p:cNvPr id="19" name="Object 18"/>
                      <p:cNvPicPr/>
                      <p:nvPr/>
                    </p:nvPicPr>
                    <p:blipFill>
                      <a:blip r:embed="rId7"/>
                      <a:stretch>
                        <a:fillRect/>
                      </a:stretch>
                    </p:blipFill>
                    <p:spPr>
                      <a:xfrm>
                        <a:off x="2906713" y="5707063"/>
                        <a:ext cx="627062" cy="588962"/>
                      </a:xfrm>
                      <a:prstGeom prst="rect">
                        <a:avLst/>
                      </a:prstGeom>
                    </p:spPr>
                  </p:pic>
                </p:oleObj>
              </mc:Fallback>
            </mc:AlternateContent>
          </a:graphicData>
        </a:graphic>
      </p:graphicFrame>
    </p:spTree>
    <p:extLst>
      <p:ext uri="{BB962C8B-B14F-4D97-AF65-F5344CB8AC3E}">
        <p14:creationId xmlns:p14="http://schemas.microsoft.com/office/powerpoint/2010/main" val="3816545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Dividing a Whole Number with a Fraction</a:t>
            </a:r>
          </a:p>
        </p:txBody>
      </p:sp>
      <p:sp>
        <p:nvSpPr>
          <p:cNvPr id="4" name="Text Placeholder 3"/>
          <p:cNvSpPr>
            <a:spLocks noGrp="1"/>
          </p:cNvSpPr>
          <p:nvPr>
            <p:ph type="body" idx="1"/>
          </p:nvPr>
        </p:nvSpPr>
        <p:spPr>
          <a:xfrm>
            <a:off x="457200" y="1600201"/>
            <a:ext cx="1438275" cy="457200"/>
          </a:xfrm>
        </p:spPr>
        <p:txBody>
          <a:bodyPr/>
          <a:lstStyle/>
          <a:p>
            <a:pPr marL="0" indent="0">
              <a:buNone/>
            </a:pPr>
            <a:r>
              <a:rPr lang="en-US" sz="2400" dirty="0">
                <a:solidFill>
                  <a:schemeClr val="tx1"/>
                </a:solidFill>
                <a:latin typeface="+mn-lt"/>
                <a:ea typeface="+mn-ea"/>
                <a:cs typeface="+mn-cs"/>
              </a:rPr>
              <a:t>Mark has</a:t>
            </a:r>
          </a:p>
        </p:txBody>
      </p:sp>
      <p:graphicFrame>
        <p:nvGraphicFramePr>
          <p:cNvPr id="6" name="Object 5" descr="1 and 1 fourth"/>
          <p:cNvGraphicFramePr>
            <a:graphicFrameLocks noChangeAspect="1"/>
          </p:cNvGraphicFramePr>
          <p:nvPr>
            <p:extLst>
              <p:ext uri="{D42A27DB-BD31-4B8C-83A1-F6EECF244321}">
                <p14:modId xmlns:p14="http://schemas.microsoft.com/office/powerpoint/2010/main" val="102873623"/>
              </p:ext>
            </p:extLst>
          </p:nvPr>
        </p:nvGraphicFramePr>
        <p:xfrm>
          <a:off x="1821994" y="1593827"/>
          <a:ext cx="375563" cy="646804"/>
        </p:xfrm>
        <a:graphic>
          <a:graphicData uri="http://schemas.openxmlformats.org/presentationml/2006/ole">
            <mc:AlternateContent xmlns:mc="http://schemas.openxmlformats.org/markup-compatibility/2006">
              <mc:Choice xmlns:v="urn:schemas-microsoft-com:vml" Requires="v">
                <p:oleObj spid="_x0000_s11330" name="Equation" r:id="rId3" imgW="228600" imgH="393480" progId="Equation.DSMT4">
                  <p:embed/>
                </p:oleObj>
              </mc:Choice>
              <mc:Fallback>
                <p:oleObj name="Equation" r:id="rId3" imgW="228600" imgH="393480" progId="Equation.DSMT4">
                  <p:embed/>
                  <p:pic>
                    <p:nvPicPr>
                      <p:cNvPr id="0" name=""/>
                      <p:cNvPicPr/>
                      <p:nvPr/>
                    </p:nvPicPr>
                    <p:blipFill>
                      <a:blip r:embed="rId4"/>
                      <a:stretch>
                        <a:fillRect/>
                      </a:stretch>
                    </p:blipFill>
                    <p:spPr>
                      <a:xfrm>
                        <a:off x="1821994" y="1593827"/>
                        <a:ext cx="375563" cy="646804"/>
                      </a:xfrm>
                      <a:prstGeom prst="rect">
                        <a:avLst/>
                      </a:prstGeom>
                    </p:spPr>
                  </p:pic>
                </p:oleObj>
              </mc:Fallback>
            </mc:AlternateContent>
          </a:graphicData>
        </a:graphic>
      </p:graphicFrame>
      <p:sp>
        <p:nvSpPr>
          <p:cNvPr id="5" name="Text Placeholder 4"/>
          <p:cNvSpPr>
            <a:spLocks noGrp="1"/>
          </p:cNvSpPr>
          <p:nvPr>
            <p:ph type="body" idx="2"/>
          </p:nvPr>
        </p:nvSpPr>
        <p:spPr>
          <a:xfrm>
            <a:off x="457200" y="1504952"/>
            <a:ext cx="4162425" cy="4525962"/>
          </a:xfrm>
        </p:spPr>
        <p:txBody>
          <a:bodyPr/>
          <a:lstStyle/>
          <a:p>
            <a:pPr marL="0" indent="1666875">
              <a:lnSpc>
                <a:spcPct val="150000"/>
              </a:lnSpc>
              <a:buNone/>
            </a:pPr>
            <a:r>
              <a:rPr lang="en-US" sz="2400" dirty="0">
                <a:solidFill>
                  <a:schemeClr val="tx1"/>
                </a:solidFill>
                <a:latin typeface="+mn-lt"/>
                <a:ea typeface="+mn-ea"/>
                <a:cs typeface="+mn-cs"/>
              </a:rPr>
              <a:t>hours to finish his three chores. If he divides his time evenly, how many hours can he give to each chore?</a:t>
            </a:r>
          </a:p>
          <a:p>
            <a:pPr marL="0" indent="0">
              <a:buNone/>
            </a:pPr>
            <a:r>
              <a:rPr lang="en-US" sz="2400" dirty="0">
                <a:solidFill>
                  <a:schemeClr val="tx1"/>
                </a:solidFill>
                <a:latin typeface="+mn-lt"/>
                <a:ea typeface="+mn-ea"/>
                <a:cs typeface="+mn-cs"/>
              </a:rPr>
              <a:t>Question: How many hours for one chore?</a:t>
            </a:r>
          </a:p>
          <a:p>
            <a:pPr marL="0" indent="0">
              <a:buNone/>
            </a:pPr>
            <a:r>
              <a:rPr lang="en-US" sz="2400" dirty="0">
                <a:solidFill>
                  <a:schemeClr val="tx1"/>
                </a:solidFill>
                <a:latin typeface="+mn-lt"/>
                <a:ea typeface="+mn-ea"/>
                <a:cs typeface="+mn-cs"/>
              </a:rPr>
              <a:t>Look at these three models.</a:t>
            </a:r>
          </a:p>
        </p:txBody>
      </p:sp>
      <p:pic>
        <p:nvPicPr>
          <p:cNvPr id="3" name="Picture 2" descr="There are 3 models for mixed number division. 1 and 1 fourth hours to do 3 chores. How much time for each? 1 and 1 fourth divided into 3 equal sets. Model 1. One approach is to divide each fourth into 3 parts. A pie chart has 12 slices. 3 slices equals 1 and 1 fourth hours. There are 3 groups of 5 slices each. 5 twelfths hours per chore. Model 2. On a line, there are 8 parts. 5 of the 8 parts is separated into 3 parts. This region 1 and 1 fourth hours. 15 parts or twelfths. 5 in each chore. Model 3. Need to be able to divide each fourth into 3 parts. If each fourth needs 3, then use 12 as a whole. There are 2 groups of counters. Group 1. 4 rows of 3 counters each, all are red. Group 2. 4 rows of 3 counters each, 1 row is red. These groups equal 1 and 1 fourth hours. 15 counters in 1 and 1 fourth. Put 5 in each set. Each counter is 1 twelfth, or 5 minute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95" y="1637247"/>
            <a:ext cx="2913503" cy="4515145"/>
          </a:xfrm>
          <a:prstGeom prst="rect">
            <a:avLst/>
          </a:prstGeom>
        </p:spPr>
      </p:pic>
    </p:spTree>
    <p:extLst>
      <p:ext uri="{BB962C8B-B14F-4D97-AF65-F5344CB8AC3E}">
        <p14:creationId xmlns:p14="http://schemas.microsoft.com/office/powerpoint/2010/main" val="837128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483" y="-141773"/>
            <a:ext cx="8229600" cy="1097279"/>
          </a:xfrm>
        </p:spPr>
        <p:txBody>
          <a:bodyPr/>
          <a:lstStyle/>
          <a:p>
            <a:r>
              <a:rPr lang="en-US" dirty="0">
                <a:latin typeface="Times New Roman" panose="02020603050405020304" pitchFamily="18" charset="0"/>
              </a:rPr>
              <a:t>Developing the Algorithm</a:t>
            </a:r>
            <a:endParaRPr lang="en-US" dirty="0"/>
          </a:p>
        </p:txBody>
      </p:sp>
      <p:sp>
        <p:nvSpPr>
          <p:cNvPr id="3" name="Content Placeholder 2"/>
          <p:cNvSpPr>
            <a:spLocks noGrp="1"/>
          </p:cNvSpPr>
          <p:nvPr>
            <p:ph idx="1"/>
          </p:nvPr>
        </p:nvSpPr>
        <p:spPr>
          <a:xfrm>
            <a:off x="441483" y="1146480"/>
            <a:ext cx="3981450" cy="1476375"/>
          </a:xfrm>
        </p:spPr>
        <p:txBody>
          <a:bodyPr/>
          <a:lstStyle/>
          <a:p>
            <a:pPr marL="0" indent="0">
              <a:buNone/>
            </a:pPr>
            <a:r>
              <a:rPr lang="en-US" sz="2000" dirty="0">
                <a:solidFill>
                  <a:schemeClr val="tx1"/>
                </a:solidFill>
                <a:latin typeface="+mn-lt"/>
                <a:ea typeface="+mn-ea"/>
                <a:cs typeface="+mn-cs"/>
              </a:rPr>
              <a:t>Provide a series of tasks and have students look for patterns.</a:t>
            </a:r>
          </a:p>
          <a:p>
            <a:pPr marL="0" indent="0">
              <a:buNone/>
            </a:pPr>
            <a:r>
              <a:rPr lang="en-US" sz="2000" dirty="0">
                <a:solidFill>
                  <a:schemeClr val="tx1"/>
                </a:solidFill>
                <a:latin typeface="+mn-lt"/>
                <a:ea typeface="+mn-ea"/>
                <a:cs typeface="+mn-cs"/>
              </a:rPr>
              <a:t>Pose problems beginning with the divisor as a unit fraction.</a:t>
            </a:r>
          </a:p>
        </p:txBody>
      </p:sp>
      <p:pic>
        <p:nvPicPr>
          <p:cNvPr id="6" name="Picture 1" descr="4 fractions expressions. 1. 3 divided by 1 half = how many servings of 1 half in 3 containers? 2. 5 divided by 1 quarter = how many servings of 1 quarter in 5 containers? 3. 8 divided by 1 fifth = how many servings of 1 fifth in 8 containers? 4. 3 and 3 quarters divided by 1/8 = how many servings of 1 eighth in 3 and 3 quarters container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5411" y="2738245"/>
            <a:ext cx="3827521" cy="115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Content Placeholder 3"/>
          <p:cNvSpPr>
            <a:spLocks noGrp="1"/>
          </p:cNvSpPr>
          <p:nvPr>
            <p:ph idx="13"/>
          </p:nvPr>
        </p:nvSpPr>
        <p:spPr>
          <a:xfrm>
            <a:off x="457200" y="4069108"/>
            <a:ext cx="3839169" cy="690711"/>
          </a:xfrm>
        </p:spPr>
        <p:txBody>
          <a:bodyPr/>
          <a:lstStyle/>
          <a:p>
            <a:pPr marL="0" indent="0">
              <a:buNone/>
            </a:pPr>
            <a:r>
              <a:rPr lang="en-US" sz="2000" dirty="0">
                <a:solidFill>
                  <a:schemeClr val="tx1"/>
                </a:solidFill>
                <a:latin typeface="+mn-lt"/>
                <a:ea typeface="+mn-ea"/>
                <a:cs typeface="+mn-cs"/>
              </a:rPr>
              <a:t>Move to a problem with second fraction not a unit fraction.</a:t>
            </a:r>
          </a:p>
        </p:txBody>
      </p:sp>
      <p:pic>
        <p:nvPicPr>
          <p:cNvPr id="7" name="Picture 2" descr="1. 3 fraction expressions. 5 divided by 3 quarters =. 2. 8 divided by 2 fifths =. 3. 3 and 3 quarters divided by 3 eighths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79786" y="4813446"/>
            <a:ext cx="1342014" cy="1160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Content Placeholder 4"/>
          <p:cNvSpPr>
            <a:spLocks noGrp="1"/>
          </p:cNvSpPr>
          <p:nvPr>
            <p:ph idx="14"/>
          </p:nvPr>
        </p:nvSpPr>
        <p:spPr>
          <a:xfrm>
            <a:off x="457199" y="5908248"/>
            <a:ext cx="4557713" cy="455691"/>
          </a:xfrm>
        </p:spPr>
        <p:txBody>
          <a:bodyPr/>
          <a:lstStyle/>
          <a:p>
            <a:pPr marL="0" indent="0">
              <a:buNone/>
            </a:pPr>
            <a:r>
              <a:rPr lang="en-US" sz="2000" dirty="0">
                <a:solidFill>
                  <a:schemeClr val="tx1"/>
                </a:solidFill>
                <a:latin typeface="+mn-lt"/>
                <a:ea typeface="+mn-ea"/>
                <a:cs typeface="+mn-cs"/>
              </a:rPr>
              <a:t>Articulate the model as the algorithm.</a:t>
            </a:r>
          </a:p>
        </p:txBody>
      </p:sp>
      <p:pic>
        <p:nvPicPr>
          <p:cNvPr id="8" name="Picture 7" descr="Models for the division problem, 5 thirds divided by 1 half. Means, how many sets of 1 half are in 5 thirds? There are 3 parts. Part 1. Restate the problem with common denominators, how many sets of 3 sixths are in 10 sixths? There are 2 models of 2 by 3 rectangles with 6 parts each. Model 1. All 6 parts are shaded. Model 2. 2 columns of 2 parts each are shaded. 5 thirds = 10 sixths. Part 2. Make sets of 3 sixths from the 10 sixths. Think, how many threes are in 10? There are 4 rectangles with 3 parts each. 2 rectangles have 3 all parts shaded, and 2 rectangles have 2 shaded parts. The 2 fully shaded rectangles make 2 separate groups, and 2 shaded parts from another rectangle + 1 shaded part from the other make another group. There is 1 part without a group. 3 and 1 third sets of 3 sixths. Part 3. Written algorithm. 5 thirds divided by 1 half, = 10 sixths divided by 3 sixths, = 10 divided by 3, or 3 and 1 thir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8225" y="1146479"/>
            <a:ext cx="3984352" cy="5163833"/>
          </a:xfrm>
          <a:prstGeom prst="rect">
            <a:avLst/>
          </a:prstGeom>
        </p:spPr>
      </p:pic>
    </p:spTree>
    <p:extLst>
      <p:ext uri="{BB962C8B-B14F-4D97-AF65-F5344CB8AC3E}">
        <p14:creationId xmlns:p14="http://schemas.microsoft.com/office/powerpoint/2010/main" val="2392517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Challenges and Misconceptions for Dividing Fractions </a:t>
            </a:r>
            <a:r>
              <a:rPr lang="en-US" sz="2000" b="0" dirty="0"/>
              <a:t>(1 of 2)</a:t>
            </a:r>
            <a:endParaRPr lang="en-US" b="0" dirty="0"/>
          </a:p>
        </p:txBody>
      </p:sp>
      <p:graphicFrame>
        <p:nvGraphicFramePr>
          <p:cNvPr id="4" name="Table 3"/>
          <p:cNvGraphicFramePr>
            <a:graphicFrameLocks noGrp="1"/>
          </p:cNvGraphicFramePr>
          <p:nvPr>
            <p:extLst>
              <p:ext uri="{D42A27DB-BD31-4B8C-83A1-F6EECF244321}">
                <p14:modId xmlns:p14="http://schemas.microsoft.com/office/powerpoint/2010/main" val="603164863"/>
              </p:ext>
            </p:extLst>
          </p:nvPr>
        </p:nvGraphicFramePr>
        <p:xfrm>
          <a:off x="457200" y="1600198"/>
          <a:ext cx="8229600" cy="4724401"/>
        </p:xfrm>
        <a:graphic>
          <a:graphicData uri="http://schemas.openxmlformats.org/drawingml/2006/table">
            <a:tbl>
              <a:tblPr firstRow="1" bandRow="1">
                <a:tableStyleId>{40F9630F-82C1-40B7-BC3A-925EFCFF5E92}</a:tableStyleId>
              </a:tblPr>
              <a:tblGrid>
                <a:gridCol w="2133600">
                  <a:extLst>
                    <a:ext uri="{9D8B030D-6E8A-4147-A177-3AD203B41FA5}">
                      <a16:colId xmlns:a16="http://schemas.microsoft.com/office/drawing/2014/main" val="463300148"/>
                    </a:ext>
                  </a:extLst>
                </a:gridCol>
                <a:gridCol w="2952750">
                  <a:extLst>
                    <a:ext uri="{9D8B030D-6E8A-4147-A177-3AD203B41FA5}">
                      <a16:colId xmlns:a16="http://schemas.microsoft.com/office/drawing/2014/main" val="3346285369"/>
                    </a:ext>
                  </a:extLst>
                </a:gridCol>
                <a:gridCol w="3143250">
                  <a:extLst>
                    <a:ext uri="{9D8B030D-6E8A-4147-A177-3AD203B41FA5}">
                      <a16:colId xmlns:a16="http://schemas.microsoft.com/office/drawing/2014/main" val="1996868268"/>
                    </a:ext>
                  </a:extLst>
                </a:gridCol>
              </a:tblGrid>
              <a:tr h="572850">
                <a:tc>
                  <a:txBody>
                    <a:bodyPr/>
                    <a:lstStyle/>
                    <a:p>
                      <a:r>
                        <a:rPr lang="en-US" sz="1400" b="1" i="0" u="none" strike="noStrike" cap="none" baseline="0" dirty="0">
                          <a:solidFill>
                            <a:schemeClr val="dk1"/>
                          </a:solidFill>
                          <a:latin typeface="+mn-lt"/>
                          <a:ea typeface="Arial"/>
                          <a:cs typeface="Arial"/>
                          <a:sym typeface="Arial"/>
                        </a:rPr>
                        <a:t>Challenge or Misconception</a:t>
                      </a:r>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i="0" u="none" strike="noStrike" cap="none" baseline="0" dirty="0">
                          <a:solidFill>
                            <a:schemeClr val="dk1"/>
                          </a:solidFill>
                          <a:latin typeface="+mn-lt"/>
                          <a:ea typeface="Arial"/>
                          <a:cs typeface="Arial"/>
                          <a:sym typeface="Arial"/>
                        </a:rPr>
                        <a:t>What It Looks Like</a:t>
                      </a:r>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i="0" u="none" strike="noStrike" cap="none" baseline="0" dirty="0">
                          <a:solidFill>
                            <a:schemeClr val="dk1"/>
                          </a:solidFill>
                          <a:latin typeface="+mn-lt"/>
                          <a:ea typeface="Arial"/>
                          <a:cs typeface="Arial"/>
                          <a:sym typeface="Arial"/>
                        </a:rPr>
                        <a:t>How to Help</a:t>
                      </a:r>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0893263"/>
                  </a:ext>
                </a:extLst>
              </a:tr>
              <a:tr h="2156613">
                <a:tc>
                  <a:txBody>
                    <a:bodyPr/>
                    <a:lstStyle/>
                    <a:p>
                      <a:r>
                        <a:rPr lang="en-US" sz="1400" b="1" i="0" u="none" strike="noStrike" cap="none" baseline="0" dirty="0">
                          <a:solidFill>
                            <a:schemeClr val="dk1"/>
                          </a:solidFill>
                          <a:latin typeface="+mn-lt"/>
                          <a:ea typeface="Arial"/>
                          <a:cs typeface="Arial"/>
                          <a:sym typeface="Arial"/>
                        </a:rPr>
                        <a:t>1. Think the answer should be smaller.</a:t>
                      </a:r>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US" sz="1400" b="0" i="0" u="none" strike="noStrike" cap="none" baseline="0" dirty="0">
                          <a:solidFill>
                            <a:schemeClr val="dk1"/>
                          </a:solidFill>
                          <a:latin typeface="+mn-lt"/>
                          <a:ea typeface="Arial"/>
                          <a:cs typeface="Arial"/>
                          <a:sym typeface="Arial"/>
                        </a:rPr>
                        <a:t>Students solve a problem like </a:t>
                      </a:r>
                      <a:r>
                        <a:rPr lang="en-US" sz="500" b="0" i="0" u="none" strike="noStrike" cap="none" baseline="0" dirty="0">
                          <a:solidFill>
                            <a:schemeClr val="bg1"/>
                          </a:solidFill>
                          <a:latin typeface="+mn-lt"/>
                          <a:ea typeface="Arial"/>
                          <a:cs typeface="Arial"/>
                          <a:sym typeface="Arial"/>
                        </a:rPr>
                        <a:t>4 over 5 divided by 1 tenth = 8</a:t>
                      </a:r>
                      <a:r>
                        <a:rPr lang="en-US" sz="1400" b="0" i="0" u="none" strike="noStrike" cap="none" baseline="0" dirty="0">
                          <a:solidFill>
                            <a:schemeClr val="dk1"/>
                          </a:solidFill>
                          <a:latin typeface="+mn-lt"/>
                          <a:ea typeface="Arial"/>
                          <a:cs typeface="Arial"/>
                          <a:sym typeface="Arial"/>
                        </a:rPr>
                        <a:t>    and do not think the answer can be 8 because it is bigger than the fractions in the problem.</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600"/>
                        </a:spcBef>
                      </a:pPr>
                      <a:r>
                        <a:rPr lang="en-US" sz="1400" b="0" i="0" u="none" strike="noStrike" cap="none" baseline="0" dirty="0">
                          <a:solidFill>
                            <a:schemeClr val="dk1"/>
                          </a:solidFill>
                          <a:latin typeface="+mn-lt"/>
                          <a:ea typeface="Arial"/>
                          <a:cs typeface="Arial"/>
                          <a:sym typeface="Arial"/>
                        </a:rPr>
                        <a:t>Devote time to estimating. Estimation can be the goal, as in Activity 15.16, or it can be a beginning to doing a computation to later check for reasonableness.</a:t>
                      </a:r>
                    </a:p>
                    <a:p>
                      <a:pPr>
                        <a:spcBef>
                          <a:spcPts val="600"/>
                        </a:spcBef>
                      </a:pPr>
                      <a:r>
                        <a:rPr lang="en-US" sz="1400" b="0" i="0" u="none" strike="noStrike" cap="none" baseline="0" dirty="0">
                          <a:solidFill>
                            <a:schemeClr val="dk1"/>
                          </a:solidFill>
                          <a:latin typeface="+mn-lt"/>
                          <a:ea typeface="Arial"/>
                          <a:cs typeface="Arial"/>
                          <a:sym typeface="Arial"/>
                        </a:rPr>
                        <a:t>Use visuals to illustrate</a:t>
                      </a:r>
                    </a:p>
                    <a:p>
                      <a:pPr>
                        <a:spcBef>
                          <a:spcPts val="600"/>
                        </a:spcBef>
                      </a:pPr>
                      <a:r>
                        <a:rPr lang="en-US" sz="1400" b="0" i="0" u="none" strike="noStrike" cap="none" baseline="0" dirty="0">
                          <a:solidFill>
                            <a:schemeClr val="dk1"/>
                          </a:solidFill>
                          <a:latin typeface="+mn-lt"/>
                          <a:ea typeface="Arial"/>
                          <a:cs typeface="Arial"/>
                          <a:sym typeface="Arial"/>
                        </a:rPr>
                        <a:t>Add contexts or ask students to create a context to fit the problem.</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1362333"/>
                  </a:ext>
                </a:extLst>
              </a:tr>
              <a:tr h="1994938">
                <a:tc>
                  <a:txBody>
                    <a:bodyPr/>
                    <a:lstStyle/>
                    <a:p>
                      <a:r>
                        <a:rPr lang="en-US" sz="1400" b="1" i="0" u="none" strike="noStrike" cap="none" baseline="0" dirty="0">
                          <a:solidFill>
                            <a:schemeClr val="dk1"/>
                          </a:solidFill>
                          <a:latin typeface="+mn-lt"/>
                          <a:ea typeface="Arial"/>
                          <a:cs typeface="Arial"/>
                          <a:sym typeface="Arial"/>
                        </a:rPr>
                        <a:t>2. Do not connect the illustration with</a:t>
                      </a:r>
                    </a:p>
                    <a:p>
                      <a:r>
                        <a:rPr lang="en-US" sz="1400" b="1" i="0" u="none" strike="noStrike" cap="none" baseline="0" dirty="0">
                          <a:solidFill>
                            <a:schemeClr val="dk1"/>
                          </a:solidFill>
                          <a:latin typeface="+mn-lt"/>
                          <a:ea typeface="Arial"/>
                          <a:cs typeface="Arial"/>
                          <a:sym typeface="Arial"/>
                        </a:rPr>
                        <a:t>the correct numeric answer.</a:t>
                      </a:r>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US" sz="1400" b="0" i="0" u="none" strike="noStrike" cap="none" baseline="0" dirty="0">
                          <a:solidFill>
                            <a:schemeClr val="dk1"/>
                          </a:solidFill>
                          <a:latin typeface="+mn-lt"/>
                          <a:ea typeface="Arial"/>
                          <a:cs typeface="Arial"/>
                          <a:sym typeface="Arial"/>
                        </a:rPr>
                        <a:t>Student understands that </a:t>
                      </a:r>
                      <a:r>
                        <a:rPr lang="en-US" sz="400" b="0" i="0" u="none" strike="noStrike" cap="none" baseline="0" dirty="0">
                          <a:solidFill>
                            <a:schemeClr val="bg1"/>
                          </a:solidFill>
                          <a:latin typeface="+mn-lt"/>
                          <a:ea typeface="Arial"/>
                          <a:cs typeface="Arial"/>
                          <a:sym typeface="Arial"/>
                        </a:rPr>
                        <a:t>1 and 1 half divided by 1 fourth</a:t>
                      </a:r>
                      <a:r>
                        <a:rPr lang="en-US" sz="1400" b="0" i="0" u="none" strike="noStrike" cap="none" baseline="0" dirty="0">
                          <a:solidFill>
                            <a:schemeClr val="dk1"/>
                          </a:solidFill>
                          <a:latin typeface="+mn-lt"/>
                          <a:ea typeface="Arial"/>
                          <a:cs typeface="Arial"/>
                          <a:sym typeface="Arial"/>
                        </a:rPr>
                        <a:t> means “How many fourths are in </a:t>
                      </a:r>
                      <a:r>
                        <a:rPr lang="en-US" sz="500" b="0" i="0" u="none" strike="noStrike" cap="none" baseline="0" dirty="0">
                          <a:solidFill>
                            <a:schemeClr val="bg1"/>
                          </a:solidFill>
                          <a:latin typeface="+mn-lt"/>
                          <a:ea typeface="Arial"/>
                          <a:cs typeface="Arial"/>
                          <a:sym typeface="Arial"/>
                        </a:rPr>
                        <a:t>1 and half </a:t>
                      </a:r>
                      <a:r>
                        <a:rPr lang="en-US" sz="1400" b="0" i="0" u="none" strike="noStrike" cap="none" baseline="0" dirty="0">
                          <a:solidFill>
                            <a:schemeClr val="dk1"/>
                          </a:solidFill>
                          <a:latin typeface="+mn-lt"/>
                          <a:ea typeface="Arial"/>
                          <a:cs typeface="Arial"/>
                          <a:sym typeface="Arial"/>
                        </a:rPr>
                        <a:t>?” They count and get 6, but think the answer is </a:t>
                      </a:r>
                      <a:r>
                        <a:rPr lang="en-US" sz="200" b="0" i="0" u="none" strike="noStrike" cap="none" baseline="0" dirty="0">
                          <a:solidFill>
                            <a:schemeClr val="bg1"/>
                          </a:solidFill>
                          <a:latin typeface="+mn-lt"/>
                          <a:ea typeface="Arial"/>
                          <a:cs typeface="Arial"/>
                          <a:sym typeface="Arial"/>
                        </a:rPr>
                        <a:t>6 over 4</a:t>
                      </a:r>
                      <a:r>
                        <a:rPr lang="en-US" sz="1400" b="0" i="0" u="none" strike="noStrike" cap="none" baseline="0" dirty="0">
                          <a:solidFill>
                            <a:schemeClr val="dk1"/>
                          </a:solidFill>
                          <a:latin typeface="+mn-lt"/>
                          <a:ea typeface="Arial"/>
                          <a:cs typeface="Arial"/>
                          <a:sym typeface="Arial"/>
                        </a:rPr>
                        <a:t>     (rather </a:t>
                      </a:r>
                      <a:r>
                        <a:rPr lang="da-DK" sz="1400" b="0" i="0" u="none" strike="noStrike" cap="none" baseline="0" dirty="0">
                          <a:solidFill>
                            <a:schemeClr val="dk1"/>
                          </a:solidFill>
                          <a:latin typeface="+mn-lt"/>
                          <a:ea typeface="Arial"/>
                          <a:cs typeface="Arial"/>
                          <a:sym typeface="Arial"/>
                        </a:rPr>
                        <a:t>than 6) (Cramer et al., 2010).</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600"/>
                        </a:spcBef>
                      </a:pPr>
                      <a:r>
                        <a:rPr lang="en-US" sz="1400" b="0" i="0" u="none" strike="noStrike" cap="none" baseline="0" dirty="0">
                          <a:solidFill>
                            <a:schemeClr val="dk1"/>
                          </a:solidFill>
                          <a:latin typeface="+mn-lt"/>
                          <a:ea typeface="Arial"/>
                          <a:cs typeface="Arial"/>
                          <a:sym typeface="Arial"/>
                        </a:rPr>
                        <a:t>Emphasize the unit. Ask, “How many fourths?”</a:t>
                      </a:r>
                    </a:p>
                    <a:p>
                      <a:pPr>
                        <a:spcBef>
                          <a:spcPts val="600"/>
                        </a:spcBef>
                      </a:pPr>
                      <a:r>
                        <a:rPr lang="en-US" sz="1400" b="0" i="0" u="none" strike="noStrike" cap="none" baseline="0" dirty="0">
                          <a:solidFill>
                            <a:schemeClr val="dk1"/>
                          </a:solidFill>
                          <a:latin typeface="+mn-lt"/>
                          <a:ea typeface="Arial"/>
                          <a:cs typeface="Arial"/>
                          <a:sym typeface="Arial"/>
                        </a:rPr>
                        <a:t>Use visuals and contexts. </a:t>
                      </a:r>
                    </a:p>
                    <a:p>
                      <a:pPr>
                        <a:lnSpc>
                          <a:spcPct val="150000"/>
                        </a:lnSpc>
                        <a:spcBef>
                          <a:spcPts val="600"/>
                        </a:spcBef>
                      </a:pPr>
                      <a:r>
                        <a:rPr lang="en-US" sz="1400" b="0" i="0" u="none" strike="noStrike" cap="none" baseline="0" dirty="0">
                          <a:solidFill>
                            <a:schemeClr val="dk1"/>
                          </a:solidFill>
                          <a:latin typeface="+mn-lt"/>
                          <a:ea typeface="Arial"/>
                          <a:cs typeface="Arial"/>
                          <a:sym typeface="Arial"/>
                        </a:rPr>
                        <a:t>Discuss why it is not </a:t>
                      </a:r>
                      <a:r>
                        <a:rPr lang="en-US" sz="400" b="0" i="0" u="none" strike="noStrike" cap="none" baseline="0" dirty="0">
                          <a:solidFill>
                            <a:schemeClr val="bg1"/>
                          </a:solidFill>
                          <a:latin typeface="+mn-lt"/>
                          <a:ea typeface="Arial"/>
                          <a:cs typeface="Arial"/>
                          <a:sym typeface="Arial"/>
                        </a:rPr>
                        <a:t>6 over 4</a:t>
                      </a:r>
                      <a:r>
                        <a:rPr lang="en-US" sz="1400" b="0" i="0" u="none" strike="noStrike" cap="none" baseline="0" dirty="0">
                          <a:solidFill>
                            <a:schemeClr val="dk1"/>
                          </a:solidFill>
                          <a:latin typeface="+mn-lt"/>
                          <a:ea typeface="Arial"/>
                          <a:cs typeface="Arial"/>
                          <a:sym typeface="Arial"/>
                        </a:rPr>
                        <a:t> (use a worked example to launch a discussion).</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4492980"/>
                  </a:ext>
                </a:extLst>
              </a:tr>
            </a:tbl>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476838235"/>
              </p:ext>
            </p:extLst>
          </p:nvPr>
        </p:nvGraphicFramePr>
        <p:xfrm>
          <a:off x="2709191" y="2554055"/>
          <a:ext cx="658092" cy="357909"/>
        </p:xfrm>
        <a:graphic>
          <a:graphicData uri="http://schemas.openxmlformats.org/presentationml/2006/ole">
            <mc:AlternateContent xmlns:mc="http://schemas.openxmlformats.org/markup-compatibility/2006">
              <mc:Choice xmlns:v="urn:schemas-microsoft-com:vml" Requires="v">
                <p:oleObj spid="_x0000_s12591" name="Equation" r:id="rId3" imgW="723600" imgH="393480" progId="Equation.DSMT4">
                  <p:embed/>
                </p:oleObj>
              </mc:Choice>
              <mc:Fallback>
                <p:oleObj name="Equation" r:id="rId3" imgW="723600" imgH="393480" progId="Equation.DSMT4">
                  <p:embed/>
                  <p:pic>
                    <p:nvPicPr>
                      <p:cNvPr id="0" name=""/>
                      <p:cNvPicPr/>
                      <p:nvPr/>
                    </p:nvPicPr>
                    <p:blipFill>
                      <a:blip r:embed="rId4"/>
                      <a:stretch>
                        <a:fillRect/>
                      </a:stretch>
                    </p:blipFill>
                    <p:spPr>
                      <a:xfrm>
                        <a:off x="2709191" y="2554055"/>
                        <a:ext cx="658092" cy="357909"/>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684926510"/>
              </p:ext>
            </p:extLst>
          </p:nvPr>
        </p:nvGraphicFramePr>
        <p:xfrm>
          <a:off x="7576598" y="3250045"/>
          <a:ext cx="427182" cy="357909"/>
        </p:xfrm>
        <a:graphic>
          <a:graphicData uri="http://schemas.openxmlformats.org/presentationml/2006/ole">
            <mc:AlternateContent xmlns:mc="http://schemas.openxmlformats.org/markup-compatibility/2006">
              <mc:Choice xmlns:v="urn:schemas-microsoft-com:vml" Requires="v">
                <p:oleObj spid="_x0000_s12592" name="Equation" r:id="rId5" imgW="469800" imgH="393480" progId="Equation.DSMT4">
                  <p:embed/>
                </p:oleObj>
              </mc:Choice>
              <mc:Fallback>
                <p:oleObj name="Equation" r:id="rId5" imgW="469800" imgH="393480" progId="Equation.DSMT4">
                  <p:embed/>
                  <p:pic>
                    <p:nvPicPr>
                      <p:cNvPr id="0" name=""/>
                      <p:cNvPicPr/>
                      <p:nvPr/>
                    </p:nvPicPr>
                    <p:blipFill>
                      <a:blip r:embed="rId6"/>
                      <a:stretch>
                        <a:fillRect/>
                      </a:stretch>
                    </p:blipFill>
                    <p:spPr>
                      <a:xfrm>
                        <a:off x="7576598" y="3250045"/>
                        <a:ext cx="427182" cy="357909"/>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108562592"/>
              </p:ext>
            </p:extLst>
          </p:nvPr>
        </p:nvGraphicFramePr>
        <p:xfrm>
          <a:off x="3805139" y="5326889"/>
          <a:ext cx="200218" cy="365103"/>
        </p:xfrm>
        <a:graphic>
          <a:graphicData uri="http://schemas.openxmlformats.org/presentationml/2006/ole">
            <mc:AlternateContent xmlns:mc="http://schemas.openxmlformats.org/markup-compatibility/2006">
              <mc:Choice xmlns:v="urn:schemas-microsoft-com:vml" Requires="v">
                <p:oleObj spid="_x0000_s12593" name="Equation" r:id="rId7" imgW="215640" imgH="393480" progId="Equation.DSMT4">
                  <p:embed/>
                </p:oleObj>
              </mc:Choice>
              <mc:Fallback>
                <p:oleObj name="Equation" r:id="rId7" imgW="215640" imgH="393480" progId="Equation.DSMT4">
                  <p:embed/>
                  <p:pic>
                    <p:nvPicPr>
                      <p:cNvPr id="6" name="Object 5"/>
                      <p:cNvPicPr/>
                      <p:nvPr/>
                    </p:nvPicPr>
                    <p:blipFill>
                      <a:blip r:embed="rId8"/>
                      <a:stretch>
                        <a:fillRect/>
                      </a:stretch>
                    </p:blipFill>
                    <p:spPr>
                      <a:xfrm>
                        <a:off x="3805139" y="5326889"/>
                        <a:ext cx="200218" cy="36510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19725469"/>
              </p:ext>
            </p:extLst>
          </p:nvPr>
        </p:nvGraphicFramePr>
        <p:xfrm>
          <a:off x="2647272" y="5017739"/>
          <a:ext cx="152400" cy="393700"/>
        </p:xfrm>
        <a:graphic>
          <a:graphicData uri="http://schemas.openxmlformats.org/presentationml/2006/ole">
            <mc:AlternateContent xmlns:mc="http://schemas.openxmlformats.org/markup-compatibility/2006">
              <mc:Choice xmlns:v="urn:schemas-microsoft-com:vml" Requires="v">
                <p:oleObj spid="_x0000_s12594" name="Equation" r:id="rId9" imgW="152280" imgH="393480" progId="Equation.DSMT4">
                  <p:embed/>
                </p:oleObj>
              </mc:Choice>
              <mc:Fallback>
                <p:oleObj name="Equation" r:id="rId9" imgW="152280" imgH="393480" progId="Equation.DSMT4">
                  <p:embed/>
                  <p:pic>
                    <p:nvPicPr>
                      <p:cNvPr id="0" name=""/>
                      <p:cNvPicPr/>
                      <p:nvPr/>
                    </p:nvPicPr>
                    <p:blipFill>
                      <a:blip r:embed="rId10"/>
                      <a:stretch>
                        <a:fillRect/>
                      </a:stretch>
                    </p:blipFill>
                    <p:spPr>
                      <a:xfrm>
                        <a:off x="2647272" y="5017739"/>
                        <a:ext cx="152400" cy="3937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803441191"/>
              </p:ext>
            </p:extLst>
          </p:nvPr>
        </p:nvGraphicFramePr>
        <p:xfrm>
          <a:off x="7311163" y="5172882"/>
          <a:ext cx="155463" cy="401613"/>
        </p:xfrm>
        <a:graphic>
          <a:graphicData uri="http://schemas.openxmlformats.org/presentationml/2006/ole">
            <mc:AlternateContent xmlns:mc="http://schemas.openxmlformats.org/markup-compatibility/2006">
              <mc:Choice xmlns:v="urn:schemas-microsoft-com:vml" Requires="v">
                <p:oleObj spid="_x0000_s12595" name="Equation" r:id="rId11" imgW="152280" imgH="393480" progId="Equation.DSMT4">
                  <p:embed/>
                </p:oleObj>
              </mc:Choice>
              <mc:Fallback>
                <p:oleObj name="Equation" r:id="rId11" imgW="152280" imgH="393480" progId="Equation.DSMT4">
                  <p:embed/>
                  <p:pic>
                    <p:nvPicPr>
                      <p:cNvPr id="0" name=""/>
                      <p:cNvPicPr/>
                      <p:nvPr/>
                    </p:nvPicPr>
                    <p:blipFill>
                      <a:blip r:embed="rId12"/>
                      <a:stretch>
                        <a:fillRect/>
                      </a:stretch>
                    </p:blipFill>
                    <p:spPr>
                      <a:xfrm>
                        <a:off x="7311163" y="5172882"/>
                        <a:ext cx="155463" cy="401613"/>
                      </a:xfrm>
                      <a:prstGeom prst="rect">
                        <a:avLst/>
                      </a:prstGeom>
                    </p:spPr>
                  </p:pic>
                </p:oleObj>
              </mc:Fallback>
            </mc:AlternateContent>
          </a:graphicData>
        </a:graphic>
      </p:graphicFrame>
    </p:spTree>
    <p:extLst>
      <p:ext uri="{BB962C8B-B14F-4D97-AF65-F5344CB8AC3E}">
        <p14:creationId xmlns:p14="http://schemas.microsoft.com/office/powerpoint/2010/main" val="133244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Challenges and Misconceptions for Dividing Fractions </a:t>
            </a:r>
            <a:r>
              <a:rPr lang="en-US" sz="2000" b="0" dirty="0"/>
              <a:t>(2 of 2)</a:t>
            </a:r>
            <a:endParaRPr lang="en-US" b="0" dirty="0"/>
          </a:p>
        </p:txBody>
      </p:sp>
      <p:graphicFrame>
        <p:nvGraphicFramePr>
          <p:cNvPr id="4" name="Table 3"/>
          <p:cNvGraphicFramePr>
            <a:graphicFrameLocks noGrp="1"/>
          </p:cNvGraphicFramePr>
          <p:nvPr>
            <p:extLst>
              <p:ext uri="{D42A27DB-BD31-4B8C-83A1-F6EECF244321}">
                <p14:modId xmlns:p14="http://schemas.microsoft.com/office/powerpoint/2010/main" val="3975569896"/>
              </p:ext>
            </p:extLst>
          </p:nvPr>
        </p:nvGraphicFramePr>
        <p:xfrm>
          <a:off x="233362" y="1466851"/>
          <a:ext cx="8420100" cy="4832008"/>
        </p:xfrm>
        <a:graphic>
          <a:graphicData uri="http://schemas.openxmlformats.org/drawingml/2006/table">
            <a:tbl>
              <a:tblPr firstRow="1" bandRow="1">
                <a:tableStyleId>{40F9630F-82C1-40B7-BC3A-925EFCFF5E92}</a:tableStyleId>
              </a:tblPr>
              <a:tblGrid>
                <a:gridCol w="1581150">
                  <a:extLst>
                    <a:ext uri="{9D8B030D-6E8A-4147-A177-3AD203B41FA5}">
                      <a16:colId xmlns:a16="http://schemas.microsoft.com/office/drawing/2014/main" val="463300148"/>
                    </a:ext>
                  </a:extLst>
                </a:gridCol>
                <a:gridCol w="3448050">
                  <a:extLst>
                    <a:ext uri="{9D8B030D-6E8A-4147-A177-3AD203B41FA5}">
                      <a16:colId xmlns:a16="http://schemas.microsoft.com/office/drawing/2014/main" val="3346285369"/>
                    </a:ext>
                  </a:extLst>
                </a:gridCol>
                <a:gridCol w="3390900">
                  <a:extLst>
                    <a:ext uri="{9D8B030D-6E8A-4147-A177-3AD203B41FA5}">
                      <a16:colId xmlns:a16="http://schemas.microsoft.com/office/drawing/2014/main" val="1996868268"/>
                    </a:ext>
                  </a:extLst>
                </a:gridCol>
              </a:tblGrid>
              <a:tr h="511548">
                <a:tc>
                  <a:txBody>
                    <a:bodyPr/>
                    <a:lstStyle/>
                    <a:p>
                      <a:r>
                        <a:rPr lang="en-US" sz="1400" b="1" i="0" u="none" strike="noStrike" cap="none" baseline="0" dirty="0">
                          <a:solidFill>
                            <a:schemeClr val="dk1"/>
                          </a:solidFill>
                          <a:latin typeface="+mn-lt"/>
                          <a:ea typeface="Arial"/>
                          <a:cs typeface="Arial"/>
                          <a:sym typeface="Arial"/>
                        </a:rPr>
                        <a:t>Challenge or Misconception</a:t>
                      </a:r>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i="0" u="none" strike="noStrike" cap="none" baseline="0" dirty="0">
                          <a:solidFill>
                            <a:schemeClr val="dk1"/>
                          </a:solidFill>
                          <a:latin typeface="+mn-lt"/>
                          <a:ea typeface="Arial"/>
                          <a:cs typeface="Arial"/>
                          <a:sym typeface="Arial"/>
                        </a:rPr>
                        <a:t>What It Looks Like</a:t>
                      </a:r>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i="0" u="none" strike="noStrike" cap="none" baseline="0" dirty="0">
                          <a:solidFill>
                            <a:schemeClr val="dk1"/>
                          </a:solidFill>
                          <a:latin typeface="+mn-lt"/>
                          <a:ea typeface="Arial"/>
                          <a:cs typeface="Arial"/>
                          <a:sym typeface="Arial"/>
                        </a:rPr>
                        <a:t>How to Help</a:t>
                      </a:r>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0893263"/>
                  </a:ext>
                </a:extLst>
              </a:tr>
              <a:tr h="2286921">
                <a:tc>
                  <a:txBody>
                    <a:bodyPr/>
                    <a:lstStyle/>
                    <a:p>
                      <a:r>
                        <a:rPr lang="en-US" sz="1400" b="1" i="0" u="none" strike="noStrike" cap="none" baseline="0" dirty="0">
                          <a:solidFill>
                            <a:schemeClr val="dk1"/>
                          </a:solidFill>
                          <a:latin typeface="+mn-lt"/>
                          <a:ea typeface="Arial"/>
                          <a:cs typeface="Arial"/>
                          <a:sym typeface="Arial"/>
                        </a:rPr>
                        <a:t>3. Do not know what the unit is.</a:t>
                      </a:r>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US" sz="1400" b="0" i="0" u="none" strike="noStrike" cap="none" baseline="0" dirty="0">
                          <a:solidFill>
                            <a:schemeClr val="dk1"/>
                          </a:solidFill>
                          <a:latin typeface="+mn-lt"/>
                          <a:ea typeface="Arial"/>
                          <a:cs typeface="Arial"/>
                          <a:sym typeface="Arial"/>
                        </a:rPr>
                        <a:t>A student gets an answer of </a:t>
                      </a:r>
                      <a:r>
                        <a:rPr lang="en-US" sz="500" b="0" i="0" u="none" strike="noStrike" cap="none" baseline="0" dirty="0">
                          <a:solidFill>
                            <a:schemeClr val="bg1"/>
                          </a:solidFill>
                          <a:latin typeface="+mn-lt"/>
                          <a:ea typeface="Arial"/>
                          <a:cs typeface="Arial"/>
                          <a:sym typeface="Arial"/>
                        </a:rPr>
                        <a:t>3 eights,</a:t>
                      </a:r>
                      <a:r>
                        <a:rPr lang="en-US" sz="1400" b="0" i="0" u="none" strike="noStrike" cap="none" baseline="0" dirty="0">
                          <a:solidFill>
                            <a:schemeClr val="dk1"/>
                          </a:solidFill>
                          <a:latin typeface="+mn-lt"/>
                          <a:ea typeface="Arial"/>
                          <a:cs typeface="Arial"/>
                          <a:sym typeface="Arial"/>
                        </a:rPr>
                        <a:t> but when you say “</a:t>
                      </a:r>
                      <a:r>
                        <a:rPr lang="en-US" sz="500" b="0" i="0" u="none" strike="noStrike" cap="none" baseline="0" dirty="0">
                          <a:solidFill>
                            <a:schemeClr val="bg1"/>
                          </a:solidFill>
                          <a:latin typeface="+mn-lt"/>
                          <a:ea typeface="Arial"/>
                          <a:cs typeface="Arial"/>
                          <a:sym typeface="Arial"/>
                        </a:rPr>
                        <a:t>3 eights</a:t>
                      </a:r>
                      <a:r>
                        <a:rPr lang="en-US" sz="1400" b="0" i="0" u="none" strike="noStrike" cap="none" baseline="0" dirty="0">
                          <a:solidFill>
                            <a:schemeClr val="dk1"/>
                          </a:solidFill>
                          <a:latin typeface="+mn-lt"/>
                          <a:ea typeface="Arial"/>
                          <a:cs typeface="Arial"/>
                          <a:sym typeface="Arial"/>
                        </a:rPr>
                        <a:t> of what?” he doesn’t know.</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600"/>
                        </a:spcBef>
                      </a:pPr>
                      <a:r>
                        <a:rPr lang="en-US" sz="1400" b="1" i="0" u="none" strike="noStrike" cap="none" baseline="0" dirty="0">
                          <a:solidFill>
                            <a:schemeClr val="dk1"/>
                          </a:solidFill>
                          <a:latin typeface="+mn-lt"/>
                          <a:ea typeface="Arial"/>
                          <a:cs typeface="Arial"/>
                          <a:sym typeface="Arial"/>
                        </a:rPr>
                        <a:t>Challenges 3 and 4 are inter-related. To support students:</a:t>
                      </a:r>
                    </a:p>
                    <a:p>
                      <a:pPr>
                        <a:spcBef>
                          <a:spcPts val="600"/>
                        </a:spcBef>
                      </a:pPr>
                      <a:r>
                        <a:rPr lang="en-US" sz="1400" b="0" i="0" u="none" strike="noStrike" cap="none" baseline="0" dirty="0">
                          <a:solidFill>
                            <a:schemeClr val="dk1"/>
                          </a:solidFill>
                          <a:latin typeface="+mn-lt"/>
                          <a:ea typeface="Arial"/>
                          <a:cs typeface="Arial"/>
                          <a:sym typeface="Arial"/>
                        </a:rPr>
                        <a:t>Emphasize what the unit is (the divisor).</a:t>
                      </a:r>
                    </a:p>
                    <a:p>
                      <a:pPr>
                        <a:spcBef>
                          <a:spcPts val="600"/>
                        </a:spcBef>
                      </a:pPr>
                      <a:r>
                        <a:rPr lang="en-US" sz="1400" b="0" i="0" u="none" strike="noStrike" cap="none" baseline="0" dirty="0">
                          <a:solidFill>
                            <a:schemeClr val="dk1"/>
                          </a:solidFill>
                          <a:latin typeface="+mn-lt"/>
                          <a:ea typeface="Arial"/>
                          <a:cs typeface="Arial"/>
                          <a:sym typeface="Arial"/>
                        </a:rPr>
                        <a:t>Ask, “What is the unit?” “What is the whole?”</a:t>
                      </a:r>
                    </a:p>
                    <a:p>
                      <a:pPr>
                        <a:spcBef>
                          <a:spcPts val="600"/>
                        </a:spcBef>
                      </a:pPr>
                      <a:r>
                        <a:rPr lang="en-US" sz="1400" b="0" i="0" u="none" strike="noStrike" cap="none" baseline="0" dirty="0">
                          <a:solidFill>
                            <a:schemeClr val="dk1"/>
                          </a:solidFill>
                          <a:latin typeface="+mn-lt"/>
                          <a:ea typeface="Arial"/>
                          <a:cs typeface="Arial"/>
                          <a:sym typeface="Arial"/>
                        </a:rPr>
                        <a:t>Use contexts for units (e.g., servings of quesadillas, feet, etc.).</a:t>
                      </a:r>
                    </a:p>
                    <a:p>
                      <a:pPr>
                        <a:spcBef>
                          <a:spcPts val="600"/>
                        </a:spcBef>
                      </a:pPr>
                      <a:r>
                        <a:rPr lang="en-US" sz="1400" b="0" i="0" u="none" strike="noStrike" cap="none" baseline="0" dirty="0">
                          <a:solidFill>
                            <a:schemeClr val="dk1"/>
                          </a:solidFill>
                          <a:latin typeface="+mn-lt"/>
                          <a:ea typeface="Arial"/>
                          <a:cs typeface="Arial"/>
                          <a:sym typeface="Arial"/>
                        </a:rPr>
                        <a:t>For the remainder, ask, “What fraction of the next serving/piece do you have?”</a:t>
                      </a:r>
                      <a:endParaRPr lang="en-US" sz="1400"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1362333"/>
                  </a:ext>
                </a:extLst>
              </a:tr>
              <a:tr h="1997368">
                <a:tc>
                  <a:txBody>
                    <a:bodyPr/>
                    <a:lstStyle/>
                    <a:p>
                      <a:r>
                        <a:rPr lang="en-US" sz="1400" b="1" i="0" u="none" strike="noStrike" cap="none" baseline="0" dirty="0">
                          <a:solidFill>
                            <a:schemeClr val="dk1"/>
                          </a:solidFill>
                          <a:latin typeface="+mn-lt"/>
                          <a:ea typeface="Arial"/>
                          <a:cs typeface="Arial"/>
                          <a:sym typeface="Arial"/>
                        </a:rPr>
                        <a:t>4. Write remainders </a:t>
                      </a:r>
                    </a:p>
                    <a:p>
                      <a:r>
                        <a:rPr lang="en-US" sz="1400" b="1" i="0" u="none" strike="noStrike" cap="none" baseline="0" dirty="0">
                          <a:solidFill>
                            <a:schemeClr val="dk1"/>
                          </a:solidFill>
                          <a:latin typeface="+mn-lt"/>
                          <a:ea typeface="Arial"/>
                          <a:cs typeface="Arial"/>
                          <a:sym typeface="Arial"/>
                        </a:rPr>
                        <a:t>based on the</a:t>
                      </a:r>
                    </a:p>
                    <a:p>
                      <a:r>
                        <a:rPr lang="en-US" sz="1400" b="1" i="0" u="none" strike="noStrike" cap="none" baseline="0" dirty="0">
                          <a:solidFill>
                            <a:schemeClr val="dk1"/>
                          </a:solidFill>
                          <a:latin typeface="+mn-lt"/>
                          <a:ea typeface="Arial"/>
                          <a:cs typeface="Arial"/>
                          <a:sym typeface="Arial"/>
                        </a:rPr>
                        <a:t>whole, rather than the share/serving.</a:t>
                      </a:r>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US" sz="1400" b="0" i="0" u="none" strike="noStrike" cap="none" baseline="0" dirty="0">
                          <a:solidFill>
                            <a:schemeClr val="dk1"/>
                          </a:solidFill>
                          <a:latin typeface="+mn-lt"/>
                          <a:ea typeface="Arial"/>
                          <a:cs typeface="Arial"/>
                          <a:sym typeface="Arial"/>
                        </a:rPr>
                        <a:t>In the problem </a:t>
                      </a:r>
                      <a:r>
                        <a:rPr lang="en-US" sz="400" b="0" i="0" u="none" strike="noStrike" cap="none" baseline="0" dirty="0">
                          <a:solidFill>
                            <a:schemeClr val="bg1"/>
                          </a:solidFill>
                          <a:latin typeface="+mn-lt"/>
                          <a:ea typeface="Arial"/>
                          <a:cs typeface="Arial"/>
                          <a:sym typeface="Arial"/>
                        </a:rPr>
                        <a:t>3 and 3 eights divided</a:t>
                      </a:r>
                      <a:r>
                        <a:rPr lang="en-US" sz="1100" b="0" i="0" u="none" strike="noStrike" cap="none" baseline="0" dirty="0">
                          <a:solidFill>
                            <a:schemeClr val="bg1"/>
                          </a:solidFill>
                          <a:latin typeface="+mn-lt"/>
                          <a:ea typeface="Arial"/>
                          <a:cs typeface="Arial"/>
                          <a:sym typeface="Arial"/>
                        </a:rPr>
                        <a:t> by</a:t>
                      </a:r>
                      <a:r>
                        <a:rPr lang="en-US" sz="1400" b="0" i="0" u="none" strike="noStrike" cap="none" baseline="0" dirty="0">
                          <a:solidFill>
                            <a:schemeClr val="dk1"/>
                          </a:solidFill>
                          <a:latin typeface="+mn-lt"/>
                          <a:ea typeface="Arial"/>
                          <a:cs typeface="Arial"/>
                          <a:sym typeface="Arial"/>
                        </a:rPr>
                        <a:t> a student counts 4 fourths for each whole (12 fourths) and one more for </a:t>
                      </a:r>
                      <a:r>
                        <a:rPr lang="en-US" sz="400" b="0" i="0" u="none" strike="noStrike" cap="none" baseline="0" dirty="0">
                          <a:solidFill>
                            <a:schemeClr val="bg1"/>
                          </a:solidFill>
                          <a:latin typeface="+mn-lt"/>
                          <a:ea typeface="Arial"/>
                          <a:cs typeface="Arial"/>
                          <a:sym typeface="Arial"/>
                        </a:rPr>
                        <a:t>2 eights</a:t>
                      </a:r>
                      <a:r>
                        <a:rPr lang="en-US" sz="1400" b="0" i="0" u="none" strike="noStrike" cap="none" baseline="0" dirty="0">
                          <a:solidFill>
                            <a:schemeClr val="dk1"/>
                          </a:solidFill>
                          <a:latin typeface="+mn-lt"/>
                          <a:ea typeface="Arial"/>
                          <a:cs typeface="Arial"/>
                          <a:sym typeface="Arial"/>
                        </a:rPr>
                        <a:t> and then puts the extra </a:t>
                      </a:r>
                      <a:r>
                        <a:rPr lang="en-US" sz="300" b="0" i="0" u="none" strike="noStrike" cap="none" baseline="0" dirty="0">
                          <a:solidFill>
                            <a:schemeClr val="bg1"/>
                          </a:solidFill>
                          <a:latin typeface="+mn-lt"/>
                          <a:ea typeface="Arial"/>
                          <a:cs typeface="Arial"/>
                          <a:sym typeface="Arial"/>
                        </a:rPr>
                        <a:t>1 eights</a:t>
                      </a:r>
                      <a:r>
                        <a:rPr lang="en-US" sz="1400" b="0" i="0" u="none" strike="noStrike" cap="none" baseline="0" dirty="0">
                          <a:solidFill>
                            <a:schemeClr val="dk1"/>
                          </a:solidFill>
                          <a:latin typeface="+mn-lt"/>
                          <a:ea typeface="Arial"/>
                          <a:cs typeface="Arial"/>
                          <a:sym typeface="Arial"/>
                        </a:rPr>
                        <a:t> on the answer: </a:t>
                      </a:r>
                      <a:r>
                        <a:rPr lang="en-US" sz="400" b="0" i="0" u="none" strike="noStrike" cap="none" baseline="0" dirty="0">
                          <a:solidFill>
                            <a:schemeClr val="bg1"/>
                          </a:solidFill>
                          <a:latin typeface="+mn-lt"/>
                          <a:ea typeface="Arial"/>
                          <a:cs typeface="Arial"/>
                          <a:sym typeface="Arial"/>
                        </a:rPr>
                        <a:t>13 and 1 eights</a:t>
                      </a:r>
                      <a:r>
                        <a:rPr lang="en-US" sz="1400" b="0" i="0" u="none" strike="noStrike" cap="none" baseline="0" dirty="0">
                          <a:solidFill>
                            <a:schemeClr val="dk1"/>
                          </a:solidFill>
                          <a:latin typeface="+mn-lt"/>
                          <a:ea typeface="Arial"/>
                          <a:cs typeface="Arial"/>
                          <a:sym typeface="Arial"/>
                        </a:rPr>
                        <a:t>  (rather than realize that </a:t>
                      </a:r>
                      <a:r>
                        <a:rPr lang="en-US" sz="400" b="0" i="0" u="none" strike="noStrike" cap="none" baseline="0" dirty="0">
                          <a:solidFill>
                            <a:schemeClr val="bg1"/>
                          </a:solidFill>
                          <a:latin typeface="+mn-lt"/>
                          <a:ea typeface="Arial"/>
                          <a:cs typeface="Arial"/>
                          <a:sym typeface="Arial"/>
                        </a:rPr>
                        <a:t>1 eights</a:t>
                      </a:r>
                      <a:r>
                        <a:rPr lang="en-US" sz="1400" b="0" i="0" u="none" strike="noStrike" cap="none" baseline="0" dirty="0">
                          <a:solidFill>
                            <a:schemeClr val="dk1"/>
                          </a:solidFill>
                          <a:latin typeface="+mn-lt"/>
                          <a:ea typeface="Arial"/>
                          <a:cs typeface="Arial"/>
                          <a:sym typeface="Arial"/>
                        </a:rPr>
                        <a:t> is half of the unit </a:t>
                      </a:r>
                      <a:r>
                        <a:rPr lang="en-US" sz="500" b="0" i="0" u="none" strike="noStrike" cap="none" baseline="0" dirty="0">
                          <a:solidFill>
                            <a:schemeClr val="bg1"/>
                          </a:solidFill>
                          <a:latin typeface="+mn-lt"/>
                          <a:ea typeface="Arial"/>
                          <a:cs typeface="Arial"/>
                          <a:sym typeface="Arial"/>
                        </a:rPr>
                        <a:t>1 fourth</a:t>
                      </a:r>
                      <a:r>
                        <a:rPr lang="en-US" sz="1400" b="0" i="0" u="none" strike="noStrike" cap="none" baseline="0" dirty="0">
                          <a:solidFill>
                            <a:schemeClr val="dk1"/>
                          </a:solidFill>
                          <a:latin typeface="+mn-lt"/>
                          <a:ea typeface="Arial"/>
                          <a:cs typeface="Arial"/>
                          <a:sym typeface="Arial"/>
                        </a:rPr>
                        <a:t> resulting in the correct answer: 13 ½ .</a:t>
                      </a:r>
                      <a:r>
                        <a:rPr lang="en-US" sz="1400" b="0" i="0" u="none" strike="noStrike" cap="none" baseline="0" dirty="0">
                          <a:solidFill>
                            <a:schemeClr val="bg1"/>
                          </a:solidFill>
                          <a:latin typeface="+mn-lt"/>
                          <a:ea typeface="Arial"/>
                          <a:cs typeface="Arial"/>
                          <a:sym typeface="Arial"/>
                        </a:rPr>
                        <a:t> </a:t>
                      </a:r>
                      <a:endParaRPr lang="en-US" sz="1400" dirty="0">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600"/>
                        </a:spcBef>
                      </a:pPr>
                      <a:r>
                        <a:rPr lang="en-US" sz="1400" b="0" i="0" u="none" strike="noStrike" cap="none" baseline="0" dirty="0">
                          <a:solidFill>
                            <a:schemeClr val="bg1"/>
                          </a:solidFill>
                          <a:latin typeface="+mn-lt"/>
                          <a:ea typeface="Arial"/>
                          <a:cs typeface="Arial"/>
                          <a:sym typeface="Arial"/>
                        </a:rPr>
                        <a:t>Blank</a:t>
                      </a:r>
                      <a:endParaRPr lang="en-US" sz="1400" dirty="0">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4492980"/>
                  </a:ext>
                </a:extLst>
              </a:tr>
            </a:tbl>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499776648"/>
              </p:ext>
            </p:extLst>
          </p:nvPr>
        </p:nvGraphicFramePr>
        <p:xfrm>
          <a:off x="2664021" y="2345118"/>
          <a:ext cx="190500" cy="393700"/>
        </p:xfrm>
        <a:graphic>
          <a:graphicData uri="http://schemas.openxmlformats.org/presentationml/2006/ole">
            <mc:AlternateContent xmlns:mc="http://schemas.openxmlformats.org/markup-compatibility/2006">
              <mc:Choice xmlns:v="urn:schemas-microsoft-com:vml" Requires="v">
                <p:oleObj spid="_x0000_s13834" name="Equation" r:id="rId3" imgW="190440" imgH="393480" progId="Equation.DSMT4">
                  <p:embed/>
                </p:oleObj>
              </mc:Choice>
              <mc:Fallback>
                <p:oleObj name="Equation" r:id="rId3" imgW="190440" imgH="393480" progId="Equation.DSMT4">
                  <p:embed/>
                  <p:pic>
                    <p:nvPicPr>
                      <p:cNvPr id="0" name=""/>
                      <p:cNvPicPr/>
                      <p:nvPr/>
                    </p:nvPicPr>
                    <p:blipFill>
                      <a:blip r:embed="rId4"/>
                      <a:stretch>
                        <a:fillRect/>
                      </a:stretch>
                    </p:blipFill>
                    <p:spPr>
                      <a:xfrm>
                        <a:off x="2664021" y="2345118"/>
                        <a:ext cx="190500" cy="3937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449695225"/>
              </p:ext>
            </p:extLst>
          </p:nvPr>
        </p:nvGraphicFramePr>
        <p:xfrm>
          <a:off x="4176014" y="2012948"/>
          <a:ext cx="153924" cy="397637"/>
        </p:xfrm>
        <a:graphic>
          <a:graphicData uri="http://schemas.openxmlformats.org/presentationml/2006/ole">
            <mc:AlternateContent xmlns:mc="http://schemas.openxmlformats.org/markup-compatibility/2006">
              <mc:Choice xmlns:v="urn:schemas-microsoft-com:vml" Requires="v">
                <p:oleObj spid="_x0000_s13835" name="Equation" r:id="rId5" imgW="152280" imgH="393480" progId="Equation.DSMT4">
                  <p:embed/>
                </p:oleObj>
              </mc:Choice>
              <mc:Fallback>
                <p:oleObj name="Equation" r:id="rId5" imgW="152280" imgH="393480" progId="Equation.DSMT4">
                  <p:embed/>
                  <p:pic>
                    <p:nvPicPr>
                      <p:cNvPr id="3" name="Object 2"/>
                      <p:cNvPicPr/>
                      <p:nvPr/>
                    </p:nvPicPr>
                    <p:blipFill>
                      <a:blip r:embed="rId6"/>
                      <a:stretch>
                        <a:fillRect/>
                      </a:stretch>
                    </p:blipFill>
                    <p:spPr>
                      <a:xfrm>
                        <a:off x="4176014" y="2012948"/>
                        <a:ext cx="153924" cy="397637"/>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626882756"/>
              </p:ext>
            </p:extLst>
          </p:nvPr>
        </p:nvGraphicFramePr>
        <p:xfrm>
          <a:off x="3152442" y="4335256"/>
          <a:ext cx="546100" cy="393700"/>
        </p:xfrm>
        <a:graphic>
          <a:graphicData uri="http://schemas.openxmlformats.org/presentationml/2006/ole">
            <mc:AlternateContent xmlns:mc="http://schemas.openxmlformats.org/markup-compatibility/2006">
              <mc:Choice xmlns:v="urn:schemas-microsoft-com:vml" Requires="v">
                <p:oleObj spid="_x0000_s13836" name="Equation" r:id="rId7" imgW="545760" imgH="393480" progId="Equation.DSMT4">
                  <p:embed/>
                </p:oleObj>
              </mc:Choice>
              <mc:Fallback>
                <p:oleObj name="Equation" r:id="rId7" imgW="545760" imgH="393480" progId="Equation.DSMT4">
                  <p:embed/>
                  <p:pic>
                    <p:nvPicPr>
                      <p:cNvPr id="0" name=""/>
                      <p:cNvPicPr/>
                      <p:nvPr/>
                    </p:nvPicPr>
                    <p:blipFill>
                      <a:blip r:embed="rId8"/>
                      <a:stretch>
                        <a:fillRect/>
                      </a:stretch>
                    </p:blipFill>
                    <p:spPr>
                      <a:xfrm>
                        <a:off x="3152442" y="4335256"/>
                        <a:ext cx="546100" cy="3937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34043667"/>
              </p:ext>
            </p:extLst>
          </p:nvPr>
        </p:nvGraphicFramePr>
        <p:xfrm>
          <a:off x="4367212" y="5611108"/>
          <a:ext cx="152400" cy="393700"/>
        </p:xfrm>
        <a:graphic>
          <a:graphicData uri="http://schemas.openxmlformats.org/presentationml/2006/ole">
            <mc:AlternateContent xmlns:mc="http://schemas.openxmlformats.org/markup-compatibility/2006">
              <mc:Choice xmlns:v="urn:schemas-microsoft-com:vml" Requires="v">
                <p:oleObj spid="_x0000_s13837" name="Equation" r:id="rId9" imgW="152280" imgH="393480" progId="Equation.DSMT4">
                  <p:embed/>
                </p:oleObj>
              </mc:Choice>
              <mc:Fallback>
                <p:oleObj name="Equation" r:id="rId9" imgW="152280" imgH="393480" progId="Equation.DSMT4">
                  <p:embed/>
                  <p:pic>
                    <p:nvPicPr>
                      <p:cNvPr id="0" name=""/>
                      <p:cNvPicPr/>
                      <p:nvPr/>
                    </p:nvPicPr>
                    <p:blipFill>
                      <a:blip r:embed="rId10"/>
                      <a:stretch>
                        <a:fillRect/>
                      </a:stretch>
                    </p:blipFill>
                    <p:spPr>
                      <a:xfrm>
                        <a:off x="4367212" y="5611108"/>
                        <a:ext cx="152400" cy="3937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429179932"/>
              </p:ext>
            </p:extLst>
          </p:nvPr>
        </p:nvGraphicFramePr>
        <p:xfrm>
          <a:off x="1880923" y="5269339"/>
          <a:ext cx="152400" cy="393700"/>
        </p:xfrm>
        <a:graphic>
          <a:graphicData uri="http://schemas.openxmlformats.org/presentationml/2006/ole">
            <mc:AlternateContent xmlns:mc="http://schemas.openxmlformats.org/markup-compatibility/2006">
              <mc:Choice xmlns:v="urn:schemas-microsoft-com:vml" Requires="v">
                <p:oleObj spid="_x0000_s13838" name="Equation" r:id="rId11" imgW="152280" imgH="393480" progId="Equation.DSMT4">
                  <p:embed/>
                </p:oleObj>
              </mc:Choice>
              <mc:Fallback>
                <p:oleObj name="Equation" r:id="rId11" imgW="152280" imgH="393480" progId="Equation.DSMT4">
                  <p:embed/>
                  <p:pic>
                    <p:nvPicPr>
                      <p:cNvPr id="13" name="Object 12"/>
                      <p:cNvPicPr/>
                      <p:nvPr/>
                    </p:nvPicPr>
                    <p:blipFill>
                      <a:blip r:embed="rId12"/>
                      <a:stretch>
                        <a:fillRect/>
                      </a:stretch>
                    </p:blipFill>
                    <p:spPr>
                      <a:xfrm>
                        <a:off x="1880923" y="5269339"/>
                        <a:ext cx="152400" cy="39370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4173025739"/>
              </p:ext>
            </p:extLst>
          </p:nvPr>
        </p:nvGraphicFramePr>
        <p:xfrm>
          <a:off x="3260392" y="5317057"/>
          <a:ext cx="330200" cy="393700"/>
        </p:xfrm>
        <a:graphic>
          <a:graphicData uri="http://schemas.openxmlformats.org/presentationml/2006/ole">
            <mc:AlternateContent xmlns:mc="http://schemas.openxmlformats.org/markup-compatibility/2006">
              <mc:Choice xmlns:v="urn:schemas-microsoft-com:vml" Requires="v">
                <p:oleObj spid="_x0000_s13839" name="Equation" r:id="rId13" imgW="330120" imgH="393480" progId="Equation.DSMT4">
                  <p:embed/>
                </p:oleObj>
              </mc:Choice>
              <mc:Fallback>
                <p:oleObj name="Equation" r:id="rId13" imgW="330120" imgH="393480" progId="Equation.DSMT4">
                  <p:embed/>
                  <p:pic>
                    <p:nvPicPr>
                      <p:cNvPr id="0" name=""/>
                      <p:cNvPicPr/>
                      <p:nvPr/>
                    </p:nvPicPr>
                    <p:blipFill>
                      <a:blip r:embed="rId14"/>
                      <a:stretch>
                        <a:fillRect/>
                      </a:stretch>
                    </p:blipFill>
                    <p:spPr>
                      <a:xfrm>
                        <a:off x="3260392" y="5317057"/>
                        <a:ext cx="330200" cy="39370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505295888"/>
              </p:ext>
            </p:extLst>
          </p:nvPr>
        </p:nvGraphicFramePr>
        <p:xfrm>
          <a:off x="2829317" y="5611108"/>
          <a:ext cx="152400" cy="393700"/>
        </p:xfrm>
        <a:graphic>
          <a:graphicData uri="http://schemas.openxmlformats.org/presentationml/2006/ole">
            <mc:AlternateContent xmlns:mc="http://schemas.openxmlformats.org/markup-compatibility/2006">
              <mc:Choice xmlns:v="urn:schemas-microsoft-com:vml" Requires="v">
                <p:oleObj spid="_x0000_s13840" name="Equation" r:id="rId15" imgW="152280" imgH="393480" progId="Equation.DSMT4">
                  <p:embed/>
                </p:oleObj>
              </mc:Choice>
              <mc:Fallback>
                <p:oleObj name="Equation" r:id="rId15" imgW="152280" imgH="393480" progId="Equation.DSMT4">
                  <p:embed/>
                  <p:pic>
                    <p:nvPicPr>
                      <p:cNvPr id="14" name="Object 13"/>
                      <p:cNvPicPr/>
                      <p:nvPr/>
                    </p:nvPicPr>
                    <p:blipFill>
                      <a:blip r:embed="rId12"/>
                      <a:stretch>
                        <a:fillRect/>
                      </a:stretch>
                    </p:blipFill>
                    <p:spPr>
                      <a:xfrm>
                        <a:off x="2829317" y="5611108"/>
                        <a:ext cx="152400" cy="393700"/>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55865101"/>
              </p:ext>
            </p:extLst>
          </p:nvPr>
        </p:nvGraphicFramePr>
        <p:xfrm>
          <a:off x="2949771" y="4923357"/>
          <a:ext cx="203200" cy="393700"/>
        </p:xfrm>
        <a:graphic>
          <a:graphicData uri="http://schemas.openxmlformats.org/presentationml/2006/ole">
            <mc:AlternateContent xmlns:mc="http://schemas.openxmlformats.org/markup-compatibility/2006">
              <mc:Choice xmlns:v="urn:schemas-microsoft-com:vml" Requires="v">
                <p:oleObj spid="_x0000_s13841" name="Equation" r:id="rId16" imgW="203040" imgH="393480" progId="Equation.DSMT4">
                  <p:embed/>
                </p:oleObj>
              </mc:Choice>
              <mc:Fallback>
                <p:oleObj name="Equation" r:id="rId16" imgW="203040" imgH="393480" progId="Equation.DSMT4">
                  <p:embed/>
                  <p:pic>
                    <p:nvPicPr>
                      <p:cNvPr id="16" name="Object 15"/>
                      <p:cNvPicPr/>
                      <p:nvPr/>
                    </p:nvPicPr>
                    <p:blipFill>
                      <a:blip r:embed="rId17"/>
                      <a:stretch>
                        <a:fillRect/>
                      </a:stretch>
                    </p:blipFill>
                    <p:spPr>
                      <a:xfrm>
                        <a:off x="2949771" y="4923357"/>
                        <a:ext cx="203200" cy="393700"/>
                      </a:xfrm>
                      <a:prstGeom prst="rect">
                        <a:avLst/>
                      </a:prstGeom>
                    </p:spPr>
                  </p:pic>
                </p:oleObj>
              </mc:Fallback>
            </mc:AlternateContent>
          </a:graphicData>
        </a:graphic>
      </p:graphicFrame>
    </p:spTree>
    <p:extLst>
      <p:ext uri="{BB962C8B-B14F-4D97-AF65-F5344CB8AC3E}">
        <p14:creationId xmlns:p14="http://schemas.microsoft.com/office/powerpoint/2010/main" val="3698800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Times New Roman" panose="02020603050405020304" pitchFamily="18" charset="0"/>
              </a:rPr>
              <a:t>Standards-Based Development</a:t>
            </a:r>
            <a:endParaRPr lang="en-US"/>
          </a:p>
        </p:txBody>
      </p:sp>
      <p:sp>
        <p:nvSpPr>
          <p:cNvPr id="3" name="Text Placeholder 2"/>
          <p:cNvSpPr>
            <a:spLocks noGrp="1"/>
          </p:cNvSpPr>
          <p:nvPr>
            <p:ph type="body" idx="1"/>
          </p:nvPr>
        </p:nvSpPr>
        <p:spPr>
          <a:xfrm>
            <a:off x="457200" y="1600200"/>
            <a:ext cx="8229600" cy="4714875"/>
          </a:xfrm>
        </p:spPr>
        <p:txBody>
          <a:bodyPr/>
          <a:lstStyle/>
          <a:p>
            <a:pPr marL="0" indent="0">
              <a:buNone/>
            </a:pPr>
            <a:r>
              <a:rPr lang="en-US" sz="2200" dirty="0">
                <a:latin typeface="+mn-lt"/>
                <a:cs typeface="Verdana"/>
              </a:rPr>
              <a:t>Grade 4: Adding and subtracting of fractions with like denominators, and multiplication of fractions by whole numbers</a:t>
            </a:r>
          </a:p>
          <a:p>
            <a:pPr marL="0" indent="0">
              <a:buNone/>
            </a:pPr>
            <a:r>
              <a:rPr lang="en-US" sz="2200" dirty="0">
                <a:latin typeface="+mn-lt"/>
                <a:cs typeface="Verdana"/>
              </a:rPr>
              <a:t>Grade 5: Developing fluency with addition and subtraction of fractions, and developing understanding of the multiplication of fractions and of division of fractions in limited cases (unit fractions divided by whole numbers and whole numbers divided by unit fractions)</a:t>
            </a:r>
          </a:p>
          <a:p>
            <a:pPr marL="0" indent="0">
              <a:buNone/>
            </a:pPr>
            <a:r>
              <a:rPr lang="en-US" sz="2200" dirty="0">
                <a:latin typeface="+mn-lt"/>
                <a:cs typeface="Verdana"/>
              </a:rPr>
              <a:t>Grade 6: Completing understanding of division of fractions</a:t>
            </a:r>
          </a:p>
          <a:p>
            <a:pPr marL="0" indent="0">
              <a:buNone/>
            </a:pPr>
            <a:r>
              <a:rPr lang="en-US" sz="2200" dirty="0">
                <a:latin typeface="+mn-lt"/>
                <a:cs typeface="Verdana"/>
              </a:rPr>
              <a:t>Grade 7: Solve real-world and mathematical problems involving the four operations with rational numbers</a:t>
            </a:r>
          </a:p>
        </p:txBody>
      </p:sp>
    </p:spTree>
    <p:extLst>
      <p:ext uri="{BB962C8B-B14F-4D97-AF65-F5344CB8AC3E}">
        <p14:creationId xmlns:p14="http://schemas.microsoft.com/office/powerpoint/2010/main" val="74699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Teaching Process</a:t>
            </a:r>
          </a:p>
        </p:txBody>
      </p:sp>
      <p:sp>
        <p:nvSpPr>
          <p:cNvPr id="3" name="Text Placeholder 2"/>
          <p:cNvSpPr>
            <a:spLocks noGrp="1"/>
          </p:cNvSpPr>
          <p:nvPr>
            <p:ph type="body" idx="1"/>
          </p:nvPr>
        </p:nvSpPr>
        <p:spPr/>
        <p:txBody>
          <a:bodyPr/>
          <a:lstStyle/>
          <a:p>
            <a:pPr marL="0" indent="0" eaLnBrk="1" hangingPunct="1">
              <a:buFont typeface="Wingdings" charset="0"/>
              <a:buNone/>
            </a:pPr>
            <a:r>
              <a:rPr lang="en-US" sz="2200" dirty="0">
                <a:latin typeface="+mn-lt"/>
                <a:cs typeface="Verdana"/>
              </a:rPr>
              <a:t>Goal- Help students understand why procedures for computations with fractions make sense Use contextual tasks</a:t>
            </a:r>
          </a:p>
          <a:p>
            <a:pPr marL="0" indent="0" eaLnBrk="1" hangingPunct="1">
              <a:buFont typeface="Wingdings" charset="0"/>
              <a:buNone/>
            </a:pPr>
            <a:r>
              <a:rPr lang="en-US" sz="2200" dirty="0">
                <a:latin typeface="+mn-lt"/>
                <a:cs typeface="Verdana"/>
              </a:rPr>
              <a:t>Four steps</a:t>
            </a:r>
          </a:p>
          <a:p>
            <a:pPr marL="432000" lvl="1" indent="-432000" eaLnBrk="1" hangingPunct="1">
              <a:spcBef>
                <a:spcPts val="800"/>
              </a:spcBef>
              <a:buSzTx/>
              <a:buFont typeface="Wingdings" charset="0"/>
              <a:buAutoNum type="arabicPeriod"/>
            </a:pPr>
            <a:r>
              <a:rPr lang="en-US" sz="2200" dirty="0">
                <a:latin typeface="+mn-lt"/>
                <a:cs typeface="Verdana"/>
              </a:rPr>
              <a:t>Use contextual tasks - familiar contexts which fit the type of fractions in the problem</a:t>
            </a:r>
          </a:p>
          <a:p>
            <a:pPr marL="432000" lvl="1" indent="-432000" eaLnBrk="1" hangingPunct="1">
              <a:spcBef>
                <a:spcPts val="800"/>
              </a:spcBef>
              <a:buSzTx/>
              <a:buFont typeface="Wingdings" charset="0"/>
              <a:buAutoNum type="arabicPeriod"/>
            </a:pPr>
            <a:r>
              <a:rPr lang="en-US" sz="2200" dirty="0">
                <a:latin typeface="+mn-lt"/>
                <a:cs typeface="Verdana"/>
              </a:rPr>
              <a:t>Explore each operation with a variety of models- area, length and set models.</a:t>
            </a:r>
          </a:p>
          <a:p>
            <a:pPr marL="432000" lvl="1" indent="-432000" eaLnBrk="1" hangingPunct="1">
              <a:spcBef>
                <a:spcPts val="800"/>
              </a:spcBef>
              <a:buSzTx/>
              <a:buFont typeface="Wingdings" charset="0"/>
              <a:buAutoNum type="arabicPeriod"/>
            </a:pPr>
            <a:r>
              <a:rPr lang="en-US" sz="2200" dirty="0">
                <a:latin typeface="+mn-lt"/>
                <a:cs typeface="Verdana"/>
              </a:rPr>
              <a:t>Let invented methods play a big role in the development of strategies.</a:t>
            </a:r>
          </a:p>
          <a:p>
            <a:pPr marL="432000" lvl="1" indent="-432000" eaLnBrk="1" hangingPunct="1">
              <a:spcBef>
                <a:spcPts val="800"/>
              </a:spcBef>
              <a:buSzTx/>
              <a:buFont typeface="Wingdings" charset="0"/>
              <a:buAutoNum type="arabicPeriod"/>
            </a:pPr>
            <a:r>
              <a:rPr lang="en-US" sz="2200" dirty="0">
                <a:latin typeface="+mn-lt"/>
                <a:cs typeface="Verdana"/>
              </a:rPr>
              <a:t>Address challenges, common errors and misconceptions regarding computational procedures.</a:t>
            </a:r>
          </a:p>
        </p:txBody>
      </p:sp>
    </p:spTree>
    <p:extLst>
      <p:ext uri="{BB962C8B-B14F-4D97-AF65-F5344CB8AC3E}">
        <p14:creationId xmlns:p14="http://schemas.microsoft.com/office/powerpoint/2010/main" val="1210460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latin typeface="Times New Roman" panose="02020603050405020304" pitchFamily="18" charset="0"/>
              </a:rPr>
              <a:t>Addition and Subtraction of Fractions</a:t>
            </a:r>
            <a:endParaRPr lang="en-US" dirty="0"/>
          </a:p>
        </p:txBody>
      </p:sp>
      <p:sp>
        <p:nvSpPr>
          <p:cNvPr id="12" name="Text Placeholder 11"/>
          <p:cNvSpPr>
            <a:spLocks noGrp="1"/>
          </p:cNvSpPr>
          <p:nvPr>
            <p:ph type="body" idx="1"/>
          </p:nvPr>
        </p:nvSpPr>
        <p:spPr>
          <a:xfrm>
            <a:off x="457200" y="1600200"/>
            <a:ext cx="8229600" cy="850711"/>
          </a:xfrm>
        </p:spPr>
        <p:txBody>
          <a:bodyPr/>
          <a:lstStyle/>
          <a:p>
            <a:pPr marL="0" indent="0">
              <a:buNone/>
            </a:pPr>
            <a:r>
              <a:rPr lang="en-US" sz="1800" dirty="0">
                <a:latin typeface="+mn-lt"/>
                <a:cs typeface="Verdana"/>
              </a:rPr>
              <a:t>Contextual Examples - Contexts should vary and be interesting to students i.e.</a:t>
            </a:r>
          </a:p>
          <a:p>
            <a:pPr marL="0" indent="0">
              <a:buNone/>
            </a:pPr>
            <a:r>
              <a:rPr lang="en-US" sz="1800" dirty="0">
                <a:latin typeface="+mn-lt"/>
                <a:cs typeface="Verdana"/>
              </a:rPr>
              <a:t>Jacob ordered 3 pizzas. But before his guests arrived he got hungry and ate</a:t>
            </a:r>
          </a:p>
        </p:txBody>
      </p:sp>
      <p:graphicFrame>
        <p:nvGraphicFramePr>
          <p:cNvPr id="43" name="Object 42" descr="3 eights"/>
          <p:cNvGraphicFramePr>
            <a:graphicFrameLocks noChangeAspect="1"/>
          </p:cNvGraphicFramePr>
          <p:nvPr>
            <p:extLst>
              <p:ext uri="{D42A27DB-BD31-4B8C-83A1-F6EECF244321}">
                <p14:modId xmlns:p14="http://schemas.microsoft.com/office/powerpoint/2010/main" val="2300351548"/>
              </p:ext>
            </p:extLst>
          </p:nvPr>
        </p:nvGraphicFramePr>
        <p:xfrm>
          <a:off x="8251386" y="2017357"/>
          <a:ext cx="223128" cy="576417"/>
        </p:xfrm>
        <a:graphic>
          <a:graphicData uri="http://schemas.openxmlformats.org/presentationml/2006/ole">
            <mc:AlternateContent xmlns:mc="http://schemas.openxmlformats.org/markup-compatibility/2006">
              <mc:Choice xmlns:v="urn:schemas-microsoft-com:vml" Requires="v">
                <p:oleObj spid="_x0000_s16426" name="Equation" r:id="rId3" imgW="152280" imgH="393480" progId="Equation.DSMT4">
                  <p:embed/>
                </p:oleObj>
              </mc:Choice>
              <mc:Fallback>
                <p:oleObj name="Equation" r:id="rId3" imgW="152280" imgH="393480" progId="Equation.DSMT4">
                  <p:embed/>
                  <p:pic>
                    <p:nvPicPr>
                      <p:cNvPr id="0" name=""/>
                      <p:cNvPicPr/>
                      <p:nvPr/>
                    </p:nvPicPr>
                    <p:blipFill>
                      <a:blip r:embed="rId4"/>
                      <a:stretch>
                        <a:fillRect/>
                      </a:stretch>
                    </p:blipFill>
                    <p:spPr>
                      <a:xfrm>
                        <a:off x="8251386" y="2017357"/>
                        <a:ext cx="223128" cy="576417"/>
                      </a:xfrm>
                      <a:prstGeom prst="rect">
                        <a:avLst/>
                      </a:prstGeom>
                    </p:spPr>
                  </p:pic>
                </p:oleObj>
              </mc:Fallback>
            </mc:AlternateContent>
          </a:graphicData>
        </a:graphic>
      </p:graphicFrame>
      <p:sp>
        <p:nvSpPr>
          <p:cNvPr id="33" name="Content Placeholder 32"/>
          <p:cNvSpPr>
            <a:spLocks noGrp="1"/>
          </p:cNvSpPr>
          <p:nvPr>
            <p:ph sz="quarter" idx="13"/>
          </p:nvPr>
        </p:nvSpPr>
        <p:spPr>
          <a:xfrm>
            <a:off x="457200" y="2423778"/>
            <a:ext cx="8229600" cy="857765"/>
          </a:xfrm>
        </p:spPr>
        <p:txBody>
          <a:bodyPr/>
          <a:lstStyle/>
          <a:p>
            <a:pPr marL="432" indent="0">
              <a:buNone/>
            </a:pPr>
            <a:r>
              <a:rPr lang="en-US" sz="1800" dirty="0">
                <a:latin typeface="+mn-lt"/>
                <a:cs typeface="Verdana"/>
              </a:rPr>
              <a:t>of one pizza. How much was left for the party?</a:t>
            </a:r>
          </a:p>
          <a:p>
            <a:pPr marL="432" indent="0">
              <a:buNone/>
            </a:pPr>
            <a:r>
              <a:rPr lang="en-US" sz="1800" dirty="0">
                <a:latin typeface="+mn-lt"/>
                <a:cs typeface="Verdana"/>
              </a:rPr>
              <a:t>On Friday, Lydia ran</a:t>
            </a:r>
          </a:p>
        </p:txBody>
      </p:sp>
      <p:graphicFrame>
        <p:nvGraphicFramePr>
          <p:cNvPr id="44" name="Object 43" descr="1 and half"/>
          <p:cNvGraphicFramePr>
            <a:graphicFrameLocks noChangeAspect="1"/>
          </p:cNvGraphicFramePr>
          <p:nvPr>
            <p:extLst>
              <p:ext uri="{D42A27DB-BD31-4B8C-83A1-F6EECF244321}">
                <p14:modId xmlns:p14="http://schemas.microsoft.com/office/powerpoint/2010/main" val="1603322775"/>
              </p:ext>
            </p:extLst>
          </p:nvPr>
        </p:nvGraphicFramePr>
        <p:xfrm>
          <a:off x="2627126" y="2852660"/>
          <a:ext cx="316099" cy="576417"/>
        </p:xfrm>
        <a:graphic>
          <a:graphicData uri="http://schemas.openxmlformats.org/presentationml/2006/ole">
            <mc:AlternateContent xmlns:mc="http://schemas.openxmlformats.org/markup-compatibility/2006">
              <mc:Choice xmlns:v="urn:schemas-microsoft-com:vml" Requires="v">
                <p:oleObj spid="_x0000_s16427" name="Equation" r:id="rId5" imgW="215640" imgH="393480" progId="Equation.DSMT4">
                  <p:embed/>
                </p:oleObj>
              </mc:Choice>
              <mc:Fallback>
                <p:oleObj name="Equation" r:id="rId5" imgW="215640" imgH="393480" progId="Equation.DSMT4">
                  <p:embed/>
                  <p:pic>
                    <p:nvPicPr>
                      <p:cNvPr id="0" name=""/>
                      <p:cNvPicPr/>
                      <p:nvPr/>
                    </p:nvPicPr>
                    <p:blipFill>
                      <a:blip r:embed="rId6"/>
                      <a:stretch>
                        <a:fillRect/>
                      </a:stretch>
                    </p:blipFill>
                    <p:spPr>
                      <a:xfrm>
                        <a:off x="2627126" y="2852660"/>
                        <a:ext cx="316099" cy="576417"/>
                      </a:xfrm>
                      <a:prstGeom prst="rect">
                        <a:avLst/>
                      </a:prstGeom>
                    </p:spPr>
                  </p:pic>
                </p:oleObj>
              </mc:Fallback>
            </mc:AlternateContent>
          </a:graphicData>
        </a:graphic>
      </p:graphicFrame>
      <p:sp>
        <p:nvSpPr>
          <p:cNvPr id="34" name="Content Placeholder 33"/>
          <p:cNvSpPr>
            <a:spLocks noGrp="1"/>
          </p:cNvSpPr>
          <p:nvPr>
            <p:ph sz="quarter" idx="14"/>
          </p:nvPr>
        </p:nvSpPr>
        <p:spPr>
          <a:xfrm>
            <a:off x="2935416" y="2888906"/>
            <a:ext cx="2914392" cy="378514"/>
          </a:xfrm>
        </p:spPr>
        <p:txBody>
          <a:bodyPr/>
          <a:lstStyle/>
          <a:p>
            <a:pPr marL="432" indent="0">
              <a:buNone/>
            </a:pPr>
            <a:r>
              <a:rPr lang="en-US" sz="1800" dirty="0">
                <a:latin typeface="+mn-lt"/>
                <a:cs typeface="Verdana"/>
              </a:rPr>
              <a:t>miles, on Saturday she ran</a:t>
            </a:r>
          </a:p>
        </p:txBody>
      </p:sp>
      <p:graphicFrame>
        <p:nvGraphicFramePr>
          <p:cNvPr id="45" name="Object 44" descr="2 and 1 eights"/>
          <p:cNvGraphicFramePr>
            <a:graphicFrameLocks noChangeAspect="1"/>
          </p:cNvGraphicFramePr>
          <p:nvPr>
            <p:extLst>
              <p:ext uri="{D42A27DB-BD31-4B8C-83A1-F6EECF244321}">
                <p14:modId xmlns:p14="http://schemas.microsoft.com/office/powerpoint/2010/main" val="3948321083"/>
              </p:ext>
            </p:extLst>
          </p:nvPr>
        </p:nvGraphicFramePr>
        <p:xfrm>
          <a:off x="5776659" y="2852660"/>
          <a:ext cx="373062" cy="576262"/>
        </p:xfrm>
        <a:graphic>
          <a:graphicData uri="http://schemas.openxmlformats.org/presentationml/2006/ole">
            <mc:AlternateContent xmlns:mc="http://schemas.openxmlformats.org/markup-compatibility/2006">
              <mc:Choice xmlns:v="urn:schemas-microsoft-com:vml" Requires="v">
                <p:oleObj spid="_x0000_s16428" name="Equation" r:id="rId7" imgW="253800" imgH="393480" progId="Equation.DSMT4">
                  <p:embed/>
                </p:oleObj>
              </mc:Choice>
              <mc:Fallback>
                <p:oleObj name="Equation" r:id="rId7" imgW="253800" imgH="393480" progId="Equation.DSMT4">
                  <p:embed/>
                  <p:pic>
                    <p:nvPicPr>
                      <p:cNvPr id="44" name="Object 43"/>
                      <p:cNvPicPr/>
                      <p:nvPr/>
                    </p:nvPicPr>
                    <p:blipFill>
                      <a:blip r:embed="rId8"/>
                      <a:stretch>
                        <a:fillRect/>
                      </a:stretch>
                    </p:blipFill>
                    <p:spPr>
                      <a:xfrm>
                        <a:off x="5776659" y="2852660"/>
                        <a:ext cx="373062" cy="576262"/>
                      </a:xfrm>
                      <a:prstGeom prst="rect">
                        <a:avLst/>
                      </a:prstGeom>
                    </p:spPr>
                  </p:pic>
                </p:oleObj>
              </mc:Fallback>
            </mc:AlternateContent>
          </a:graphicData>
        </a:graphic>
      </p:graphicFrame>
      <p:sp>
        <p:nvSpPr>
          <p:cNvPr id="35" name="Content Placeholder 34"/>
          <p:cNvSpPr>
            <a:spLocks noGrp="1"/>
          </p:cNvSpPr>
          <p:nvPr>
            <p:ph sz="quarter" idx="15"/>
          </p:nvPr>
        </p:nvSpPr>
        <p:spPr>
          <a:xfrm>
            <a:off x="457199" y="2805787"/>
            <a:ext cx="8232775" cy="926884"/>
          </a:xfrm>
        </p:spPr>
        <p:txBody>
          <a:bodyPr/>
          <a:lstStyle/>
          <a:p>
            <a:pPr marL="0" indent="5657850">
              <a:lnSpc>
                <a:spcPct val="150000"/>
              </a:lnSpc>
              <a:buNone/>
            </a:pPr>
            <a:r>
              <a:rPr lang="en-US" sz="1800" dirty="0">
                <a:latin typeface="+mn-lt"/>
                <a:cs typeface="Verdana"/>
              </a:rPr>
              <a:t>miles and on Sunday she ran</a:t>
            </a:r>
          </a:p>
        </p:txBody>
      </p:sp>
      <p:graphicFrame>
        <p:nvGraphicFramePr>
          <p:cNvPr id="46" name="Object 45" descr="2 and 3 fourths"/>
          <p:cNvGraphicFramePr>
            <a:graphicFrameLocks noChangeAspect="1"/>
          </p:cNvGraphicFramePr>
          <p:nvPr>
            <p:extLst>
              <p:ext uri="{D42A27DB-BD31-4B8C-83A1-F6EECF244321}">
                <p14:modId xmlns:p14="http://schemas.microsoft.com/office/powerpoint/2010/main" val="2955514774"/>
              </p:ext>
            </p:extLst>
          </p:nvPr>
        </p:nvGraphicFramePr>
        <p:xfrm>
          <a:off x="1340466" y="3280997"/>
          <a:ext cx="373062" cy="576262"/>
        </p:xfrm>
        <a:graphic>
          <a:graphicData uri="http://schemas.openxmlformats.org/presentationml/2006/ole">
            <mc:AlternateContent xmlns:mc="http://schemas.openxmlformats.org/markup-compatibility/2006">
              <mc:Choice xmlns:v="urn:schemas-microsoft-com:vml" Requires="v">
                <p:oleObj spid="_x0000_s16429" name="Equation" r:id="rId9" imgW="253800" imgH="393480" progId="Equation.DSMT4">
                  <p:embed/>
                </p:oleObj>
              </mc:Choice>
              <mc:Fallback>
                <p:oleObj name="Equation" r:id="rId9" imgW="253800" imgH="393480" progId="Equation.DSMT4">
                  <p:embed/>
                  <p:pic>
                    <p:nvPicPr>
                      <p:cNvPr id="45" name="Object 44"/>
                      <p:cNvPicPr/>
                      <p:nvPr/>
                    </p:nvPicPr>
                    <p:blipFill>
                      <a:blip r:embed="rId10"/>
                      <a:stretch>
                        <a:fillRect/>
                      </a:stretch>
                    </p:blipFill>
                    <p:spPr>
                      <a:xfrm>
                        <a:off x="1340466" y="3280997"/>
                        <a:ext cx="373062" cy="576262"/>
                      </a:xfrm>
                      <a:prstGeom prst="rect">
                        <a:avLst/>
                      </a:prstGeom>
                    </p:spPr>
                  </p:pic>
                </p:oleObj>
              </mc:Fallback>
            </mc:AlternateContent>
          </a:graphicData>
        </a:graphic>
      </p:graphicFrame>
      <p:sp>
        <p:nvSpPr>
          <p:cNvPr id="36" name="Content Placeholder 35"/>
          <p:cNvSpPr>
            <a:spLocks noGrp="1"/>
          </p:cNvSpPr>
          <p:nvPr>
            <p:ph sz="quarter" idx="16"/>
          </p:nvPr>
        </p:nvSpPr>
        <p:spPr>
          <a:xfrm>
            <a:off x="457200" y="3309905"/>
            <a:ext cx="8229600" cy="868429"/>
          </a:xfrm>
        </p:spPr>
        <p:txBody>
          <a:bodyPr/>
          <a:lstStyle/>
          <a:p>
            <a:pPr marL="0" indent="1190625">
              <a:buNone/>
            </a:pPr>
            <a:r>
              <a:rPr lang="en-US" sz="1800" dirty="0">
                <a:latin typeface="+mn-lt"/>
                <a:cs typeface="Verdana"/>
              </a:rPr>
              <a:t>miles. How many miles did she run over the weekend?</a:t>
            </a:r>
          </a:p>
          <a:p>
            <a:pPr marL="0" indent="0">
              <a:spcBef>
                <a:spcPts val="2000"/>
              </a:spcBef>
              <a:buNone/>
            </a:pPr>
            <a:r>
              <a:rPr lang="en-US" sz="1800" dirty="0">
                <a:latin typeface="+mn-lt"/>
                <a:cs typeface="Verdana"/>
              </a:rPr>
              <a:t>Sammy gathered</a:t>
            </a:r>
          </a:p>
        </p:txBody>
      </p:sp>
      <p:graphicFrame>
        <p:nvGraphicFramePr>
          <p:cNvPr id="47" name="Object 46" descr="3 quarters"/>
          <p:cNvGraphicFramePr>
            <a:graphicFrameLocks noChangeAspect="1"/>
          </p:cNvGraphicFramePr>
          <p:nvPr>
            <p:extLst>
              <p:ext uri="{D42A27DB-BD31-4B8C-83A1-F6EECF244321}">
                <p14:modId xmlns:p14="http://schemas.microsoft.com/office/powerpoint/2010/main" val="559246040"/>
              </p:ext>
            </p:extLst>
          </p:nvPr>
        </p:nvGraphicFramePr>
        <p:xfrm>
          <a:off x="2310522" y="3731971"/>
          <a:ext cx="223128" cy="576417"/>
        </p:xfrm>
        <a:graphic>
          <a:graphicData uri="http://schemas.openxmlformats.org/presentationml/2006/ole">
            <mc:AlternateContent xmlns:mc="http://schemas.openxmlformats.org/markup-compatibility/2006">
              <mc:Choice xmlns:v="urn:schemas-microsoft-com:vml" Requires="v">
                <p:oleObj spid="_x0000_s16430" name="Equation" r:id="rId11" imgW="152280" imgH="393480" progId="Equation.DSMT4">
                  <p:embed/>
                </p:oleObj>
              </mc:Choice>
              <mc:Fallback>
                <p:oleObj name="Equation" r:id="rId11" imgW="152280" imgH="393480" progId="Equation.DSMT4">
                  <p:embed/>
                  <p:pic>
                    <p:nvPicPr>
                      <p:cNvPr id="43" name="Object 42"/>
                      <p:cNvPicPr/>
                      <p:nvPr/>
                    </p:nvPicPr>
                    <p:blipFill>
                      <a:blip r:embed="rId12"/>
                      <a:stretch>
                        <a:fillRect/>
                      </a:stretch>
                    </p:blipFill>
                    <p:spPr>
                      <a:xfrm>
                        <a:off x="2310522" y="3731971"/>
                        <a:ext cx="223128" cy="576417"/>
                      </a:xfrm>
                      <a:prstGeom prst="rect">
                        <a:avLst/>
                      </a:prstGeom>
                    </p:spPr>
                  </p:pic>
                </p:oleObj>
              </mc:Fallback>
            </mc:AlternateContent>
          </a:graphicData>
        </a:graphic>
      </p:graphicFrame>
      <p:sp>
        <p:nvSpPr>
          <p:cNvPr id="37" name="Content Placeholder 36"/>
          <p:cNvSpPr>
            <a:spLocks noGrp="1"/>
          </p:cNvSpPr>
          <p:nvPr>
            <p:ph sz="quarter" idx="17"/>
          </p:nvPr>
        </p:nvSpPr>
        <p:spPr>
          <a:xfrm>
            <a:off x="2460186" y="3823641"/>
            <a:ext cx="4105275" cy="500063"/>
          </a:xfrm>
        </p:spPr>
        <p:txBody>
          <a:bodyPr/>
          <a:lstStyle/>
          <a:p>
            <a:pPr marL="0" indent="0">
              <a:buNone/>
            </a:pPr>
            <a:r>
              <a:rPr lang="en-US" sz="1800" dirty="0">
                <a:latin typeface="+mn-lt"/>
                <a:cs typeface="Verdana"/>
              </a:rPr>
              <a:t>pounds of walnuts and Chala gathered</a:t>
            </a:r>
          </a:p>
        </p:txBody>
      </p:sp>
      <p:graphicFrame>
        <p:nvGraphicFramePr>
          <p:cNvPr id="48" name="Object 47" descr="7 eights"/>
          <p:cNvGraphicFramePr>
            <a:graphicFrameLocks noChangeAspect="1"/>
          </p:cNvGraphicFramePr>
          <p:nvPr>
            <p:extLst>
              <p:ext uri="{D42A27DB-BD31-4B8C-83A1-F6EECF244321}">
                <p14:modId xmlns:p14="http://schemas.microsoft.com/office/powerpoint/2010/main" val="1484495628"/>
              </p:ext>
            </p:extLst>
          </p:nvPr>
        </p:nvGraphicFramePr>
        <p:xfrm>
          <a:off x="6491997" y="3731971"/>
          <a:ext cx="223128" cy="576417"/>
        </p:xfrm>
        <a:graphic>
          <a:graphicData uri="http://schemas.openxmlformats.org/presentationml/2006/ole">
            <mc:AlternateContent xmlns:mc="http://schemas.openxmlformats.org/markup-compatibility/2006">
              <mc:Choice xmlns:v="urn:schemas-microsoft-com:vml" Requires="v">
                <p:oleObj spid="_x0000_s16431" name="Equation" r:id="rId13" imgW="152280" imgH="393480" progId="Equation.DSMT4">
                  <p:embed/>
                </p:oleObj>
              </mc:Choice>
              <mc:Fallback>
                <p:oleObj name="Equation" r:id="rId13" imgW="152280" imgH="393480" progId="Equation.DSMT4">
                  <p:embed/>
                  <p:pic>
                    <p:nvPicPr>
                      <p:cNvPr id="43" name="Object 42"/>
                      <p:cNvPicPr/>
                      <p:nvPr/>
                    </p:nvPicPr>
                    <p:blipFill>
                      <a:blip r:embed="rId14"/>
                      <a:stretch>
                        <a:fillRect/>
                      </a:stretch>
                    </p:blipFill>
                    <p:spPr>
                      <a:xfrm>
                        <a:off x="6491997" y="3731971"/>
                        <a:ext cx="223128" cy="576417"/>
                      </a:xfrm>
                      <a:prstGeom prst="rect">
                        <a:avLst/>
                      </a:prstGeom>
                    </p:spPr>
                  </p:pic>
                </p:oleObj>
              </mc:Fallback>
            </mc:AlternateContent>
          </a:graphicData>
        </a:graphic>
      </p:graphicFrame>
      <p:sp>
        <p:nvSpPr>
          <p:cNvPr id="38" name="Content Placeholder 37"/>
          <p:cNvSpPr>
            <a:spLocks noGrp="1"/>
          </p:cNvSpPr>
          <p:nvPr>
            <p:ph sz="quarter" idx="18"/>
          </p:nvPr>
        </p:nvSpPr>
        <p:spPr>
          <a:xfrm>
            <a:off x="455613" y="3684908"/>
            <a:ext cx="8229600" cy="1941669"/>
          </a:xfrm>
        </p:spPr>
        <p:txBody>
          <a:bodyPr/>
          <a:lstStyle/>
          <a:p>
            <a:pPr marL="0" indent="6219825">
              <a:lnSpc>
                <a:spcPct val="150000"/>
              </a:lnSpc>
              <a:buNone/>
            </a:pPr>
            <a:r>
              <a:rPr lang="en-US" sz="1800" dirty="0">
                <a:latin typeface="+mn-lt"/>
                <a:cs typeface="Verdana"/>
              </a:rPr>
              <a:t>pounds. Who gathered the most? How much more?</a:t>
            </a:r>
          </a:p>
          <a:p>
            <a:pPr marL="0" indent="0">
              <a:lnSpc>
                <a:spcPct val="150000"/>
              </a:lnSpc>
              <a:buNone/>
            </a:pPr>
            <a:r>
              <a:rPr lang="en-US" sz="1800" dirty="0">
                <a:latin typeface="+mn-lt"/>
                <a:cs typeface="Verdana"/>
              </a:rPr>
              <a:t>In measuring the wood needed for a picture frame, Elizabeth figured that she needed two pieces that were</a:t>
            </a:r>
          </a:p>
        </p:txBody>
      </p:sp>
      <p:graphicFrame>
        <p:nvGraphicFramePr>
          <p:cNvPr id="49" name="Object 48" descr="5 and 1 fourths"/>
          <p:cNvGraphicFramePr>
            <a:graphicFrameLocks noChangeAspect="1"/>
          </p:cNvGraphicFramePr>
          <p:nvPr>
            <p:extLst>
              <p:ext uri="{D42A27DB-BD31-4B8C-83A1-F6EECF244321}">
                <p14:modId xmlns:p14="http://schemas.microsoft.com/office/powerpoint/2010/main" val="1038682905"/>
              </p:ext>
            </p:extLst>
          </p:nvPr>
        </p:nvGraphicFramePr>
        <p:xfrm>
          <a:off x="3471106" y="5139532"/>
          <a:ext cx="373062" cy="576262"/>
        </p:xfrm>
        <a:graphic>
          <a:graphicData uri="http://schemas.openxmlformats.org/presentationml/2006/ole">
            <mc:AlternateContent xmlns:mc="http://schemas.openxmlformats.org/markup-compatibility/2006">
              <mc:Choice xmlns:v="urn:schemas-microsoft-com:vml" Requires="v">
                <p:oleObj spid="_x0000_s16432" name="Equation" r:id="rId15" imgW="253800" imgH="393480" progId="Equation.DSMT4">
                  <p:embed/>
                </p:oleObj>
              </mc:Choice>
              <mc:Fallback>
                <p:oleObj name="Equation" r:id="rId15" imgW="253800" imgH="393480" progId="Equation.DSMT4">
                  <p:embed/>
                  <p:pic>
                    <p:nvPicPr>
                      <p:cNvPr id="46" name="Object 45"/>
                      <p:cNvPicPr/>
                      <p:nvPr/>
                    </p:nvPicPr>
                    <p:blipFill>
                      <a:blip r:embed="rId16"/>
                      <a:stretch>
                        <a:fillRect/>
                      </a:stretch>
                    </p:blipFill>
                    <p:spPr>
                      <a:xfrm>
                        <a:off x="3471106" y="5139532"/>
                        <a:ext cx="373062" cy="576262"/>
                      </a:xfrm>
                      <a:prstGeom prst="rect">
                        <a:avLst/>
                      </a:prstGeom>
                    </p:spPr>
                  </p:pic>
                </p:oleObj>
              </mc:Fallback>
            </mc:AlternateContent>
          </a:graphicData>
        </a:graphic>
      </p:graphicFrame>
      <p:sp>
        <p:nvSpPr>
          <p:cNvPr id="39" name="Content Placeholder 38"/>
          <p:cNvSpPr>
            <a:spLocks noGrp="1"/>
          </p:cNvSpPr>
          <p:nvPr>
            <p:ph sz="quarter" idx="19"/>
          </p:nvPr>
        </p:nvSpPr>
        <p:spPr>
          <a:xfrm>
            <a:off x="3806068" y="5178463"/>
            <a:ext cx="3550899" cy="397238"/>
          </a:xfrm>
        </p:spPr>
        <p:txBody>
          <a:bodyPr/>
          <a:lstStyle/>
          <a:p>
            <a:pPr marL="0" indent="0">
              <a:buNone/>
            </a:pPr>
            <a:r>
              <a:rPr lang="en-US" sz="1800" dirty="0">
                <a:latin typeface="+mn-lt"/>
                <a:cs typeface="Verdana"/>
              </a:rPr>
              <a:t>inches and two pieces that were</a:t>
            </a:r>
          </a:p>
        </p:txBody>
      </p:sp>
      <p:graphicFrame>
        <p:nvGraphicFramePr>
          <p:cNvPr id="50" name="Object 49" descr="7 and 3 fourths"/>
          <p:cNvGraphicFramePr>
            <a:graphicFrameLocks noChangeAspect="1"/>
          </p:cNvGraphicFramePr>
          <p:nvPr>
            <p:extLst>
              <p:ext uri="{D42A27DB-BD31-4B8C-83A1-F6EECF244321}">
                <p14:modId xmlns:p14="http://schemas.microsoft.com/office/powerpoint/2010/main" val="3515122654"/>
              </p:ext>
            </p:extLst>
          </p:nvPr>
        </p:nvGraphicFramePr>
        <p:xfrm>
          <a:off x="7170436" y="5127502"/>
          <a:ext cx="373062" cy="576262"/>
        </p:xfrm>
        <a:graphic>
          <a:graphicData uri="http://schemas.openxmlformats.org/presentationml/2006/ole">
            <mc:AlternateContent xmlns:mc="http://schemas.openxmlformats.org/markup-compatibility/2006">
              <mc:Choice xmlns:v="urn:schemas-microsoft-com:vml" Requires="v">
                <p:oleObj spid="_x0000_s16433" name="Equation" r:id="rId17" imgW="253800" imgH="393480" progId="Equation.DSMT4">
                  <p:embed/>
                </p:oleObj>
              </mc:Choice>
              <mc:Fallback>
                <p:oleObj name="Equation" r:id="rId17" imgW="253800" imgH="393480" progId="Equation.DSMT4">
                  <p:embed/>
                  <p:pic>
                    <p:nvPicPr>
                      <p:cNvPr id="46" name="Object 45"/>
                      <p:cNvPicPr/>
                      <p:nvPr/>
                    </p:nvPicPr>
                    <p:blipFill>
                      <a:blip r:embed="rId18"/>
                      <a:stretch>
                        <a:fillRect/>
                      </a:stretch>
                    </p:blipFill>
                    <p:spPr>
                      <a:xfrm>
                        <a:off x="7170436" y="5127502"/>
                        <a:ext cx="373062" cy="576262"/>
                      </a:xfrm>
                      <a:prstGeom prst="rect">
                        <a:avLst/>
                      </a:prstGeom>
                    </p:spPr>
                  </p:pic>
                </p:oleObj>
              </mc:Fallback>
            </mc:AlternateContent>
          </a:graphicData>
        </a:graphic>
      </p:graphicFrame>
      <p:sp>
        <p:nvSpPr>
          <p:cNvPr id="40" name="Content Placeholder 39"/>
          <p:cNvSpPr>
            <a:spLocks noGrp="1"/>
          </p:cNvSpPr>
          <p:nvPr>
            <p:ph sz="quarter" idx="20"/>
          </p:nvPr>
        </p:nvSpPr>
        <p:spPr>
          <a:xfrm>
            <a:off x="454026" y="5544381"/>
            <a:ext cx="8228013" cy="420687"/>
          </a:xfrm>
        </p:spPr>
        <p:txBody>
          <a:bodyPr/>
          <a:lstStyle/>
          <a:p>
            <a:pPr marL="0" indent="0">
              <a:buNone/>
            </a:pPr>
            <a:r>
              <a:rPr lang="en-US" sz="1800" dirty="0">
                <a:latin typeface="+mn-lt"/>
                <a:cs typeface="Verdana"/>
              </a:rPr>
              <a:t>inches. What length of wood does she need to buy to build her picture frame?</a:t>
            </a:r>
          </a:p>
        </p:txBody>
      </p:sp>
    </p:spTree>
    <p:extLst>
      <p:ext uri="{BB962C8B-B14F-4D97-AF65-F5344CB8AC3E}">
        <p14:creationId xmlns:p14="http://schemas.microsoft.com/office/powerpoint/2010/main" val="2818409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Addition and Subtraction of Fractions </a:t>
            </a:r>
            <a:r>
              <a:rPr lang="en-US" sz="2000" b="0" dirty="0">
                <a:latin typeface="Times New Roman" panose="02020603050405020304" pitchFamily="18" charset="0"/>
              </a:rPr>
              <a:t>(1 of 3)</a:t>
            </a:r>
            <a:endParaRPr lang="en-US" b="0" dirty="0"/>
          </a:p>
        </p:txBody>
      </p:sp>
      <p:sp>
        <p:nvSpPr>
          <p:cNvPr id="3" name="Text Placeholder 2"/>
          <p:cNvSpPr>
            <a:spLocks noGrp="1"/>
          </p:cNvSpPr>
          <p:nvPr>
            <p:ph type="body" idx="1"/>
          </p:nvPr>
        </p:nvSpPr>
        <p:spPr>
          <a:xfrm>
            <a:off x="457200" y="1600200"/>
            <a:ext cx="4038600" cy="4525963"/>
          </a:xfrm>
        </p:spPr>
        <p:txBody>
          <a:bodyPr/>
          <a:lstStyle/>
          <a:p>
            <a:pPr marL="0" indent="0">
              <a:buNone/>
            </a:pPr>
            <a:r>
              <a:rPr lang="en-US" sz="2400" dirty="0">
                <a:latin typeface="+mn-lt"/>
                <a:cs typeface="Verdana"/>
              </a:rPr>
              <a:t>Area models -</a:t>
            </a:r>
          </a:p>
          <a:p>
            <a:pPr marL="0" indent="0">
              <a:buNone/>
            </a:pPr>
            <a:r>
              <a:rPr lang="en-US" sz="2400" dirty="0">
                <a:latin typeface="+mn-lt"/>
                <a:cs typeface="Verdana"/>
              </a:rPr>
              <a:t>Circle models are effective for adding and subtracting fractions</a:t>
            </a:r>
          </a:p>
          <a:p>
            <a:pPr marL="0" indent="0">
              <a:buNone/>
            </a:pPr>
            <a:r>
              <a:rPr lang="en-US" sz="2400" dirty="0">
                <a:latin typeface="+mn-lt"/>
                <a:cs typeface="Verdana"/>
              </a:rPr>
              <a:t>Circle models offer an effective visual and allow students to develop mental images of the sizes of different pieces.</a:t>
            </a:r>
          </a:p>
        </p:txBody>
      </p:sp>
      <p:pic>
        <p:nvPicPr>
          <p:cNvPr id="4" name="Picture 3" descr="A student use estimation, a number line, and models to add the fractions, 1 fifth + 1 tenth. The question has 3 parts. Part 1. Estimate first by putting an X on the number line. A number line plots 0, 1 half, 1, 1 and 1 half, and 2. There is an X between 0 and 1 half. Part 2. Solve with fraction circles. Draw pictures of what you did with the circles below. There are 2 fraction circle drawings and a key. The key shows 1 slice of the fraction circle is 1 fifth, or 2 smaller slices. Circle 1. A fraction circle has 5 parts, 1 is shaded. The shaded region is 1 fifth. Half of the shaded region is 1 tenth. Circle 2. A fraction circle has 5 parts, 1 is shaded. The shaded region has 3 parts. Part 3. Record what you did with the circles with symbols. 2 tenths = 1 fifth. 1 fifth + 1 tenth, left parenthesis 2 tenths + 1 tenth right parenthesis, = 3 tenths."/>
          <p:cNvPicPr>
            <a:picLocks noChangeAspect="1"/>
          </p:cNvPicPr>
          <p:nvPr/>
        </p:nvPicPr>
        <p:blipFill rotWithShape="1">
          <a:blip r:embed="rId2"/>
          <a:srcRect l="5430" r="5380"/>
          <a:stretch/>
        </p:blipFill>
        <p:spPr>
          <a:xfrm>
            <a:off x="4648202" y="1427113"/>
            <a:ext cx="3875440" cy="4868911"/>
          </a:xfrm>
          <a:prstGeom prst="rect">
            <a:avLst/>
          </a:prstGeom>
        </p:spPr>
      </p:pic>
    </p:spTree>
    <p:extLst>
      <p:ext uri="{BB962C8B-B14F-4D97-AF65-F5344CB8AC3E}">
        <p14:creationId xmlns:p14="http://schemas.microsoft.com/office/powerpoint/2010/main" val="1624063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Addition and Subtraction of Fractions </a:t>
            </a:r>
            <a:r>
              <a:rPr lang="en-US" sz="2000" b="0" dirty="0">
                <a:latin typeface="Times New Roman" panose="02020603050405020304" pitchFamily="18" charset="0"/>
              </a:rPr>
              <a:t>(2 of 3)</a:t>
            </a:r>
            <a:endParaRPr lang="en-US" b="0" dirty="0"/>
          </a:p>
        </p:txBody>
      </p:sp>
      <p:sp>
        <p:nvSpPr>
          <p:cNvPr id="3" name="Text Placeholder 2"/>
          <p:cNvSpPr>
            <a:spLocks noGrp="1"/>
          </p:cNvSpPr>
          <p:nvPr>
            <p:ph type="body" idx="1"/>
          </p:nvPr>
        </p:nvSpPr>
        <p:spPr>
          <a:xfrm>
            <a:off x="457200" y="1600200"/>
            <a:ext cx="4753155" cy="4525963"/>
          </a:xfrm>
        </p:spPr>
        <p:txBody>
          <a:bodyPr/>
          <a:lstStyle/>
          <a:p>
            <a:pPr marL="0" indent="0">
              <a:buNone/>
            </a:pPr>
            <a:r>
              <a:rPr lang="en-US" sz="2400" dirty="0">
                <a:latin typeface="+mn-lt"/>
                <a:cs typeface="Verdana"/>
              </a:rPr>
              <a:t>Linear Models -</a:t>
            </a:r>
          </a:p>
          <a:p>
            <a:pPr marL="0" indent="0">
              <a:buNone/>
            </a:pPr>
            <a:r>
              <a:rPr lang="en-US" sz="2400" dirty="0">
                <a:latin typeface="+mn-lt"/>
                <a:cs typeface="Verdana"/>
              </a:rPr>
              <a:t>Cuisenaire rods are linear models.</a:t>
            </a:r>
          </a:p>
          <a:p>
            <a:pPr marL="0" indent="0">
              <a:buNone/>
            </a:pPr>
            <a:r>
              <a:rPr lang="en-US" sz="2400" dirty="0">
                <a:latin typeface="+mn-lt"/>
                <a:cs typeface="Verdana"/>
              </a:rPr>
              <a:t>The first decision is what strip to use as the whole.</a:t>
            </a:r>
          </a:p>
          <a:p>
            <a:pPr marL="0" indent="0">
              <a:buNone/>
            </a:pPr>
            <a:r>
              <a:rPr lang="en-US" sz="2400" dirty="0">
                <a:latin typeface="+mn-lt"/>
                <a:cs typeface="Verdana"/>
              </a:rPr>
              <a:t>Then determine the smallest rod that will represent the sixths.</a:t>
            </a:r>
          </a:p>
          <a:p>
            <a:pPr marL="0" indent="0">
              <a:buNone/>
            </a:pPr>
            <a:r>
              <a:rPr lang="en-US" sz="2400" dirty="0">
                <a:latin typeface="+mn-lt"/>
                <a:cs typeface="Verdana"/>
              </a:rPr>
              <a:t>Use the rod models to find and construct the sum and difference.</a:t>
            </a:r>
          </a:p>
        </p:txBody>
      </p:sp>
      <p:pic>
        <p:nvPicPr>
          <p:cNvPr id="4" name="Picture 3" descr="2 fraction problems with Cuisenaire rod representations.&#10;A, 5 sixths + 1 half. Find a strip for a whole that allows both fractions to be modeled. There are 2 parts, rods given, and rods modeled. Rods given. There are 3 rods, 1 for each fraction. A whole rod, which is dark green. A slightly shorter rod, 5 sixths. And a rod shorter than the last, 1 half. Rods modeled. There are 3 rows of rods. Row 1, whole rod, dark green. Row 2, 5 sixths rod and 1 half rod. These rods combined are longer than the whole rod, above. Row 3, a red rod. This rod starts where the whole rod ends, and ends where the 1 half rod above ends. The sum is 1 whole and a red rod more than a whole. A red is 1 third of a dark green. So 5 sixths + 1 half = 1 and 1 third. B, 5 sixths minus 1 half. There are 2 parts, rods given, and rods modeled. Rods given. There are 3 rods. A whole rod. A slightly shorter rod, 5 sixths. And a rod shorter than the last, 1 half. Rods modeled. There are 4 rods total, arranged in 3 rows. Row 1, whole rod. Row 2, 5 sixths rod. This rod is slightly shorter than the whole rod above. Row 3. 1 half rod + 2 sixths rod, or 1 third. The combination of both rods is the same length as the 5 sixths rod above. Compare the lengths of the 2 fractions. 5 sixths is 2 sixths longer than 1 half, so the difference is 2 sixths or 1 third."/>
          <p:cNvPicPr>
            <a:picLocks noChangeAspect="1"/>
          </p:cNvPicPr>
          <p:nvPr/>
        </p:nvPicPr>
        <p:blipFill rotWithShape="1">
          <a:blip r:embed="rId2"/>
          <a:srcRect l="17286" r="17484"/>
          <a:stretch/>
        </p:blipFill>
        <p:spPr>
          <a:xfrm>
            <a:off x="5295466" y="1600200"/>
            <a:ext cx="2848841" cy="4649988"/>
          </a:xfrm>
          <a:prstGeom prst="rect">
            <a:avLst/>
          </a:prstGeom>
        </p:spPr>
      </p:pic>
    </p:spTree>
    <p:extLst>
      <p:ext uri="{BB962C8B-B14F-4D97-AF65-F5344CB8AC3E}">
        <p14:creationId xmlns:p14="http://schemas.microsoft.com/office/powerpoint/2010/main" val="2462775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Addition and Subtraction of Fractions </a:t>
            </a:r>
            <a:r>
              <a:rPr lang="en-US" sz="2000" b="0" dirty="0">
                <a:latin typeface="Times New Roman" panose="02020603050405020304" pitchFamily="18" charset="0"/>
              </a:rPr>
              <a:t>(3 of 3)</a:t>
            </a:r>
            <a:endParaRPr lang="en-US" b="0" dirty="0"/>
          </a:p>
        </p:txBody>
      </p:sp>
      <p:sp>
        <p:nvSpPr>
          <p:cNvPr id="3" name="Text Placeholder 2"/>
          <p:cNvSpPr>
            <a:spLocks noGrp="1"/>
          </p:cNvSpPr>
          <p:nvPr>
            <p:ph type="body" idx="1"/>
          </p:nvPr>
        </p:nvSpPr>
        <p:spPr>
          <a:xfrm>
            <a:off x="457200" y="1600200"/>
            <a:ext cx="8229600" cy="2428875"/>
          </a:xfrm>
        </p:spPr>
        <p:txBody>
          <a:bodyPr/>
          <a:lstStyle/>
          <a:p>
            <a:pPr marL="0" indent="0">
              <a:buNone/>
            </a:pPr>
            <a:r>
              <a:rPr lang="en-US" sz="2200" dirty="0">
                <a:latin typeface="+mn-lt"/>
                <a:cs typeface="Verdana"/>
              </a:rPr>
              <a:t>Linear Models -</a:t>
            </a:r>
          </a:p>
          <a:p>
            <a:pPr marL="0" indent="0">
              <a:buNone/>
            </a:pPr>
            <a:r>
              <a:rPr lang="en-US" sz="2200" dirty="0">
                <a:latin typeface="+mn-lt"/>
                <a:cs typeface="Verdana"/>
              </a:rPr>
              <a:t>Activity 15.2 </a:t>
            </a:r>
            <a:r>
              <a:rPr lang="en-US" sz="2200" b="1" dirty="0">
                <a:latin typeface="+mn-lt"/>
                <a:cs typeface="Verdana"/>
              </a:rPr>
              <a:t>Jumps on the Ruler</a:t>
            </a:r>
          </a:p>
          <a:p>
            <a:pPr marL="0" indent="0">
              <a:buNone/>
            </a:pPr>
            <a:r>
              <a:rPr lang="en-US" sz="2200" dirty="0">
                <a:latin typeface="+mn-lt"/>
                <a:cs typeface="Verdana"/>
              </a:rPr>
              <a:t>Materials: Ruler/Add a context/Grass growing/Hair growing</a:t>
            </a:r>
          </a:p>
          <a:p>
            <a:pPr marL="0" indent="0">
              <a:buNone/>
            </a:pPr>
            <a:r>
              <a:rPr lang="en-US" sz="2200" dirty="0">
                <a:latin typeface="+mn-lt"/>
                <a:cs typeface="Verdana"/>
              </a:rPr>
              <a:t>Directions: Use the ruler as a visual, and find the results of these three problems </a:t>
            </a:r>
            <a:r>
              <a:rPr lang="en-US" sz="2200" i="1" dirty="0">
                <a:latin typeface="+mn-lt"/>
                <a:cs typeface="Verdana"/>
              </a:rPr>
              <a:t>without</a:t>
            </a:r>
            <a:r>
              <a:rPr lang="en-US" sz="2200" dirty="0">
                <a:latin typeface="+mn-lt"/>
                <a:cs typeface="Verdana"/>
              </a:rPr>
              <a:t> using common denominators.</a:t>
            </a:r>
          </a:p>
        </p:txBody>
      </p:sp>
      <p:pic>
        <p:nvPicPr>
          <p:cNvPr id="5" name="Picture 5" descr="A ruler of 0 to 3 inches. Above the ruler are the following equations. A. 3 fourths + 1 half. B. 6 and 1 half minus 5 and 3 fourths. C. 4 and 1 eighth – 1 half."/>
          <p:cNvPicPr>
            <a:picLocks noChangeAspect="1"/>
          </p:cNvPicPr>
          <p:nvPr/>
        </p:nvPicPr>
        <p:blipFill rotWithShape="1">
          <a:blip r:embed="rId2">
            <a:extLst>
              <a:ext uri="{28A0092B-C50C-407E-A947-70E740481C1C}">
                <a14:useLocalDpi xmlns:a14="http://schemas.microsoft.com/office/drawing/2010/main" val="0"/>
              </a:ext>
            </a:extLst>
          </a:blip>
          <a:srcRect l="7297" r="10690" b="6444"/>
          <a:stretch/>
        </p:blipFill>
        <p:spPr bwMode="auto">
          <a:xfrm>
            <a:off x="1809750" y="4121091"/>
            <a:ext cx="55245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66556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Estimation</a:t>
            </a:r>
            <a:endParaRPr lang="en-US" dirty="0"/>
          </a:p>
        </p:txBody>
      </p:sp>
      <p:sp>
        <p:nvSpPr>
          <p:cNvPr id="4" name="Content Placeholder 3"/>
          <p:cNvSpPr>
            <a:spLocks noGrp="1"/>
          </p:cNvSpPr>
          <p:nvPr>
            <p:ph idx="1"/>
          </p:nvPr>
        </p:nvSpPr>
        <p:spPr>
          <a:xfrm>
            <a:off x="457200" y="1600200"/>
            <a:ext cx="8229600" cy="409575"/>
          </a:xfrm>
        </p:spPr>
        <p:txBody>
          <a:bodyPr/>
          <a:lstStyle/>
          <a:p>
            <a:pPr marL="0" indent="0">
              <a:buNone/>
            </a:pPr>
            <a:r>
              <a:rPr lang="en-US" sz="1800" dirty="0">
                <a:solidFill>
                  <a:schemeClr val="tx1"/>
                </a:solidFill>
                <a:latin typeface="+mn-lt"/>
                <a:ea typeface="+mn-ea"/>
                <a:cs typeface="+mn-cs"/>
              </a:rPr>
              <a:t>Ways to estimate fraction sums and differences:</a:t>
            </a:r>
          </a:p>
        </p:txBody>
      </p:sp>
      <p:sp>
        <p:nvSpPr>
          <p:cNvPr id="5" name="Content Placeholder 4"/>
          <p:cNvSpPr>
            <a:spLocks noGrp="1"/>
          </p:cNvSpPr>
          <p:nvPr>
            <p:ph idx="13"/>
          </p:nvPr>
        </p:nvSpPr>
        <p:spPr>
          <a:xfrm>
            <a:off x="457200" y="2043108"/>
            <a:ext cx="5974705" cy="389888"/>
          </a:xfrm>
        </p:spPr>
        <p:txBody>
          <a:bodyPr/>
          <a:lstStyle/>
          <a:p>
            <a:pPr marL="342900" indent="-342900">
              <a:buFont typeface="+mj-lt"/>
              <a:buAutoNum type="arabicPeriod"/>
            </a:pPr>
            <a:r>
              <a:rPr lang="en-US" sz="1800" dirty="0">
                <a:solidFill>
                  <a:schemeClr val="tx1"/>
                </a:solidFill>
                <a:latin typeface="+mn-lt"/>
                <a:ea typeface="+mn-ea"/>
                <a:cs typeface="+mn-cs"/>
              </a:rPr>
              <a:t>Benchmarks- Decide whether fractions are closest to</a:t>
            </a:r>
          </a:p>
        </p:txBody>
      </p:sp>
      <p:graphicFrame>
        <p:nvGraphicFramePr>
          <p:cNvPr id="8" name="Object 7" descr="Example. 7 eights + 1 tenth. Think, 7 eights is close to one, 1 tenth or close to 0, the sum is about 1 + 0 or close to 1. Example. 5 and 1 third + 3 fifths. Think, 5 and 1 third is close to five, and 3 fifths is close to 1 half. How many halves in 5? 10."/>
          <p:cNvGraphicFramePr>
            <a:graphicFrameLocks noChangeAspect="1"/>
          </p:cNvGraphicFramePr>
          <p:nvPr>
            <p:extLst>
              <p:ext uri="{D42A27DB-BD31-4B8C-83A1-F6EECF244321}">
                <p14:modId xmlns:p14="http://schemas.microsoft.com/office/powerpoint/2010/main" val="3277050094"/>
              </p:ext>
            </p:extLst>
          </p:nvPr>
        </p:nvGraphicFramePr>
        <p:xfrm>
          <a:off x="914400" y="2584244"/>
          <a:ext cx="6985000" cy="894080"/>
        </p:xfrm>
        <a:graphic>
          <a:graphicData uri="http://schemas.openxmlformats.org/presentationml/2006/ole">
            <mc:AlternateContent xmlns:mc="http://schemas.openxmlformats.org/markup-compatibility/2006">
              <mc:Choice xmlns:v="urn:schemas-microsoft-com:vml" Requires="v">
                <p:oleObj spid="_x0000_s15446" name="Equation" r:id="rId3" imgW="6349680" imgH="812520" progId="Equation.DSMT4">
                  <p:embed/>
                </p:oleObj>
              </mc:Choice>
              <mc:Fallback>
                <p:oleObj name="Equation" r:id="rId3" imgW="6349680" imgH="812520" progId="Equation.DSMT4">
                  <p:embed/>
                  <p:pic>
                    <p:nvPicPr>
                      <p:cNvPr id="0" name=""/>
                      <p:cNvPicPr/>
                      <p:nvPr/>
                    </p:nvPicPr>
                    <p:blipFill>
                      <a:blip r:embed="rId4"/>
                      <a:stretch>
                        <a:fillRect/>
                      </a:stretch>
                    </p:blipFill>
                    <p:spPr>
                      <a:xfrm>
                        <a:off x="914400" y="2584244"/>
                        <a:ext cx="6985000" cy="894080"/>
                      </a:xfrm>
                      <a:prstGeom prst="rect">
                        <a:avLst/>
                      </a:prstGeom>
                    </p:spPr>
                  </p:pic>
                </p:oleObj>
              </mc:Fallback>
            </mc:AlternateContent>
          </a:graphicData>
        </a:graphic>
      </p:graphicFrame>
      <p:sp>
        <p:nvSpPr>
          <p:cNvPr id="6" name="Content Placeholder 5"/>
          <p:cNvSpPr>
            <a:spLocks noGrp="1"/>
          </p:cNvSpPr>
          <p:nvPr>
            <p:ph idx="14"/>
          </p:nvPr>
        </p:nvSpPr>
        <p:spPr>
          <a:xfrm>
            <a:off x="473720" y="3612792"/>
            <a:ext cx="8229600" cy="643757"/>
          </a:xfrm>
        </p:spPr>
        <p:txBody>
          <a:bodyPr/>
          <a:lstStyle/>
          <a:p>
            <a:pPr marL="255600" indent="-255600">
              <a:buFont typeface="+mj-lt"/>
              <a:buAutoNum type="arabicPeriod" startAt="2"/>
            </a:pPr>
            <a:r>
              <a:rPr lang="en-US" sz="1800" dirty="0">
                <a:solidFill>
                  <a:schemeClr val="tx1"/>
                </a:solidFill>
                <a:latin typeface="+mn-lt"/>
                <a:ea typeface="+mn-ea"/>
                <a:cs typeface="+mn-cs"/>
              </a:rPr>
              <a:t>Relative size of unit fractions-Decide how big the fraction is, based on its unit (denominator)</a:t>
            </a:r>
          </a:p>
        </p:txBody>
      </p:sp>
      <p:graphicFrame>
        <p:nvGraphicFramePr>
          <p:cNvPr id="10" name="Object 9" descr="Example. 7 eighths + 1 tenth. Think, 7 eighths is just 1 eighth away from a whole, one and 1 eighth is close to, but bigger than, 1 tenth, so the sum will be close to, but less than 1. Example. 1 third times 3 and 4 fifths. Think, I need a third of this value. A third of 3 is 1 and 1 third of 4 fifths is going to be just over 1 fifth since there are 4 parts, so about 1 and 1 fifth."/>
          <p:cNvGraphicFramePr>
            <a:graphicFrameLocks noChangeAspect="1"/>
          </p:cNvGraphicFramePr>
          <p:nvPr>
            <p:extLst>
              <p:ext uri="{D42A27DB-BD31-4B8C-83A1-F6EECF244321}">
                <p14:modId xmlns:p14="http://schemas.microsoft.com/office/powerpoint/2010/main" val="1169236467"/>
              </p:ext>
            </p:extLst>
          </p:nvPr>
        </p:nvGraphicFramePr>
        <p:xfrm>
          <a:off x="827881" y="4525485"/>
          <a:ext cx="7488238" cy="1590675"/>
        </p:xfrm>
        <a:graphic>
          <a:graphicData uri="http://schemas.openxmlformats.org/presentationml/2006/ole">
            <mc:AlternateContent xmlns:mc="http://schemas.openxmlformats.org/markup-compatibility/2006">
              <mc:Choice xmlns:v="urn:schemas-microsoft-com:vml" Requires="v">
                <p:oleObj spid="_x0000_s15447" name="Equation" r:id="rId5" imgW="6806880" imgH="1447560" progId="Equation.DSMT4">
                  <p:embed/>
                </p:oleObj>
              </mc:Choice>
              <mc:Fallback>
                <p:oleObj name="Equation" r:id="rId5" imgW="6806880" imgH="1447560" progId="Equation.DSMT4">
                  <p:embed/>
                  <p:pic>
                    <p:nvPicPr>
                      <p:cNvPr id="8" name="Object 7"/>
                      <p:cNvPicPr/>
                      <p:nvPr/>
                    </p:nvPicPr>
                    <p:blipFill>
                      <a:blip r:embed="rId6"/>
                      <a:stretch>
                        <a:fillRect/>
                      </a:stretch>
                    </p:blipFill>
                    <p:spPr>
                      <a:xfrm>
                        <a:off x="827881" y="4525485"/>
                        <a:ext cx="7488238" cy="1590675"/>
                      </a:xfrm>
                      <a:prstGeom prst="rect">
                        <a:avLst/>
                      </a:prstGeom>
                    </p:spPr>
                  </p:pic>
                </p:oleObj>
              </mc:Fallback>
            </mc:AlternateContent>
          </a:graphicData>
        </a:graphic>
      </p:graphicFrame>
    </p:spTree>
    <p:extLst>
      <p:ext uri="{BB962C8B-B14F-4D97-AF65-F5344CB8AC3E}">
        <p14:creationId xmlns:p14="http://schemas.microsoft.com/office/powerpoint/2010/main" val="17315131"/>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8786</TotalTime>
  <Words>2462</Words>
  <Application>Microsoft Office PowerPoint</Application>
  <PresentationFormat>On-screen Show (4:3)</PresentationFormat>
  <Paragraphs>201</Paragraphs>
  <Slides>27</Slides>
  <Notes>1</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5" baseType="lpstr">
      <vt:lpstr>Arial</vt:lpstr>
      <vt:lpstr>Noto Sans Symbols</vt:lpstr>
      <vt:lpstr>Times New Roman</vt:lpstr>
      <vt:lpstr>Verdana</vt:lpstr>
      <vt:lpstr>Wingdings</vt:lpstr>
      <vt:lpstr>508 Lecture</vt:lpstr>
      <vt:lpstr>1_508 Lecture</vt:lpstr>
      <vt:lpstr>Equation</vt:lpstr>
      <vt:lpstr>Elementary and Middle School Mathematics Teaching Developmentally 10th Edition</vt:lpstr>
      <vt:lpstr>Learner Outcomes</vt:lpstr>
      <vt:lpstr>Standards-Based Development</vt:lpstr>
      <vt:lpstr>Effective Teaching Process</vt:lpstr>
      <vt:lpstr>Addition and Subtraction of Fractions</vt:lpstr>
      <vt:lpstr>Addition and Subtraction of Fractions (1 of 3)</vt:lpstr>
      <vt:lpstr>Addition and Subtraction of Fractions (2 of 3)</vt:lpstr>
      <vt:lpstr>Addition and Subtraction of Fractions (3 of 3)</vt:lpstr>
      <vt:lpstr>Estimation</vt:lpstr>
      <vt:lpstr>Activity 15.3 Over or Under 1</vt:lpstr>
      <vt:lpstr>Developing the Algorithms (1 of 2)</vt:lpstr>
      <vt:lpstr>Are Common Denominators “Required”?</vt:lpstr>
      <vt:lpstr>Common Challenges and Misconceptions for Adding and Subtracting Fractions (1 of 2)</vt:lpstr>
      <vt:lpstr>Common Challenges and Misconceptions for Adding and Subtracting Fractions (2 of 2)</vt:lpstr>
      <vt:lpstr>Multiplication of Fractions</vt:lpstr>
      <vt:lpstr>Connecting Representation to the Procedure</vt:lpstr>
      <vt:lpstr>Multiply a Fraction by a Fraction -  with Subdividing</vt:lpstr>
      <vt:lpstr>Using Rectangles to Illustrate Multiplication</vt:lpstr>
      <vt:lpstr>Developing the Algorithms (2 of 2)</vt:lpstr>
      <vt:lpstr>Common Challenges and Misconceptions for Multiplying Fractions (1 of 2)</vt:lpstr>
      <vt:lpstr>Common Challenges and Misconceptions for Multiplying Fractions (2 of 2)</vt:lpstr>
      <vt:lpstr>Division: Contextual Examples and Models (1 of 2)</vt:lpstr>
      <vt:lpstr>Division: Contextual Examples and Models (2 of 2)</vt:lpstr>
      <vt:lpstr>Dividing a Whole Number with a Fraction</vt:lpstr>
      <vt:lpstr>Developing the Algorithm</vt:lpstr>
      <vt:lpstr>Common Challenges and Misconceptions for Dividing Fractions (1 of 2)</vt:lpstr>
      <vt:lpstr>Common Challenges and Misconceptions for Dividing Fractions (2 of 2)</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and Middle School Mathematics Teaching Developmentally, 10e</dc:title>
  <dc:subject>TED</dc:subject>
  <dc:creator>Van De Walle/Karp/Bay-Williams</dc:creator>
  <cp:keywords>Elementary and Middle School Mathematics Teaching Developmentally</cp:keywords>
  <cp:lastModifiedBy>Geoff F Clement</cp:lastModifiedBy>
  <cp:revision>907</cp:revision>
  <dcterms:modified xsi:type="dcterms:W3CDTF">2018-12-21T23:52:11Z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