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29"/>
  </p:notesMasterIdLst>
  <p:handoutMasterIdLst>
    <p:handoutMasterId r:id="rId30"/>
  </p:handoutMasterIdLst>
  <p:sldIdLst>
    <p:sldId id="331" r:id="rId3"/>
    <p:sldId id="306" r:id="rId4"/>
    <p:sldId id="307"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40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66" autoAdjust="0"/>
    <p:restoredTop sz="96395" autoAdjust="0"/>
  </p:normalViewPr>
  <p:slideViewPr>
    <p:cSldViewPr snapToGrid="0" snapToObjects="1">
      <p:cViewPr varScale="1">
        <p:scale>
          <a:sx n="80" d="100"/>
          <a:sy n="80" d="100"/>
        </p:scale>
        <p:origin x="1106" y="46"/>
      </p:cViewPr>
      <p:guideLst>
        <p:guide orient="horz" pos="2160"/>
        <p:guide pos="408"/>
      </p:guideLst>
    </p:cSldViewPr>
  </p:slideViewPr>
  <p:outlineViewPr>
    <p:cViewPr>
      <p:scale>
        <a:sx n="100" d="100"/>
        <a:sy n="100" d="100"/>
      </p:scale>
      <p:origin x="0" y="-1546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12/21/2018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48166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a:p>
          <a:p>
            <a:pPr lvl="1"/>
            <a:endParaRPr lang="en-US" dirty="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a:p>
          <a:p>
            <a:pPr lvl="1"/>
            <a:endParaRPr lang="en-US" dirty="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243155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12/21/2018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305022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t>12/21/2018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858964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524156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12/21/2018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p>
        </p:txBody>
      </p:sp>
    </p:spTree>
    <p:extLst>
      <p:ext uri="{BB962C8B-B14F-4D97-AF65-F5344CB8AC3E}">
        <p14:creationId xmlns:p14="http://schemas.microsoft.com/office/powerpoint/2010/main" val="2740544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832AD23-A511-424E-9DD2-B8CE2D237B20}" type="datetime1">
              <a:rPr lang="en-US" smtClean="0"/>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42578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12/21/2018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3605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57200" y="37338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20133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21440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64168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4"/>
          </p:nvPr>
        </p:nvSpPr>
        <p:spPr>
          <a:xfrm>
            <a:off x="457200" y="368316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5"/>
          </p:nvPr>
        </p:nvSpPr>
        <p:spPr>
          <a:xfrm>
            <a:off x="457200" y="472464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7040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7783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6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92797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7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37505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7686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9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52316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1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6053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1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76204" y="4473387"/>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92613" y="5159852"/>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6944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1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76204" y="4473387"/>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92613" y="5159852"/>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553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a:p>
            <a:pPr lvl="1"/>
            <a:endParaRPr lang="en-IN" dirty="0"/>
          </a:p>
          <a:p>
            <a:pPr lvl="2"/>
            <a:endParaRPr lang="en-IN"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1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081267"/>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32878" y="3626139"/>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32878" y="4065083"/>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1"/>
          <p:cNvSpPr>
            <a:spLocks noGrp="1"/>
          </p:cNvSpPr>
          <p:nvPr>
            <p:ph sz="quarter" idx="26"/>
          </p:nvPr>
        </p:nvSpPr>
        <p:spPr>
          <a:xfrm>
            <a:off x="4336752" y="4520930"/>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74909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1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081267"/>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32878" y="3626139"/>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32878" y="4065083"/>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1"/>
          <p:cNvSpPr>
            <a:spLocks noGrp="1"/>
          </p:cNvSpPr>
          <p:nvPr>
            <p:ph sz="quarter" idx="26"/>
          </p:nvPr>
        </p:nvSpPr>
        <p:spPr>
          <a:xfrm>
            <a:off x="4336752" y="4520930"/>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13"/>
          <p:cNvSpPr>
            <a:spLocks noGrp="1"/>
          </p:cNvSpPr>
          <p:nvPr>
            <p:ph sz="quarter" idx="27"/>
          </p:nvPr>
        </p:nvSpPr>
        <p:spPr>
          <a:xfrm>
            <a:off x="4326230" y="5065802"/>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0660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1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081267"/>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32878" y="3626139"/>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32878" y="4065083"/>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1"/>
          <p:cNvSpPr>
            <a:spLocks noGrp="1"/>
          </p:cNvSpPr>
          <p:nvPr>
            <p:ph sz="quarter" idx="26"/>
          </p:nvPr>
        </p:nvSpPr>
        <p:spPr>
          <a:xfrm>
            <a:off x="4336752" y="4520930"/>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13"/>
          <p:cNvSpPr>
            <a:spLocks noGrp="1"/>
          </p:cNvSpPr>
          <p:nvPr>
            <p:ph sz="quarter" idx="27"/>
          </p:nvPr>
        </p:nvSpPr>
        <p:spPr>
          <a:xfrm>
            <a:off x="4326230" y="5065802"/>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13"/>
          <p:cNvSpPr>
            <a:spLocks noGrp="1"/>
          </p:cNvSpPr>
          <p:nvPr>
            <p:ph sz="quarter" idx="28"/>
          </p:nvPr>
        </p:nvSpPr>
        <p:spPr>
          <a:xfrm>
            <a:off x="4326230" y="5504746"/>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92094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2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5" name="Content Placeholder 2"/>
          <p:cNvSpPr>
            <a:spLocks noGrp="1"/>
          </p:cNvSpPr>
          <p:nvPr>
            <p:ph idx="19"/>
          </p:nvPr>
        </p:nvSpPr>
        <p:spPr>
          <a:xfrm>
            <a:off x="4790255"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790256"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790255"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
          <p:cNvSpPr>
            <a:spLocks noGrp="1"/>
          </p:cNvSpPr>
          <p:nvPr>
            <p:ph idx="26"/>
          </p:nvPr>
        </p:nvSpPr>
        <p:spPr>
          <a:xfrm>
            <a:off x="4790255"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27"/>
          </p:nvPr>
        </p:nvSpPr>
        <p:spPr>
          <a:xfrm>
            <a:off x="4790256"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2"/>
          <p:cNvSpPr>
            <a:spLocks noGrp="1"/>
          </p:cNvSpPr>
          <p:nvPr>
            <p:ph idx="28"/>
          </p:nvPr>
        </p:nvSpPr>
        <p:spPr>
          <a:xfrm>
            <a:off x="4790255"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2"/>
          <p:cNvSpPr>
            <a:spLocks noGrp="1"/>
          </p:cNvSpPr>
          <p:nvPr>
            <p:ph idx="29"/>
          </p:nvPr>
        </p:nvSpPr>
        <p:spPr>
          <a:xfrm>
            <a:off x="4790255"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Content Placeholder 2"/>
          <p:cNvSpPr>
            <a:spLocks noGrp="1"/>
          </p:cNvSpPr>
          <p:nvPr>
            <p:ph idx="30"/>
          </p:nvPr>
        </p:nvSpPr>
        <p:spPr>
          <a:xfrm>
            <a:off x="4790256"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Content Placeholder 2"/>
          <p:cNvSpPr>
            <a:spLocks noGrp="1"/>
          </p:cNvSpPr>
          <p:nvPr>
            <p:ph idx="31"/>
          </p:nvPr>
        </p:nvSpPr>
        <p:spPr>
          <a:xfrm>
            <a:off x="4790255"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Content Placeholder 2"/>
          <p:cNvSpPr>
            <a:spLocks noGrp="1"/>
          </p:cNvSpPr>
          <p:nvPr>
            <p:ph idx="32"/>
          </p:nvPr>
        </p:nvSpPr>
        <p:spPr>
          <a:xfrm>
            <a:off x="4790255"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Content Placeholder 2"/>
          <p:cNvSpPr>
            <a:spLocks noGrp="1"/>
          </p:cNvSpPr>
          <p:nvPr>
            <p:ph idx="33"/>
          </p:nvPr>
        </p:nvSpPr>
        <p:spPr>
          <a:xfrm>
            <a:off x="457200"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Content Placeholder 2"/>
          <p:cNvSpPr>
            <a:spLocks noGrp="1"/>
          </p:cNvSpPr>
          <p:nvPr>
            <p:ph idx="34"/>
          </p:nvPr>
        </p:nvSpPr>
        <p:spPr>
          <a:xfrm>
            <a:off x="457201"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Content Placeholder 2"/>
          <p:cNvSpPr>
            <a:spLocks noGrp="1"/>
          </p:cNvSpPr>
          <p:nvPr>
            <p:ph idx="35"/>
          </p:nvPr>
        </p:nvSpPr>
        <p:spPr>
          <a:xfrm>
            <a:off x="457200"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Content Placeholder 2"/>
          <p:cNvSpPr>
            <a:spLocks noGrp="1"/>
          </p:cNvSpPr>
          <p:nvPr>
            <p:ph idx="36"/>
          </p:nvPr>
        </p:nvSpPr>
        <p:spPr>
          <a:xfrm>
            <a:off x="457200"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Content Placeholder 2"/>
          <p:cNvSpPr>
            <a:spLocks noGrp="1"/>
          </p:cNvSpPr>
          <p:nvPr>
            <p:ph idx="37"/>
          </p:nvPr>
        </p:nvSpPr>
        <p:spPr>
          <a:xfrm>
            <a:off x="457201"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Content Placeholder 2"/>
          <p:cNvSpPr>
            <a:spLocks noGrp="1"/>
          </p:cNvSpPr>
          <p:nvPr>
            <p:ph idx="38"/>
          </p:nvPr>
        </p:nvSpPr>
        <p:spPr>
          <a:xfrm>
            <a:off x="457200"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Content Placeholder 2"/>
          <p:cNvSpPr>
            <a:spLocks noGrp="1"/>
          </p:cNvSpPr>
          <p:nvPr>
            <p:ph idx="39"/>
          </p:nvPr>
        </p:nvSpPr>
        <p:spPr>
          <a:xfrm>
            <a:off x="457200"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Content Placeholder 2"/>
          <p:cNvSpPr>
            <a:spLocks noGrp="1"/>
          </p:cNvSpPr>
          <p:nvPr>
            <p:ph idx="40"/>
          </p:nvPr>
        </p:nvSpPr>
        <p:spPr>
          <a:xfrm>
            <a:off x="457201"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Content Placeholder 2"/>
          <p:cNvSpPr>
            <a:spLocks noGrp="1"/>
          </p:cNvSpPr>
          <p:nvPr>
            <p:ph idx="41"/>
          </p:nvPr>
        </p:nvSpPr>
        <p:spPr>
          <a:xfrm>
            <a:off x="457200"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Content Placeholder 2"/>
          <p:cNvSpPr>
            <a:spLocks noGrp="1"/>
          </p:cNvSpPr>
          <p:nvPr>
            <p:ph idx="42"/>
          </p:nvPr>
        </p:nvSpPr>
        <p:spPr>
          <a:xfrm>
            <a:off x="457200"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50161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12/21/2018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p>
        </p:txBody>
      </p:sp>
    </p:spTree>
    <p:extLst>
      <p:ext uri="{BB962C8B-B14F-4D97-AF65-F5344CB8AC3E}">
        <p14:creationId xmlns:p14="http://schemas.microsoft.com/office/powerpoint/2010/main" val="20111596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844481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2770957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776147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9"/>
          </p:nvPr>
        </p:nvSpPr>
        <p:spPr>
          <a:xfrm>
            <a:off x="3657601" y="6418263"/>
            <a:ext cx="479834" cy="298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20"/>
          </p:nvPr>
        </p:nvSpPr>
        <p:spPr>
          <a:xfrm>
            <a:off x="5503863" y="6418263"/>
            <a:ext cx="453317" cy="298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p:cNvSpPr>
            <a:spLocks noGrp="1"/>
          </p:cNvSpPr>
          <p:nvPr>
            <p:ph sz="quarter" idx="21"/>
          </p:nvPr>
        </p:nvSpPr>
        <p:spPr>
          <a:xfrm>
            <a:off x="7200900" y="6418263"/>
            <a:ext cx="576027" cy="298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22"/>
          </p:nvPr>
        </p:nvSpPr>
        <p:spPr>
          <a:xfrm flipH="1">
            <a:off x="7976101" y="6418263"/>
            <a:ext cx="778599" cy="298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4794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7">
            <a:alphaModFix/>
          </a:blip>
          <a:srcRect/>
          <a:stretch/>
        </p:blipFill>
        <p:spPr>
          <a:xfrm>
            <a:off x="443972" y="6429709"/>
            <a:ext cx="917999" cy="279914"/>
          </a:xfrm>
          <a:prstGeom prst="rect">
            <a:avLst/>
          </a:prstGeom>
          <a:noFill/>
          <a:ln>
            <a:noFill/>
          </a:ln>
        </p:spPr>
      </p:pic>
      <p:sp>
        <p:nvSpPr>
          <p:cNvPr id="9" name="Text Placeholder 5"/>
          <p:cNvSpPr txBox="1">
            <a:spLocks/>
          </p:cNvSpPr>
          <p:nvPr userDrawn="1"/>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a:solidFill>
                  <a:schemeClr val="tx1"/>
                </a:solidFill>
                <a:latin typeface="Verdana"/>
                <a:ea typeface="Verdana" panose="020B0604030504040204" pitchFamily="34" charset="0"/>
                <a:cs typeface="Verdana" panose="020B0604030504040204" pitchFamily="34" charset="0"/>
              </a:rPr>
              <a:t>Copyright © 2019, 2016, 2013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4"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5">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 id="214748369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20.wmf"/><Relationship Id="rId5" Type="http://schemas.openxmlformats.org/officeDocument/2006/relationships/oleObject" Target="../embeddings/oleObject4.bin"/><Relationship Id="rId4" Type="http://schemas.openxmlformats.org/officeDocument/2006/relationships/image" Target="../media/image19.wmf"/><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Layout" Target="../slideLayouts/slideLayout10.xml"/><Relationship Id="rId1" Type="http://schemas.openxmlformats.org/officeDocument/2006/relationships/vmlDrawing" Target="../drawings/vmlDrawing4.vml"/><Relationship Id="rId6" Type="http://schemas.openxmlformats.org/officeDocument/2006/relationships/image" Target="../media/image24.wmf"/><Relationship Id="rId5" Type="http://schemas.openxmlformats.org/officeDocument/2006/relationships/oleObject" Target="../embeddings/oleObject6.bin"/><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3.xml"/><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3.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38.emf"/><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image" Target="../media/image37.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0.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0.xml"/><Relationship Id="rId1" Type="http://schemas.openxmlformats.org/officeDocument/2006/relationships/vmlDrawing" Target="../drawings/vmlDrawing2.vml"/><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762000"/>
            <a:ext cx="4196750" cy="3013879"/>
          </a:xfrm>
        </p:spPr>
        <p:txBody>
          <a:bodyPr anchor="ctr"/>
          <a:lstStyle/>
          <a:p>
            <a:r>
              <a:rPr lang="en-US" sz="2800" dirty="0">
                <a:latin typeface="+mn-lt"/>
              </a:rPr>
              <a:t>Elementary and Middle School Mathematics Teaching Developmentally</a:t>
            </a:r>
            <a:br>
              <a:rPr lang="en-US" sz="3400" dirty="0">
                <a:latin typeface="+mn-lt"/>
              </a:rPr>
            </a:br>
            <a:r>
              <a:rPr lang="en-IN" sz="2400" dirty="0">
                <a:latin typeface="+mn-lt"/>
              </a:rPr>
              <a:t>10</a:t>
            </a:r>
            <a:r>
              <a:rPr lang="en-IN" sz="2400" baseline="30000" dirty="0">
                <a:latin typeface="+mn-lt"/>
              </a:rPr>
              <a:t>th</a:t>
            </a:r>
            <a:r>
              <a:rPr lang="en-IN" sz="2400" dirty="0">
                <a:latin typeface="+mn-lt"/>
              </a:rPr>
              <a:t> Edition</a:t>
            </a:r>
            <a:endParaRPr lang="en-US" sz="2400" dirty="0">
              <a:latin typeface="+mn-lt"/>
            </a:endParaRPr>
          </a:p>
        </p:txBody>
      </p:sp>
      <p:sp>
        <p:nvSpPr>
          <p:cNvPr id="3" name="Text Placeholder 2"/>
          <p:cNvSpPr>
            <a:spLocks noGrp="1"/>
          </p:cNvSpPr>
          <p:nvPr>
            <p:ph type="subTitle" idx="1"/>
          </p:nvPr>
        </p:nvSpPr>
        <p:spPr>
          <a:xfrm>
            <a:off x="674686" y="3962399"/>
            <a:ext cx="4311382" cy="1628775"/>
          </a:xfrm>
        </p:spPr>
        <p:txBody>
          <a:bodyPr anchor="ctr"/>
          <a:lstStyle/>
          <a:p>
            <a:r>
              <a:rPr lang="en-US" sz="2800" b="1" dirty="0">
                <a:solidFill>
                  <a:srgbClr val="007FA3"/>
                </a:solidFill>
                <a:latin typeface="+mn-lt"/>
              </a:rPr>
              <a:t>Chapter 14</a:t>
            </a:r>
          </a:p>
          <a:p>
            <a:r>
              <a:rPr lang="en-US" sz="2400" b="1" dirty="0">
                <a:solidFill>
                  <a:srgbClr val="007FA3"/>
                </a:solidFill>
                <a:latin typeface="+mn-lt"/>
              </a:rPr>
              <a:t>Developing Fraction Concepts</a:t>
            </a:r>
          </a:p>
        </p:txBody>
      </p:sp>
      <p:pic>
        <p:nvPicPr>
          <p:cNvPr id="7" name="Picture 6" descr="Front Cover: Elementary and Middle School Mathematics Teaching Developmentally Tenth Edition by Van De Walle, Karp and Bay-Willi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9440" y="1772188"/>
            <a:ext cx="3568184" cy="4224634"/>
          </a:xfrm>
          <a:prstGeom prst="rect">
            <a:avLst/>
          </a:prstGeom>
          <a:ln w="9525">
            <a:solidFill>
              <a:schemeClr val="tx1"/>
            </a:solidFill>
          </a:ln>
        </p:spPr>
      </p:pic>
      <p:sp>
        <p:nvSpPr>
          <p:cNvPr id="9" name="Text Placeholder 5"/>
          <p:cNvSpPr txBox="1">
            <a:spLocks/>
          </p:cNvSpPr>
          <p:nvPr/>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372851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Sharing Tasks</a:t>
            </a:r>
          </a:p>
        </p:txBody>
      </p:sp>
      <p:sp>
        <p:nvSpPr>
          <p:cNvPr id="4" name="Text Placeholder 3"/>
          <p:cNvSpPr>
            <a:spLocks noGrp="1"/>
          </p:cNvSpPr>
          <p:nvPr>
            <p:ph type="body" idx="1"/>
          </p:nvPr>
        </p:nvSpPr>
        <p:spPr>
          <a:xfrm>
            <a:off x="457201" y="1600201"/>
            <a:ext cx="3566159" cy="1733203"/>
          </a:xfrm>
        </p:spPr>
        <p:txBody>
          <a:bodyPr/>
          <a:lstStyle/>
          <a:p>
            <a:pPr marL="0" indent="0">
              <a:buNone/>
            </a:pPr>
            <a:r>
              <a:rPr lang="en-US" sz="1800" dirty="0">
                <a:solidFill>
                  <a:schemeClr val="tx1"/>
                </a:solidFill>
                <a:latin typeface="+mn-lt"/>
                <a:cs typeface="Verdana"/>
              </a:rPr>
              <a:t>Students need experiences with fairly sharing items to begin the development of fractions.</a:t>
            </a:r>
          </a:p>
          <a:p>
            <a:pPr marL="0" indent="0">
              <a:buNone/>
            </a:pPr>
            <a:r>
              <a:rPr lang="en-US" sz="1800" dirty="0">
                <a:solidFill>
                  <a:schemeClr val="tx1"/>
                </a:solidFill>
                <a:latin typeface="+mn-lt"/>
                <a:cs typeface="Verdana"/>
              </a:rPr>
              <a:t>Student thinking about sharing brownies and pizza</a:t>
            </a:r>
          </a:p>
        </p:txBody>
      </p:sp>
      <p:pic>
        <p:nvPicPr>
          <p:cNvPr id="3" name="Picture 2" descr="4 people share 10 brownies, represented by stick figures and a horizontal row of squares. The first 8 brownies are full brownies, while the last 2 brownies are each cut in half. Each of the 4 people gets 2 full brownies, and 1 half a brownie. The owner each brownie is connected by a lin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494" y="1724647"/>
            <a:ext cx="3987089" cy="1804198"/>
          </a:xfrm>
          <a:prstGeom prst="rect">
            <a:avLst/>
          </a:prstGeom>
        </p:spPr>
      </p:pic>
      <p:pic>
        <p:nvPicPr>
          <p:cNvPr id="7" name="Picture 6" descr="Instructions written by a student shows ways to divide 5 pizzas between 4 children. The paper reads, each child gets 1 and 1 quarter of a pizza. I think that however many children there are, that is how many pieces you have to split the item int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2776" y="3667422"/>
            <a:ext cx="2117580" cy="2542401"/>
          </a:xfrm>
          <a:prstGeom prst="rect">
            <a:avLst/>
          </a:prstGeom>
        </p:spPr>
      </p:pic>
      <p:sp>
        <p:nvSpPr>
          <p:cNvPr id="5" name="Text Placeholder 4"/>
          <p:cNvSpPr>
            <a:spLocks noGrp="1"/>
          </p:cNvSpPr>
          <p:nvPr>
            <p:ph type="body" idx="2"/>
          </p:nvPr>
        </p:nvSpPr>
        <p:spPr>
          <a:xfrm>
            <a:off x="457201" y="3948420"/>
            <a:ext cx="4023360" cy="2294437"/>
          </a:xfrm>
        </p:spPr>
        <p:txBody>
          <a:bodyPr/>
          <a:lstStyle/>
          <a:p>
            <a:pPr marL="0" indent="0">
              <a:buNone/>
            </a:pPr>
            <a:r>
              <a:rPr lang="en-US" sz="1800" dirty="0">
                <a:solidFill>
                  <a:schemeClr val="tx1"/>
                </a:solidFill>
                <a:latin typeface="+mn-lt"/>
                <a:cs typeface="Verdana"/>
              </a:rPr>
              <a:t>Three features:</a:t>
            </a:r>
          </a:p>
          <a:p>
            <a:pPr marL="0" indent="0">
              <a:spcBef>
                <a:spcPts val="600"/>
              </a:spcBef>
              <a:buNone/>
            </a:pPr>
            <a:r>
              <a:rPr lang="en-US" sz="1800" dirty="0">
                <a:solidFill>
                  <a:schemeClr val="tx1"/>
                </a:solidFill>
                <a:latin typeface="+mn-lt"/>
                <a:cs typeface="Verdana"/>
              </a:rPr>
              <a:t>Objects in story are easy to draw and partition</a:t>
            </a:r>
          </a:p>
          <a:p>
            <a:pPr marL="0" indent="0">
              <a:spcBef>
                <a:spcPts val="600"/>
              </a:spcBef>
              <a:buNone/>
            </a:pPr>
            <a:r>
              <a:rPr lang="en-US" sz="1800" dirty="0">
                <a:solidFill>
                  <a:schemeClr val="tx1"/>
                </a:solidFill>
                <a:latin typeface="+mn-lt"/>
                <a:cs typeface="Verdana"/>
              </a:rPr>
              <a:t>No fractions in the story - they emerge from the partitioning.</a:t>
            </a:r>
          </a:p>
          <a:p>
            <a:pPr marL="0" indent="0">
              <a:spcBef>
                <a:spcPts val="600"/>
              </a:spcBef>
              <a:buNone/>
            </a:pPr>
            <a:r>
              <a:rPr lang="en-US" sz="1800" dirty="0">
                <a:solidFill>
                  <a:schemeClr val="tx1"/>
                </a:solidFill>
                <a:latin typeface="+mn-lt"/>
                <a:cs typeface="Verdana"/>
              </a:rPr>
              <a:t>Can be solved with no formal fraction instruction or fraction symbols</a:t>
            </a:r>
          </a:p>
        </p:txBody>
      </p:sp>
    </p:spTree>
    <p:extLst>
      <p:ext uri="{BB962C8B-B14F-4D97-AF65-F5344CB8AC3E}">
        <p14:creationId xmlns:p14="http://schemas.microsoft.com/office/powerpoint/2010/main" val="621499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Partitioning with Area Model </a:t>
            </a:r>
            <a:r>
              <a:rPr lang="en-US" sz="2000" b="0" dirty="0"/>
              <a:t>(1 of 2)</a:t>
            </a:r>
            <a:endParaRPr lang="en-US" b="0" dirty="0"/>
          </a:p>
        </p:txBody>
      </p:sp>
      <p:sp>
        <p:nvSpPr>
          <p:cNvPr id="3" name="Text Placeholder 2"/>
          <p:cNvSpPr>
            <a:spLocks noGrp="1"/>
          </p:cNvSpPr>
          <p:nvPr>
            <p:ph type="body" idx="1"/>
          </p:nvPr>
        </p:nvSpPr>
        <p:spPr>
          <a:xfrm>
            <a:off x="457200" y="1600201"/>
            <a:ext cx="4934309" cy="2652622"/>
          </a:xfrm>
        </p:spPr>
        <p:txBody>
          <a:bodyPr/>
          <a:lstStyle/>
          <a:p>
            <a:pPr marL="432000" indent="-432000">
              <a:buFont typeface="Verdana" charset="0"/>
              <a:buAutoNum type="arabicPeriod"/>
            </a:pPr>
            <a:r>
              <a:rPr lang="en-US" sz="2200" dirty="0">
                <a:solidFill>
                  <a:schemeClr val="tx1"/>
                </a:solidFill>
                <a:latin typeface="+mn-lt"/>
                <a:cs typeface="Verdana"/>
              </a:rPr>
              <a:t>Fractional parts must be the same size, though not necessarily the same shape.</a:t>
            </a:r>
          </a:p>
          <a:p>
            <a:pPr marL="432000" indent="-432000">
              <a:buFont typeface="Verdana" charset="0"/>
              <a:buAutoNum type="arabicPeriod"/>
            </a:pPr>
            <a:r>
              <a:rPr lang="en-US" sz="2200" dirty="0">
                <a:solidFill>
                  <a:schemeClr val="tx1"/>
                </a:solidFill>
                <a:latin typeface="+mn-lt"/>
                <a:cs typeface="Verdana"/>
              </a:rPr>
              <a:t>The number of equal-sized parts that can be partitioned within the unit determines the fractional amount.</a:t>
            </a:r>
          </a:p>
        </p:txBody>
      </p:sp>
      <p:pic>
        <p:nvPicPr>
          <p:cNvPr id="4" name="Picture 3" descr="2 horizontal green squares are equal in length to a red rectangle below them."/>
          <p:cNvPicPr>
            <a:picLocks noChangeAspect="1"/>
          </p:cNvPicPr>
          <p:nvPr/>
        </p:nvPicPr>
        <p:blipFill>
          <a:blip r:embed="rId2"/>
          <a:stretch>
            <a:fillRect/>
          </a:stretch>
        </p:blipFill>
        <p:spPr>
          <a:xfrm>
            <a:off x="5640442" y="1775455"/>
            <a:ext cx="2339864" cy="2302114"/>
          </a:xfrm>
          <a:prstGeom prst="rect">
            <a:avLst/>
          </a:prstGeom>
        </p:spPr>
      </p:pic>
      <p:pic>
        <p:nvPicPr>
          <p:cNvPr id="6" name="Picture 5" descr="A model to demonstrate portioning into sixths. Area model, which uses pattern blocks. An outline of 2 conjoined hexagonal shapes is labeled 1. When divided into sixths, this creates 2 complete and conjoined hexagonal shapes, which are each divided into 3 por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5603" y="4357149"/>
            <a:ext cx="4794787" cy="1870307"/>
          </a:xfrm>
          <a:prstGeom prst="rect">
            <a:avLst/>
          </a:prstGeom>
        </p:spPr>
      </p:pic>
    </p:spTree>
    <p:extLst>
      <p:ext uri="{BB962C8B-B14F-4D97-AF65-F5344CB8AC3E}">
        <p14:creationId xmlns:p14="http://schemas.microsoft.com/office/powerpoint/2010/main" val="4419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Partitioning with Area Model </a:t>
            </a:r>
            <a:r>
              <a:rPr lang="en-US" sz="2000" b="0" dirty="0"/>
              <a:t>(2 of 2)</a:t>
            </a:r>
            <a:endParaRPr lang="en-US" dirty="0"/>
          </a:p>
        </p:txBody>
      </p:sp>
      <p:sp>
        <p:nvSpPr>
          <p:cNvPr id="4" name="Text Placeholder 3"/>
          <p:cNvSpPr>
            <a:spLocks noGrp="1"/>
          </p:cNvSpPr>
          <p:nvPr>
            <p:ph idx="1"/>
          </p:nvPr>
        </p:nvSpPr>
        <p:spPr>
          <a:xfrm>
            <a:off x="457200" y="1600198"/>
            <a:ext cx="3694065" cy="447677"/>
          </a:xfrm>
        </p:spPr>
        <p:txBody>
          <a:bodyPr/>
          <a:lstStyle/>
          <a:p>
            <a:pPr marL="0" indent="0">
              <a:buNone/>
            </a:pPr>
            <a:r>
              <a:rPr lang="en-US" sz="2000" dirty="0">
                <a:solidFill>
                  <a:schemeClr val="tx1"/>
                </a:solidFill>
                <a:latin typeface="+mn-lt"/>
                <a:cs typeface="Verdana"/>
              </a:rPr>
              <a:t>Which of these shows fourths?</a:t>
            </a:r>
          </a:p>
        </p:txBody>
      </p:sp>
      <p:pic>
        <p:nvPicPr>
          <p:cNvPr id="3" name="Picture 2" descr="7 shapes are divided into 4 portions, labeled A through G. A. A square is cut into 4 pieces by an X in the center. B. A The shapes are as follows. rectangle cut into 2 rows. Each row contains 1 square, and 1 rectangle. C. A triangle is cut down the center from its point at the top. The triangle is also cut vertically on both sides. D. A rectangle is cut into 4 columns. 2 columns are thin, and 2 columns are wide. E. A rectangle cut into 3 columns. 1 column is cut in half horizontally. F. A circle is cut into 4 pieces by an X in the center. G. A rectangle is cut into a left square and a right square. The left square is cut diagonally. The right square is cut horizontall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024" y="2262598"/>
            <a:ext cx="3575241" cy="2332805"/>
          </a:xfrm>
          <a:prstGeom prst="rect">
            <a:avLst/>
          </a:prstGeom>
        </p:spPr>
      </p:pic>
      <p:sp>
        <p:nvSpPr>
          <p:cNvPr id="6" name="Content Placeholder 5"/>
          <p:cNvSpPr>
            <a:spLocks noGrp="1"/>
          </p:cNvSpPr>
          <p:nvPr>
            <p:ph idx="13"/>
          </p:nvPr>
        </p:nvSpPr>
        <p:spPr>
          <a:xfrm>
            <a:off x="457200" y="4770408"/>
            <a:ext cx="4022080" cy="449820"/>
          </a:xfrm>
        </p:spPr>
        <p:txBody>
          <a:bodyPr/>
          <a:lstStyle/>
          <a:p>
            <a:pPr marL="0" indent="0">
              <a:buNone/>
            </a:pPr>
            <a:r>
              <a:rPr lang="en-US" sz="2000" dirty="0">
                <a:solidFill>
                  <a:schemeClr val="tx1"/>
                </a:solidFill>
                <a:latin typeface="+mn-lt"/>
                <a:cs typeface="Verdana"/>
              </a:rPr>
              <a:t>Which category do these fall into?</a:t>
            </a:r>
          </a:p>
        </p:txBody>
      </p:sp>
      <p:sp>
        <p:nvSpPr>
          <p:cNvPr id="7" name="Content Placeholder 6"/>
          <p:cNvSpPr>
            <a:spLocks noGrp="1"/>
          </p:cNvSpPr>
          <p:nvPr>
            <p:ph idx="14"/>
          </p:nvPr>
        </p:nvSpPr>
        <p:spPr>
          <a:xfrm>
            <a:off x="4479280" y="1600198"/>
            <a:ext cx="4224040" cy="3170210"/>
          </a:xfrm>
        </p:spPr>
        <p:txBody>
          <a:bodyPr/>
          <a:lstStyle/>
          <a:p>
            <a:pPr marL="432000" indent="-432000">
              <a:buFont typeface="Verdana" charset="0"/>
              <a:buAutoNum type="arabicPeriod"/>
            </a:pPr>
            <a:r>
              <a:rPr lang="en-US" sz="2000" dirty="0">
                <a:solidFill>
                  <a:schemeClr val="tx1"/>
                </a:solidFill>
                <a:latin typeface="+mn-lt"/>
                <a:cs typeface="Verdana"/>
              </a:rPr>
              <a:t>Same shape, same size: </a:t>
            </a:r>
            <a:r>
              <a:rPr lang="en-US" sz="2000" b="1" dirty="0">
                <a:solidFill>
                  <a:schemeClr val="tx1"/>
                </a:solidFill>
                <a:latin typeface="+mn-lt"/>
                <a:cs typeface="Verdana"/>
              </a:rPr>
              <a:t>a</a:t>
            </a:r>
            <a:r>
              <a:rPr lang="en-US" sz="2000" dirty="0">
                <a:solidFill>
                  <a:schemeClr val="tx1"/>
                </a:solidFill>
                <a:latin typeface="+mn-lt"/>
                <a:cs typeface="Verdana"/>
              </a:rPr>
              <a:t> and </a:t>
            </a:r>
            <a:r>
              <a:rPr lang="en-US" sz="2000" b="1" dirty="0">
                <a:solidFill>
                  <a:schemeClr val="tx1"/>
                </a:solidFill>
                <a:latin typeface="+mn-lt"/>
                <a:cs typeface="Verdana"/>
              </a:rPr>
              <a:t>f</a:t>
            </a:r>
            <a:r>
              <a:rPr lang="en-US" sz="2000" dirty="0">
                <a:solidFill>
                  <a:schemeClr val="tx1"/>
                </a:solidFill>
                <a:latin typeface="+mn-lt"/>
                <a:cs typeface="Verdana"/>
              </a:rPr>
              <a:t> (equivalent)</a:t>
            </a:r>
          </a:p>
          <a:p>
            <a:pPr marL="432000" indent="-432000">
              <a:buFont typeface="Verdana" charset="0"/>
              <a:buAutoNum type="arabicPeriod"/>
            </a:pPr>
            <a:r>
              <a:rPr lang="en-US" sz="2000" dirty="0">
                <a:solidFill>
                  <a:schemeClr val="tx1"/>
                </a:solidFill>
                <a:latin typeface="+mn-lt"/>
                <a:cs typeface="Verdana"/>
              </a:rPr>
              <a:t>Different shape, same size: </a:t>
            </a:r>
            <a:r>
              <a:rPr lang="en-US" sz="2000" b="1" dirty="0">
                <a:solidFill>
                  <a:schemeClr val="tx1"/>
                </a:solidFill>
                <a:latin typeface="+mn-lt"/>
                <a:cs typeface="Verdana"/>
              </a:rPr>
              <a:t>e</a:t>
            </a:r>
            <a:r>
              <a:rPr lang="en-US" sz="2000" dirty="0">
                <a:solidFill>
                  <a:schemeClr val="tx1"/>
                </a:solidFill>
                <a:latin typeface="+mn-lt"/>
                <a:cs typeface="Verdana"/>
              </a:rPr>
              <a:t> and </a:t>
            </a:r>
            <a:r>
              <a:rPr lang="en-US" sz="2000" b="1" dirty="0">
                <a:solidFill>
                  <a:schemeClr val="tx1"/>
                </a:solidFill>
                <a:latin typeface="+mn-lt"/>
                <a:cs typeface="Verdana"/>
              </a:rPr>
              <a:t>g</a:t>
            </a:r>
            <a:r>
              <a:rPr lang="en-US" sz="2000" dirty="0">
                <a:solidFill>
                  <a:schemeClr val="tx1"/>
                </a:solidFill>
                <a:latin typeface="+mn-lt"/>
                <a:cs typeface="Verdana"/>
              </a:rPr>
              <a:t> (equivalent)</a:t>
            </a:r>
          </a:p>
          <a:p>
            <a:pPr marL="432000" indent="-432000">
              <a:buFont typeface="Verdana" charset="0"/>
              <a:buAutoNum type="arabicPeriod"/>
            </a:pPr>
            <a:r>
              <a:rPr lang="en-US" sz="2000" dirty="0">
                <a:solidFill>
                  <a:schemeClr val="tx1"/>
                </a:solidFill>
                <a:latin typeface="+mn-lt"/>
                <a:cs typeface="Verdana"/>
              </a:rPr>
              <a:t>Different shape, different size: </a:t>
            </a:r>
            <a:r>
              <a:rPr lang="en-US" sz="2000" b="1" dirty="0">
                <a:solidFill>
                  <a:schemeClr val="tx1"/>
                </a:solidFill>
                <a:latin typeface="+mn-lt"/>
                <a:cs typeface="Verdana"/>
              </a:rPr>
              <a:t>b</a:t>
            </a:r>
            <a:r>
              <a:rPr lang="en-US" sz="2000" dirty="0">
                <a:solidFill>
                  <a:schemeClr val="tx1"/>
                </a:solidFill>
                <a:latin typeface="+mn-lt"/>
                <a:cs typeface="Verdana"/>
              </a:rPr>
              <a:t> and </a:t>
            </a:r>
            <a:r>
              <a:rPr lang="en-US" sz="2000" b="1" dirty="0">
                <a:solidFill>
                  <a:schemeClr val="tx1"/>
                </a:solidFill>
                <a:latin typeface="+mn-lt"/>
                <a:cs typeface="Verdana"/>
              </a:rPr>
              <a:t>c</a:t>
            </a:r>
            <a:r>
              <a:rPr lang="en-US" sz="2000" dirty="0">
                <a:solidFill>
                  <a:schemeClr val="tx1"/>
                </a:solidFill>
                <a:latin typeface="+mn-lt"/>
                <a:cs typeface="Verdana"/>
              </a:rPr>
              <a:t> (not equivalent)</a:t>
            </a:r>
          </a:p>
          <a:p>
            <a:pPr marL="432000" indent="-432000">
              <a:buFont typeface="Verdana" charset="0"/>
              <a:buAutoNum type="arabicPeriod"/>
            </a:pPr>
            <a:r>
              <a:rPr lang="en-US" sz="2000" dirty="0">
                <a:solidFill>
                  <a:schemeClr val="tx1"/>
                </a:solidFill>
                <a:latin typeface="+mn-lt"/>
                <a:cs typeface="Verdana"/>
              </a:rPr>
              <a:t>Same shape, different size: </a:t>
            </a:r>
            <a:r>
              <a:rPr lang="en-US" sz="2000" b="1" dirty="0">
                <a:solidFill>
                  <a:schemeClr val="tx1"/>
                </a:solidFill>
                <a:latin typeface="+mn-lt"/>
                <a:cs typeface="Verdana"/>
              </a:rPr>
              <a:t>d</a:t>
            </a:r>
            <a:r>
              <a:rPr lang="en-US" sz="2000" dirty="0">
                <a:solidFill>
                  <a:schemeClr val="tx1"/>
                </a:solidFill>
                <a:latin typeface="+mn-lt"/>
                <a:cs typeface="Verdana"/>
              </a:rPr>
              <a:t> (not equivalent)</a:t>
            </a:r>
          </a:p>
        </p:txBody>
      </p:sp>
    </p:spTree>
    <p:extLst>
      <p:ext uri="{BB962C8B-B14F-4D97-AF65-F5344CB8AC3E}">
        <p14:creationId xmlns:p14="http://schemas.microsoft.com/office/powerpoint/2010/main" val="1014808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Partitioning with Length Models </a:t>
            </a:r>
            <a:r>
              <a:rPr lang="en-US" sz="2000" b="0" dirty="0"/>
              <a:t>(1 of 2)</a:t>
            </a:r>
            <a:endParaRPr lang="en-US" b="0" dirty="0"/>
          </a:p>
        </p:txBody>
      </p:sp>
      <p:sp>
        <p:nvSpPr>
          <p:cNvPr id="4" name="Text Placeholder 3"/>
          <p:cNvSpPr>
            <a:spLocks noGrp="1"/>
          </p:cNvSpPr>
          <p:nvPr>
            <p:ph idx="1"/>
          </p:nvPr>
        </p:nvSpPr>
        <p:spPr>
          <a:xfrm>
            <a:off x="457200" y="1600199"/>
            <a:ext cx="3686175" cy="1953883"/>
          </a:xfrm>
        </p:spPr>
        <p:txBody>
          <a:bodyPr/>
          <a:lstStyle/>
          <a:p>
            <a:pPr marL="0" indent="0">
              <a:buNone/>
            </a:pPr>
            <a:r>
              <a:rPr lang="en-US" sz="2400" dirty="0">
                <a:solidFill>
                  <a:schemeClr val="tx1"/>
                </a:solidFill>
                <a:latin typeface="+mn-lt"/>
                <a:cs typeface="Verdana"/>
              </a:rPr>
              <a:t>Students need to be able to partition a number line into parts and realize what part of the whole the section represents.</a:t>
            </a:r>
          </a:p>
        </p:txBody>
      </p:sp>
      <p:pic>
        <p:nvPicPr>
          <p:cNvPr id="6" name="Picture 5" descr="A number line ranges from 0 to 2. The partitions between 0 and 1 are as follows from left to right. 0 fourths, 1 fourth, 2 fourths, 3 fourths, and 4 fourths falls at 1. The size of the interval is 3 fourths."/>
          <p:cNvPicPr>
            <a:picLocks noChangeAspect="1"/>
          </p:cNvPicPr>
          <p:nvPr/>
        </p:nvPicPr>
        <p:blipFill>
          <a:blip r:embed="rId2"/>
          <a:stretch>
            <a:fillRect/>
          </a:stretch>
        </p:blipFill>
        <p:spPr>
          <a:xfrm>
            <a:off x="4426917" y="1743599"/>
            <a:ext cx="4241774" cy="1903032"/>
          </a:xfrm>
          <a:prstGeom prst="rect">
            <a:avLst/>
          </a:prstGeom>
        </p:spPr>
      </p:pic>
      <p:sp>
        <p:nvSpPr>
          <p:cNvPr id="11" name="Content Placeholder 10"/>
          <p:cNvSpPr>
            <a:spLocks noGrp="1"/>
          </p:cNvSpPr>
          <p:nvPr>
            <p:ph idx="13"/>
          </p:nvPr>
        </p:nvSpPr>
        <p:spPr>
          <a:xfrm>
            <a:off x="457200" y="3888000"/>
            <a:ext cx="3614468" cy="924464"/>
          </a:xfrm>
        </p:spPr>
        <p:txBody>
          <a:bodyPr/>
          <a:lstStyle/>
          <a:p>
            <a:pPr marL="0" indent="0">
              <a:buNone/>
            </a:pPr>
            <a:r>
              <a:rPr lang="en-US" sz="2400" dirty="0">
                <a:solidFill>
                  <a:schemeClr val="tx1"/>
                </a:solidFill>
                <a:cs typeface="Verdana"/>
              </a:rPr>
              <a:t>Activity 14.7 Materials-Partitioned number lines</a:t>
            </a:r>
          </a:p>
        </p:txBody>
      </p:sp>
      <p:pic>
        <p:nvPicPr>
          <p:cNvPr id="8" name="Picture 6" descr="2 number lines mark Nicole’s distance. The first number line is partitioned into 2 halves, and Nicole’s distance is marked at roughly a quarter of the length. The second number line is partitioned into fourths, and Nicole’s distance is marked at roughly a sixth of the length"/>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3888000"/>
            <a:ext cx="4722596" cy="2429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09222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Partitioning with Length Models </a:t>
            </a:r>
            <a:r>
              <a:rPr lang="en-US" sz="2000" b="0" dirty="0"/>
              <a:t>(2 of 2)</a:t>
            </a:r>
            <a:endParaRPr lang="en-US" b="0" dirty="0"/>
          </a:p>
        </p:txBody>
      </p:sp>
      <p:sp>
        <p:nvSpPr>
          <p:cNvPr id="6" name="Content Placeholder 5"/>
          <p:cNvSpPr>
            <a:spLocks noGrp="1"/>
          </p:cNvSpPr>
          <p:nvPr>
            <p:ph idx="1"/>
          </p:nvPr>
        </p:nvSpPr>
        <p:spPr>
          <a:xfrm>
            <a:off x="457200" y="1600199"/>
            <a:ext cx="8229600" cy="2280765"/>
          </a:xfrm>
        </p:spPr>
        <p:txBody>
          <a:bodyPr/>
          <a:lstStyle/>
          <a:p>
            <a:pPr marL="0" indent="0">
              <a:buNone/>
            </a:pPr>
            <a:r>
              <a:rPr lang="en-US" sz="2200" dirty="0">
                <a:solidFill>
                  <a:schemeClr val="tx1"/>
                </a:solidFill>
                <a:latin typeface="+mn-lt"/>
                <a:cs typeface="Verdana"/>
              </a:rPr>
              <a:t>Partitioning using a length diagram is a strategy commonly used in Singapore as a way for solving story problems.</a:t>
            </a:r>
          </a:p>
          <a:p>
            <a:pPr marL="0" indent="0">
              <a:buNone/>
            </a:pPr>
            <a:r>
              <a:rPr lang="en-US" sz="2200" b="1" dirty="0">
                <a:solidFill>
                  <a:schemeClr val="tx1"/>
                </a:solidFill>
                <a:latin typeface="+mn-lt"/>
                <a:cs typeface="Verdana"/>
              </a:rPr>
              <a:t>Try This One</a:t>
            </a:r>
          </a:p>
          <a:p>
            <a:pPr marL="0" indent="0">
              <a:buNone/>
            </a:pPr>
            <a:r>
              <a:rPr lang="en-US" sz="2200" dirty="0">
                <a:solidFill>
                  <a:schemeClr val="tx1"/>
                </a:solidFill>
                <a:cs typeface="Verdana"/>
              </a:rPr>
              <a:t>A nurse has 54 bandages. If </a:t>
            </a:r>
            <a:r>
              <a:rPr lang="en-US" sz="2200" baseline="30000" dirty="0">
                <a:solidFill>
                  <a:schemeClr val="tx1"/>
                </a:solidFill>
                <a:cs typeface="Verdana"/>
              </a:rPr>
              <a:t>2</a:t>
            </a:r>
            <a:r>
              <a:rPr lang="en-US" sz="2200" dirty="0">
                <a:solidFill>
                  <a:schemeClr val="tx1"/>
                </a:solidFill>
                <a:cs typeface="Verdana"/>
              </a:rPr>
              <a:t>/</a:t>
            </a:r>
            <a:r>
              <a:rPr lang="en-US" sz="2200" baseline="-25000" dirty="0">
                <a:solidFill>
                  <a:schemeClr val="tx1"/>
                </a:solidFill>
                <a:cs typeface="Verdana"/>
              </a:rPr>
              <a:t>9</a:t>
            </a:r>
            <a:r>
              <a:rPr lang="en-US" sz="2200" dirty="0">
                <a:solidFill>
                  <a:schemeClr val="tx1"/>
                </a:solidFill>
                <a:cs typeface="Verdana"/>
              </a:rPr>
              <a:t> are white and the rest are brown, how many are brown?</a:t>
            </a:r>
          </a:p>
          <a:p>
            <a:pPr marL="0" indent="0">
              <a:buNone/>
            </a:pPr>
            <a:endParaRPr lang="en-US" sz="2200" b="1" dirty="0">
              <a:solidFill>
                <a:schemeClr val="tx1"/>
              </a:solidFill>
              <a:latin typeface="+mn-lt"/>
              <a:cs typeface="Verdana"/>
            </a:endParaRPr>
          </a:p>
        </p:txBody>
      </p:sp>
      <p:pic>
        <p:nvPicPr>
          <p:cNvPr id="11" name="Picture 4" descr="A rectangle is divided into 9 equal parts. Each part is labeled with the number 6. The first 2 parts are dark green, and the remaining 7 parts light gre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543" y="3929854"/>
            <a:ext cx="7648245" cy="9734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ontent Placeholder 7"/>
          <p:cNvSpPr>
            <a:spLocks noGrp="1"/>
          </p:cNvSpPr>
          <p:nvPr>
            <p:ph idx="14"/>
          </p:nvPr>
        </p:nvSpPr>
        <p:spPr>
          <a:xfrm>
            <a:off x="457200" y="5046453"/>
            <a:ext cx="8229600" cy="1130060"/>
          </a:xfrm>
        </p:spPr>
        <p:txBody>
          <a:bodyPr/>
          <a:lstStyle/>
          <a:p>
            <a:pPr marL="0" indent="0">
              <a:buNone/>
            </a:pPr>
            <a:r>
              <a:rPr lang="en-US" sz="2200" dirty="0">
                <a:solidFill>
                  <a:schemeClr val="tx1"/>
                </a:solidFill>
                <a:latin typeface="+mn-lt"/>
                <a:cs typeface="Verdana"/>
              </a:rPr>
              <a:t>A length diagram is used by a student to partition into nine parts and then figure out the equal shares of the bandages for each partition.</a:t>
            </a:r>
          </a:p>
        </p:txBody>
      </p:sp>
    </p:spTree>
    <p:extLst>
      <p:ext uri="{BB962C8B-B14F-4D97-AF65-F5344CB8AC3E}">
        <p14:creationId xmlns:p14="http://schemas.microsoft.com/office/powerpoint/2010/main" val="1301032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Partitioning with Set Models</a:t>
            </a:r>
          </a:p>
        </p:txBody>
      </p:sp>
      <p:sp>
        <p:nvSpPr>
          <p:cNvPr id="3" name="Text Placeholder 2"/>
          <p:cNvSpPr>
            <a:spLocks noGrp="1"/>
          </p:cNvSpPr>
          <p:nvPr>
            <p:ph type="body" idx="1"/>
          </p:nvPr>
        </p:nvSpPr>
        <p:spPr>
          <a:xfrm>
            <a:off x="457200" y="1600201"/>
            <a:ext cx="8229600" cy="2546292"/>
          </a:xfrm>
        </p:spPr>
        <p:txBody>
          <a:bodyPr/>
          <a:lstStyle/>
          <a:p>
            <a:pPr marL="0" indent="0">
              <a:buNone/>
            </a:pPr>
            <a:r>
              <a:rPr lang="en-US" sz="2200" dirty="0">
                <a:solidFill>
                  <a:schemeClr val="tx1"/>
                </a:solidFill>
                <a:latin typeface="+mn-lt"/>
                <a:cs typeface="Verdana"/>
              </a:rPr>
              <a:t>Students can partition with set models such as coins, counters, or baseball cards.</a:t>
            </a:r>
          </a:p>
          <a:p>
            <a:pPr marL="0" indent="0">
              <a:buNone/>
            </a:pPr>
            <a:r>
              <a:rPr lang="en-US" sz="2200" dirty="0">
                <a:solidFill>
                  <a:schemeClr val="tx1"/>
                </a:solidFill>
                <a:latin typeface="+mn-lt"/>
                <a:cs typeface="Verdana"/>
              </a:rPr>
              <a:t>When equal parts are not already figured out, students may not see how to partition.</a:t>
            </a:r>
          </a:p>
          <a:p>
            <a:pPr marL="0" indent="0">
              <a:buNone/>
            </a:pPr>
            <a:r>
              <a:rPr lang="en-US" sz="2200" dirty="0">
                <a:solidFill>
                  <a:schemeClr val="tx1"/>
                </a:solidFill>
                <a:latin typeface="+mn-lt"/>
                <a:cs typeface="Verdana"/>
              </a:rPr>
              <a:t>Understanding that parts of the whole must be partitioned into equal-sized parts across different models is important.</a:t>
            </a:r>
          </a:p>
        </p:txBody>
      </p:sp>
      <p:pic>
        <p:nvPicPr>
          <p:cNvPr id="5" name="Picture 4" descr="Set model, which uses counters. A box labeled one contains two rows of six red counters each. The counters are then divided into six pairs of counters to demonstrate sixth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0137" y="4204975"/>
            <a:ext cx="5383726" cy="2019378"/>
          </a:xfrm>
          <a:prstGeom prst="rect">
            <a:avLst/>
          </a:prstGeom>
        </p:spPr>
      </p:pic>
    </p:spTree>
    <p:extLst>
      <p:ext uri="{BB962C8B-B14F-4D97-AF65-F5344CB8AC3E}">
        <p14:creationId xmlns:p14="http://schemas.microsoft.com/office/powerpoint/2010/main" val="1919632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Times New Roman" panose="02020603050405020304" pitchFamily="18" charset="0"/>
              </a:rPr>
              <a:t>Iterating</a:t>
            </a:r>
            <a:endParaRPr lang="en-US" dirty="0"/>
          </a:p>
        </p:txBody>
      </p:sp>
      <p:sp>
        <p:nvSpPr>
          <p:cNvPr id="5" name="Text Placeholder 4"/>
          <p:cNvSpPr>
            <a:spLocks noGrp="1"/>
          </p:cNvSpPr>
          <p:nvPr>
            <p:ph type="body" idx="1"/>
          </p:nvPr>
        </p:nvSpPr>
        <p:spPr>
          <a:xfrm>
            <a:off x="457200" y="1600200"/>
            <a:ext cx="8229600" cy="2031999"/>
          </a:xfrm>
        </p:spPr>
        <p:txBody>
          <a:bodyPr/>
          <a:lstStyle/>
          <a:p>
            <a:pPr marL="101600" indent="0">
              <a:buNone/>
            </a:pPr>
            <a:r>
              <a:rPr lang="en-US" sz="1800" dirty="0">
                <a:solidFill>
                  <a:schemeClr val="tx1"/>
                </a:solidFill>
                <a:latin typeface="+mn-lt"/>
                <a:cs typeface="Verdana"/>
              </a:rPr>
              <a:t>Counting fractional parts, or iterating helps students understand the relationship between the parts (numerator) and the whole (denominator).</a:t>
            </a:r>
          </a:p>
          <a:p>
            <a:r>
              <a:rPr lang="en-US" sz="1800" dirty="0">
                <a:solidFill>
                  <a:schemeClr val="tx1"/>
                </a:solidFill>
                <a:latin typeface="+mn-lt"/>
                <a:cs typeface="Verdana"/>
              </a:rPr>
              <a:t>The top number (numerator) </a:t>
            </a:r>
            <a:r>
              <a:rPr lang="en-US" sz="1800" b="1" dirty="0">
                <a:solidFill>
                  <a:schemeClr val="tx1"/>
                </a:solidFill>
                <a:latin typeface="+mn-lt"/>
                <a:cs typeface="Verdana"/>
              </a:rPr>
              <a:t>counts;</a:t>
            </a:r>
            <a:endParaRPr lang="en-US" sz="1800" dirty="0">
              <a:solidFill>
                <a:schemeClr val="tx1"/>
              </a:solidFill>
              <a:latin typeface="+mn-lt"/>
              <a:cs typeface="Verdana"/>
            </a:endParaRPr>
          </a:p>
          <a:p>
            <a:pPr>
              <a:spcBef>
                <a:spcPts val="600"/>
              </a:spcBef>
            </a:pPr>
            <a:r>
              <a:rPr lang="en-US" sz="1800" dirty="0">
                <a:solidFill>
                  <a:schemeClr val="tx1"/>
                </a:solidFill>
                <a:latin typeface="+mn-lt"/>
                <a:cs typeface="Verdana"/>
              </a:rPr>
              <a:t>The bottom number (denominator) tells </a:t>
            </a:r>
            <a:r>
              <a:rPr lang="en-US" sz="1800" b="1" dirty="0">
                <a:solidFill>
                  <a:schemeClr val="tx1"/>
                </a:solidFill>
                <a:latin typeface="+mn-lt"/>
                <a:cs typeface="Verdana"/>
              </a:rPr>
              <a:t>what is being counted;</a:t>
            </a:r>
          </a:p>
          <a:p>
            <a:r>
              <a:rPr lang="en-US" sz="1800" dirty="0">
                <a:solidFill>
                  <a:schemeClr val="tx1"/>
                </a:solidFill>
                <a:latin typeface="+mn-lt"/>
                <a:cs typeface="Verdana"/>
              </a:rPr>
              <a:t> </a:t>
            </a:r>
          </a:p>
        </p:txBody>
      </p:sp>
      <p:graphicFrame>
        <p:nvGraphicFramePr>
          <p:cNvPr id="14" name="Object 13" descr="3 fourth"/>
          <p:cNvGraphicFramePr>
            <a:graphicFrameLocks noChangeAspect="1"/>
          </p:cNvGraphicFramePr>
          <p:nvPr>
            <p:extLst>
              <p:ext uri="{D42A27DB-BD31-4B8C-83A1-F6EECF244321}">
                <p14:modId xmlns:p14="http://schemas.microsoft.com/office/powerpoint/2010/main" val="1297541553"/>
              </p:ext>
            </p:extLst>
          </p:nvPr>
        </p:nvGraphicFramePr>
        <p:xfrm>
          <a:off x="822392" y="3078235"/>
          <a:ext cx="207246" cy="535387"/>
        </p:xfrm>
        <a:graphic>
          <a:graphicData uri="http://schemas.openxmlformats.org/presentationml/2006/ole">
            <mc:AlternateContent xmlns:mc="http://schemas.openxmlformats.org/markup-compatibility/2006">
              <mc:Choice xmlns:v="urn:schemas-microsoft-com:vml" Requires="v">
                <p:oleObj spid="_x0000_s4353" name="Equation" r:id="rId3" imgW="152280" imgH="393480" progId="Equation.DSMT4">
                  <p:embed/>
                </p:oleObj>
              </mc:Choice>
              <mc:Fallback>
                <p:oleObj name="Equation" r:id="rId3" imgW="152280" imgH="393480" progId="Equation.DSMT4">
                  <p:embed/>
                  <p:pic>
                    <p:nvPicPr>
                      <p:cNvPr id="0" name=""/>
                      <p:cNvPicPr/>
                      <p:nvPr/>
                    </p:nvPicPr>
                    <p:blipFill>
                      <a:blip r:embed="rId4"/>
                      <a:stretch>
                        <a:fillRect/>
                      </a:stretch>
                    </p:blipFill>
                    <p:spPr>
                      <a:xfrm>
                        <a:off x="822392" y="3078235"/>
                        <a:ext cx="207246" cy="535387"/>
                      </a:xfrm>
                      <a:prstGeom prst="rect">
                        <a:avLst/>
                      </a:prstGeom>
                    </p:spPr>
                  </p:pic>
                </p:oleObj>
              </mc:Fallback>
            </mc:AlternateContent>
          </a:graphicData>
        </a:graphic>
      </p:graphicFrame>
      <p:sp>
        <p:nvSpPr>
          <p:cNvPr id="7" name="Content Placeholder 6"/>
          <p:cNvSpPr>
            <a:spLocks noGrp="1"/>
          </p:cNvSpPr>
          <p:nvPr>
            <p:ph sz="quarter" idx="14"/>
          </p:nvPr>
        </p:nvSpPr>
        <p:spPr>
          <a:xfrm>
            <a:off x="1046890" y="3100396"/>
            <a:ext cx="5987323" cy="401912"/>
          </a:xfrm>
        </p:spPr>
        <p:txBody>
          <a:bodyPr/>
          <a:lstStyle/>
          <a:p>
            <a:pPr marL="432" indent="0">
              <a:spcBef>
                <a:spcPts val="600"/>
              </a:spcBef>
              <a:buNone/>
            </a:pPr>
            <a:r>
              <a:rPr lang="en-US" sz="1800" dirty="0">
                <a:solidFill>
                  <a:schemeClr val="tx1"/>
                </a:solidFill>
                <a:latin typeface="+mn-lt"/>
                <a:cs typeface="Verdana"/>
              </a:rPr>
              <a:t>is a count of three parts called </a:t>
            </a:r>
            <a:r>
              <a:rPr lang="en-US" sz="1800" b="1" dirty="0">
                <a:solidFill>
                  <a:schemeClr val="tx1"/>
                </a:solidFill>
                <a:latin typeface="+mn-lt"/>
                <a:cs typeface="Verdana"/>
              </a:rPr>
              <a:t>fourths, </a:t>
            </a:r>
            <a:r>
              <a:rPr lang="en-US" sz="1800" dirty="0">
                <a:solidFill>
                  <a:schemeClr val="tx1"/>
                </a:solidFill>
                <a:latin typeface="+mn-lt"/>
                <a:cs typeface="Verdana"/>
              </a:rPr>
              <a:t>for example</a:t>
            </a:r>
          </a:p>
        </p:txBody>
      </p:sp>
      <p:graphicFrame>
        <p:nvGraphicFramePr>
          <p:cNvPr id="15" name="Object 14" descr="Emily has 2 and half yards"/>
          <p:cNvGraphicFramePr>
            <a:graphicFrameLocks noChangeAspect="1"/>
          </p:cNvGraphicFramePr>
          <p:nvPr>
            <p:extLst>
              <p:ext uri="{D42A27DB-BD31-4B8C-83A1-F6EECF244321}">
                <p14:modId xmlns:p14="http://schemas.microsoft.com/office/powerpoint/2010/main" val="1882202226"/>
              </p:ext>
            </p:extLst>
          </p:nvPr>
        </p:nvGraphicFramePr>
        <p:xfrm>
          <a:off x="649366" y="3660366"/>
          <a:ext cx="1897028" cy="554794"/>
        </p:xfrm>
        <a:graphic>
          <a:graphicData uri="http://schemas.openxmlformats.org/presentationml/2006/ole">
            <mc:AlternateContent xmlns:mc="http://schemas.openxmlformats.org/markup-compatibility/2006">
              <mc:Choice xmlns:v="urn:schemas-microsoft-com:vml" Requires="v">
                <p:oleObj spid="_x0000_s4354" name="Equation" r:id="rId5" imgW="1346040" imgH="393480" progId="Equation.DSMT4">
                  <p:embed/>
                </p:oleObj>
              </mc:Choice>
              <mc:Fallback>
                <p:oleObj name="Equation" r:id="rId5" imgW="1346040" imgH="393480" progId="Equation.DSMT4">
                  <p:embed/>
                  <p:pic>
                    <p:nvPicPr>
                      <p:cNvPr id="0" name=""/>
                      <p:cNvPicPr/>
                      <p:nvPr/>
                    </p:nvPicPr>
                    <p:blipFill>
                      <a:blip r:embed="rId6"/>
                      <a:stretch>
                        <a:fillRect/>
                      </a:stretch>
                    </p:blipFill>
                    <p:spPr>
                      <a:xfrm>
                        <a:off x="649366" y="3660366"/>
                        <a:ext cx="1897028" cy="554794"/>
                      </a:xfrm>
                      <a:prstGeom prst="rect">
                        <a:avLst/>
                      </a:prstGeom>
                    </p:spPr>
                  </p:pic>
                </p:oleObj>
              </mc:Fallback>
            </mc:AlternateContent>
          </a:graphicData>
        </a:graphic>
      </p:graphicFrame>
      <p:sp>
        <p:nvSpPr>
          <p:cNvPr id="8" name="Content Placeholder 7"/>
          <p:cNvSpPr>
            <a:spLocks noGrp="1"/>
          </p:cNvSpPr>
          <p:nvPr>
            <p:ph sz="quarter" idx="15"/>
          </p:nvPr>
        </p:nvSpPr>
        <p:spPr>
          <a:xfrm>
            <a:off x="569342" y="3604026"/>
            <a:ext cx="8117457" cy="898966"/>
          </a:xfrm>
        </p:spPr>
        <p:txBody>
          <a:bodyPr/>
          <a:lstStyle/>
          <a:p>
            <a:pPr marL="0" indent="1974850">
              <a:lnSpc>
                <a:spcPct val="150000"/>
              </a:lnSpc>
              <a:buNone/>
            </a:pPr>
            <a:r>
              <a:rPr lang="en-US" sz="1800" dirty="0">
                <a:solidFill>
                  <a:schemeClr val="tx1"/>
                </a:solidFill>
                <a:latin typeface="+mn-lt"/>
                <a:cs typeface="Verdana"/>
              </a:rPr>
              <a:t>of ribbon and needs pieces that are one-fourth yards for making bows. How many pieces can she cut?</a:t>
            </a:r>
          </a:p>
        </p:txBody>
      </p:sp>
      <p:sp>
        <p:nvSpPr>
          <p:cNvPr id="9" name="Content Placeholder 8"/>
          <p:cNvSpPr>
            <a:spLocks noGrp="1"/>
          </p:cNvSpPr>
          <p:nvPr>
            <p:ph sz="quarter" idx="16"/>
          </p:nvPr>
        </p:nvSpPr>
        <p:spPr>
          <a:xfrm>
            <a:off x="560715" y="4519149"/>
            <a:ext cx="3787541" cy="394268"/>
          </a:xfrm>
        </p:spPr>
        <p:txBody>
          <a:bodyPr/>
          <a:lstStyle/>
          <a:p>
            <a:pPr marL="0" indent="0">
              <a:buNone/>
            </a:pPr>
            <a:r>
              <a:rPr lang="en-US" sz="1800" dirty="0">
                <a:solidFill>
                  <a:schemeClr val="tx1"/>
                </a:solidFill>
                <a:latin typeface="+mn-lt"/>
                <a:cs typeface="Verdana"/>
              </a:rPr>
              <a:t>Draw a strip or line to represent the</a:t>
            </a:r>
          </a:p>
        </p:txBody>
      </p:sp>
      <p:graphicFrame>
        <p:nvGraphicFramePr>
          <p:cNvPr id="16" name="Object 15" descr="2 and half yards"/>
          <p:cNvGraphicFramePr>
            <a:graphicFrameLocks noChangeAspect="1"/>
          </p:cNvGraphicFramePr>
          <p:nvPr>
            <p:extLst>
              <p:ext uri="{D42A27DB-BD31-4B8C-83A1-F6EECF244321}">
                <p14:modId xmlns:p14="http://schemas.microsoft.com/office/powerpoint/2010/main" val="2363685059"/>
              </p:ext>
            </p:extLst>
          </p:nvPr>
        </p:nvGraphicFramePr>
        <p:xfrm>
          <a:off x="4276025" y="4482216"/>
          <a:ext cx="928372" cy="543011"/>
        </p:xfrm>
        <a:graphic>
          <a:graphicData uri="http://schemas.openxmlformats.org/presentationml/2006/ole">
            <mc:AlternateContent xmlns:mc="http://schemas.openxmlformats.org/markup-compatibility/2006">
              <mc:Choice xmlns:v="urn:schemas-microsoft-com:vml" Requires="v">
                <p:oleObj spid="_x0000_s4355" name="Equation" r:id="rId7" imgW="672840" imgH="393480" progId="Equation.DSMT4">
                  <p:embed/>
                </p:oleObj>
              </mc:Choice>
              <mc:Fallback>
                <p:oleObj name="Equation" r:id="rId7" imgW="672840" imgH="393480" progId="Equation.DSMT4">
                  <p:embed/>
                  <p:pic>
                    <p:nvPicPr>
                      <p:cNvPr id="0" name=""/>
                      <p:cNvPicPr/>
                      <p:nvPr/>
                    </p:nvPicPr>
                    <p:blipFill>
                      <a:blip r:embed="rId8"/>
                      <a:stretch>
                        <a:fillRect/>
                      </a:stretch>
                    </p:blipFill>
                    <p:spPr>
                      <a:xfrm>
                        <a:off x="4276025" y="4482216"/>
                        <a:ext cx="928372" cy="543011"/>
                      </a:xfrm>
                      <a:prstGeom prst="rect">
                        <a:avLst/>
                      </a:prstGeom>
                    </p:spPr>
                  </p:pic>
                </p:oleObj>
              </mc:Fallback>
            </mc:AlternateContent>
          </a:graphicData>
        </a:graphic>
      </p:graphicFrame>
      <p:sp>
        <p:nvSpPr>
          <p:cNvPr id="10" name="Content Placeholder 9"/>
          <p:cNvSpPr>
            <a:spLocks noGrp="1"/>
          </p:cNvSpPr>
          <p:nvPr>
            <p:ph sz="quarter" idx="17"/>
          </p:nvPr>
        </p:nvSpPr>
        <p:spPr>
          <a:xfrm>
            <a:off x="560715" y="4901756"/>
            <a:ext cx="3174521" cy="458166"/>
          </a:xfrm>
        </p:spPr>
        <p:txBody>
          <a:bodyPr/>
          <a:lstStyle/>
          <a:p>
            <a:pPr marL="0" indent="0">
              <a:buNone/>
            </a:pPr>
            <a:r>
              <a:rPr lang="en-US" sz="1800" dirty="0">
                <a:solidFill>
                  <a:schemeClr val="tx1"/>
                </a:solidFill>
                <a:latin typeface="+mn-lt"/>
                <a:cs typeface="Verdana"/>
              </a:rPr>
              <a:t>Partition the strip into fourths.</a:t>
            </a:r>
          </a:p>
        </p:txBody>
      </p:sp>
      <p:pic>
        <p:nvPicPr>
          <p:cNvPr id="13" name="Picture 12" descr="A rectangle is divided into 3 unequal parts. The first and second parts are the same size and are labeled 1 yard. The third part of the rectangle is half the length of the first or second parts of the rectangle, and is labeled 1 half yard. A rectangle is divided into 10 equal parts."/>
          <p:cNvPicPr>
            <a:picLocks noChangeAspect="1"/>
          </p:cNvPicPr>
          <p:nvPr/>
        </p:nvPicPr>
        <p:blipFill rotWithShape="1">
          <a:blip r:embed="rId9"/>
          <a:srcRect r="1918"/>
          <a:stretch/>
        </p:blipFill>
        <p:spPr>
          <a:xfrm>
            <a:off x="4186239" y="5040820"/>
            <a:ext cx="4791074" cy="1134960"/>
          </a:xfrm>
          <a:prstGeom prst="rect">
            <a:avLst/>
          </a:prstGeom>
        </p:spPr>
      </p:pic>
    </p:spTree>
    <p:extLst>
      <p:ext uri="{BB962C8B-B14F-4D97-AF65-F5344CB8AC3E}">
        <p14:creationId xmlns:p14="http://schemas.microsoft.com/office/powerpoint/2010/main" val="2640908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Iterating Fractions Greater Than One Whole</a:t>
            </a:r>
          </a:p>
        </p:txBody>
      </p:sp>
      <p:sp>
        <p:nvSpPr>
          <p:cNvPr id="3" name="Text Placeholder 2"/>
          <p:cNvSpPr>
            <a:spLocks noGrp="1"/>
          </p:cNvSpPr>
          <p:nvPr>
            <p:ph type="body" idx="1"/>
          </p:nvPr>
        </p:nvSpPr>
        <p:spPr>
          <a:xfrm>
            <a:off x="457199" y="1600200"/>
            <a:ext cx="4067175" cy="4525963"/>
          </a:xfrm>
        </p:spPr>
        <p:txBody>
          <a:bodyPr/>
          <a:lstStyle/>
          <a:p>
            <a:pPr marL="0" indent="0">
              <a:buNone/>
            </a:pPr>
            <a:r>
              <a:rPr lang="en-US" sz="2400" dirty="0">
                <a:solidFill>
                  <a:schemeClr val="tx1"/>
                </a:solidFill>
                <a:latin typeface="+mn-lt"/>
                <a:cs typeface="Verdana"/>
              </a:rPr>
              <a:t>Count the parts one-fourth, two fourths, three fourths, four fourths, five fourths</a:t>
            </a:r>
          </a:p>
          <a:p>
            <a:pPr marL="0" indent="0">
              <a:buNone/>
            </a:pPr>
            <a:r>
              <a:rPr lang="en-US" sz="2400" dirty="0">
                <a:solidFill>
                  <a:schemeClr val="tx1"/>
                </a:solidFill>
                <a:latin typeface="+mn-lt"/>
                <a:cs typeface="Verdana"/>
              </a:rPr>
              <a:t>Ask questions to make comparisons between different collections of parts.</a:t>
            </a:r>
          </a:p>
        </p:txBody>
      </p:sp>
      <p:pic>
        <p:nvPicPr>
          <p:cNvPr id="5" name="Picture 4" descr="4 sets of quesadillas in different fractional parts. The fractional parts and iterations are as follows. The quesadilla is divided into 5 fourths. Is this more than 1 quesadilla or less than 1 quesadilla? The quesadilla is divided into 3 fourths. How much more to get a second whole quesadilla? The quesadilla is divided into 10 fourths. How many quesadillas is that? The quesadilla is divided into 10 twelfths. Is 10 twelfths as much as 10 fourths? Is it as much as 5 fourth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7300" y="1721343"/>
            <a:ext cx="3660288" cy="4484979"/>
          </a:xfrm>
          <a:prstGeom prst="rect">
            <a:avLst/>
          </a:prstGeom>
        </p:spPr>
      </p:pic>
    </p:spTree>
    <p:extLst>
      <p:ext uri="{BB962C8B-B14F-4D97-AF65-F5344CB8AC3E}">
        <p14:creationId xmlns:p14="http://schemas.microsoft.com/office/powerpoint/2010/main" val="2648096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Estimating with Fractions</a:t>
            </a:r>
          </a:p>
        </p:txBody>
      </p:sp>
      <p:sp>
        <p:nvSpPr>
          <p:cNvPr id="3" name="Text Placeholder 2"/>
          <p:cNvSpPr>
            <a:spLocks noGrp="1"/>
          </p:cNvSpPr>
          <p:nvPr>
            <p:ph type="body" idx="1"/>
          </p:nvPr>
        </p:nvSpPr>
        <p:spPr>
          <a:xfrm>
            <a:off x="457200" y="1600201"/>
            <a:ext cx="4573454" cy="1229263"/>
          </a:xfrm>
        </p:spPr>
        <p:txBody>
          <a:bodyPr/>
          <a:lstStyle/>
          <a:p>
            <a:pPr marL="0" indent="0" eaLnBrk="1" hangingPunct="1">
              <a:buNone/>
              <a:defRPr/>
            </a:pPr>
            <a:r>
              <a:rPr lang="en-US" sz="2000" dirty="0">
                <a:solidFill>
                  <a:schemeClr val="tx1"/>
                </a:solidFill>
                <a:latin typeface="+mn-lt"/>
                <a:cs typeface="Verdana"/>
              </a:rPr>
              <a:t>Benchmarks of zero, one-half, and one</a:t>
            </a:r>
          </a:p>
          <a:p>
            <a:pPr marL="0" indent="0" eaLnBrk="1" hangingPunct="1">
              <a:spcBef>
                <a:spcPts val="800"/>
              </a:spcBef>
              <a:buNone/>
              <a:defRPr/>
            </a:pPr>
            <a:r>
              <a:rPr lang="en-US" sz="2000" dirty="0">
                <a:solidFill>
                  <a:schemeClr val="tx1"/>
                </a:solidFill>
                <a:latin typeface="+mn-lt"/>
                <a:cs typeface="Verdana"/>
              </a:rPr>
              <a:t>Using number sense to compare</a:t>
            </a:r>
          </a:p>
          <a:p>
            <a:pPr marL="0" indent="0" eaLnBrk="1" hangingPunct="1">
              <a:spcBef>
                <a:spcPts val="800"/>
              </a:spcBef>
              <a:buNone/>
              <a:defRPr/>
            </a:pPr>
            <a:r>
              <a:rPr lang="en-US" sz="2000" dirty="0">
                <a:solidFill>
                  <a:schemeClr val="tx1"/>
                </a:solidFill>
                <a:latin typeface="+mn-lt"/>
                <a:cs typeface="Verdana"/>
              </a:rPr>
              <a:t>About how much</a:t>
            </a:r>
          </a:p>
        </p:txBody>
      </p:sp>
      <p:pic>
        <p:nvPicPr>
          <p:cNvPr id="8" name="Picture 7" descr="Fractions as demonstrated on a number line. An example of fractions is as follows. 2 number lines. the first number line ranges from 0 to 1 with an x roughly 1 quarter the distance between 0 and 1. The second number line ranges from 0 to 2 in increments of 1, with an x roughly 3 quarters the distance from 1 to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449" y="2978388"/>
            <a:ext cx="4321131" cy="1447705"/>
          </a:xfrm>
          <a:prstGeom prst="rect">
            <a:avLst/>
          </a:prstGeom>
        </p:spPr>
      </p:pic>
      <p:pic>
        <p:nvPicPr>
          <p:cNvPr id="9" name="Picture 8" descr="Fractions as demonstrated on a shape line. An example of fractions is as follows. A circle is shaded roughly 1 quarter of the way. A rectangle is shaded roughly 9 tenths of the way. A triangle is shaded roughly 1 third of the way. A rectangle is shaded roughly 1 third of the wa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6050" y="2821538"/>
            <a:ext cx="3210606" cy="1761406"/>
          </a:xfrm>
          <a:prstGeom prst="rect">
            <a:avLst/>
          </a:prstGeom>
        </p:spPr>
      </p:pic>
      <p:sp>
        <p:nvSpPr>
          <p:cNvPr id="4" name="Text Placeholder 3"/>
          <p:cNvSpPr>
            <a:spLocks noGrp="1"/>
          </p:cNvSpPr>
          <p:nvPr>
            <p:ph type="body" idx="2"/>
          </p:nvPr>
        </p:nvSpPr>
        <p:spPr>
          <a:xfrm>
            <a:off x="457200" y="4652659"/>
            <a:ext cx="8229600" cy="1548682"/>
          </a:xfrm>
        </p:spPr>
        <p:txBody>
          <a:bodyPr/>
          <a:lstStyle/>
          <a:p>
            <a:pPr marL="0" lvl="1" indent="0" eaLnBrk="1" hangingPunct="1">
              <a:buNone/>
              <a:defRPr/>
            </a:pPr>
            <a:r>
              <a:rPr lang="en-US" sz="2000" dirty="0">
                <a:solidFill>
                  <a:schemeClr val="tx1"/>
                </a:solidFill>
                <a:latin typeface="+mn-lt"/>
                <a:cs typeface="Verdana"/>
              </a:rPr>
              <a:t>Name a fraction for each drawing and explain why you chose that fraction.</a:t>
            </a:r>
          </a:p>
          <a:p>
            <a:pPr marL="0" lvl="1" indent="0" eaLnBrk="1" hangingPunct="1">
              <a:spcBef>
                <a:spcPts val="800"/>
              </a:spcBef>
              <a:buNone/>
              <a:defRPr/>
            </a:pPr>
            <a:r>
              <a:rPr lang="en-US" sz="2000" dirty="0">
                <a:solidFill>
                  <a:schemeClr val="tx1"/>
                </a:solidFill>
                <a:latin typeface="+mn-lt"/>
                <a:cs typeface="Verdana"/>
              </a:rPr>
              <a:t>Focus on the infinite number of fractions that can be use to explain between 0, 1 and    .</a:t>
            </a:r>
          </a:p>
        </p:txBody>
      </p:sp>
      <p:graphicFrame>
        <p:nvGraphicFramePr>
          <p:cNvPr id="7" name="Object 6" descr="1 half"/>
          <p:cNvGraphicFramePr>
            <a:graphicFrameLocks noChangeAspect="1"/>
          </p:cNvGraphicFramePr>
          <p:nvPr>
            <p:extLst>
              <p:ext uri="{D42A27DB-BD31-4B8C-83A1-F6EECF244321}">
                <p14:modId xmlns:p14="http://schemas.microsoft.com/office/powerpoint/2010/main" val="261319609"/>
              </p:ext>
            </p:extLst>
          </p:nvPr>
        </p:nvGraphicFramePr>
        <p:xfrm>
          <a:off x="2538831" y="5676503"/>
          <a:ext cx="203162" cy="524838"/>
        </p:xfrm>
        <a:graphic>
          <a:graphicData uri="http://schemas.openxmlformats.org/presentationml/2006/ole">
            <mc:AlternateContent xmlns:mc="http://schemas.openxmlformats.org/markup-compatibility/2006">
              <mc:Choice xmlns:v="urn:schemas-microsoft-com:vml" Requires="v">
                <p:oleObj spid="_x0000_s5188" name="Equation" r:id="rId5" imgW="152280" imgH="393480" progId="Equation.DSMT4">
                  <p:embed/>
                </p:oleObj>
              </mc:Choice>
              <mc:Fallback>
                <p:oleObj name="Equation" r:id="rId5" imgW="152280" imgH="393480" progId="Equation.DSMT4">
                  <p:embed/>
                  <p:pic>
                    <p:nvPicPr>
                      <p:cNvPr id="0" name=""/>
                      <p:cNvPicPr/>
                      <p:nvPr/>
                    </p:nvPicPr>
                    <p:blipFill>
                      <a:blip r:embed="rId6"/>
                      <a:stretch>
                        <a:fillRect/>
                      </a:stretch>
                    </p:blipFill>
                    <p:spPr>
                      <a:xfrm>
                        <a:off x="2538831" y="5676503"/>
                        <a:ext cx="203162" cy="524838"/>
                      </a:xfrm>
                      <a:prstGeom prst="rect">
                        <a:avLst/>
                      </a:prstGeom>
                    </p:spPr>
                  </p:pic>
                </p:oleObj>
              </mc:Fallback>
            </mc:AlternateContent>
          </a:graphicData>
        </a:graphic>
      </p:graphicFrame>
    </p:spTree>
    <p:extLst>
      <p:ext uri="{BB962C8B-B14F-4D97-AF65-F5344CB8AC3E}">
        <p14:creationId xmlns:p14="http://schemas.microsoft.com/office/powerpoint/2010/main" val="3032994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97279"/>
          </a:xfrm>
        </p:spPr>
        <p:txBody>
          <a:bodyPr/>
          <a:lstStyle/>
          <a:p>
            <a:r>
              <a:rPr lang="en-US" sz="3200" dirty="0">
                <a:latin typeface="Times New Roman" panose="02020603050405020304" pitchFamily="18" charset="0"/>
              </a:rPr>
              <a:t>Equivalent Fraction Models</a:t>
            </a:r>
            <a:endParaRPr lang="en-US" dirty="0"/>
          </a:p>
        </p:txBody>
      </p:sp>
      <p:sp>
        <p:nvSpPr>
          <p:cNvPr id="3" name="Text Placeholder 2"/>
          <p:cNvSpPr>
            <a:spLocks noGrp="1"/>
          </p:cNvSpPr>
          <p:nvPr>
            <p:ph type="body" idx="1"/>
          </p:nvPr>
        </p:nvSpPr>
        <p:spPr>
          <a:xfrm>
            <a:off x="457200" y="1190626"/>
            <a:ext cx="8229600" cy="819150"/>
          </a:xfrm>
        </p:spPr>
        <p:txBody>
          <a:bodyPr/>
          <a:lstStyle/>
          <a:p>
            <a:pPr marL="0" indent="0">
              <a:buNone/>
            </a:pPr>
            <a:r>
              <a:rPr lang="en-US" sz="2400" dirty="0">
                <a:solidFill>
                  <a:schemeClr val="tx1"/>
                </a:solidFill>
                <a:latin typeface="+mn-lt"/>
                <a:cs typeface="Verdana"/>
              </a:rPr>
              <a:t>Area models for equivalent fractions help students create understanding.</a:t>
            </a:r>
          </a:p>
        </p:txBody>
      </p:sp>
      <p:pic>
        <p:nvPicPr>
          <p:cNvPr id="4" name="Picture 3" descr="4 examples of area models for equivalent fractions are filling in regions with fraction pieces, paper folding, grid paper, and dot paper. The examples are as follows. Filling in regions with fraction pieces. The example is a circle with 1 third missing. 3 identical circles follow, each with 1 third of the circle missing, but partitioned into different amounts. The first shows 4 sixths, the second shows 8 twelfths, and the third shows 2 thirds. Paper folding. The first paper is folded into 3 columns, or folds, with 4 rows. The first fold is 1 third, the second is 2 sixths, and the third is 4 twelfths. A second rectangular paper is only partially subdivided and the folds are not equal. 1 half of the full paper is folded and reads, 1 half = 4 eighths, = 2 fourths. The second half of the paper is folded in half horizontally and reads, 1 quarter. The lower half is folded in half again vertically and reads, 1 eighth. Grid paper. A box is drawn on grid paper, with 1 third shaded in. The third is made up of 2 columns of 6 grid squares each. 1 third, equals 3 ninths. 4 grid squares equals 1 ninth. 1 third, = 2 sixths. 6 grid squares = 1 sixth. 1 third, = 6 eighteenths. 2 grid squares = 1 eighteenths. 1 third, = 24 over 72. 1 half of 1 grid square = 1 over 72. Dot paper. A rectangle is drawn by connecting dots with lines. 1 third, 2 sixths, and 4 twelfths can be found. 2 squares are shaded in the rectangle, which = 1 third. 1 square = 1 sixth. 3 fourths of a square = 1 twelfth."/>
          <p:cNvPicPr>
            <a:picLocks noChangeAspect="1"/>
          </p:cNvPicPr>
          <p:nvPr/>
        </p:nvPicPr>
        <p:blipFill>
          <a:blip r:embed="rId2"/>
          <a:stretch>
            <a:fillRect/>
          </a:stretch>
        </p:blipFill>
        <p:spPr>
          <a:xfrm>
            <a:off x="1278516" y="2103122"/>
            <a:ext cx="6952075" cy="4240527"/>
          </a:xfrm>
          <a:prstGeom prst="rect">
            <a:avLst/>
          </a:prstGeom>
        </p:spPr>
      </p:pic>
    </p:spTree>
    <p:extLst>
      <p:ext uri="{BB962C8B-B14F-4D97-AF65-F5344CB8AC3E}">
        <p14:creationId xmlns:p14="http://schemas.microsoft.com/office/powerpoint/2010/main" val="2429332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kern="600" dirty="0">
                <a:solidFill>
                  <a:schemeClr val="tx2"/>
                </a:solidFill>
                <a:latin typeface="Times New Roman" panose="02020603050405020304" pitchFamily="18" charset="0"/>
              </a:rPr>
              <a:t>Learner Outcomes</a:t>
            </a:r>
            <a:endParaRPr lang="en-US" kern="600" dirty="0">
              <a:solidFill>
                <a:schemeClr val="tx2"/>
              </a:solidFill>
            </a:endParaRPr>
          </a:p>
        </p:txBody>
      </p:sp>
      <p:sp>
        <p:nvSpPr>
          <p:cNvPr id="5" name="Content Placeholder 4"/>
          <p:cNvSpPr>
            <a:spLocks noGrp="1"/>
          </p:cNvSpPr>
          <p:nvPr>
            <p:ph idx="1"/>
          </p:nvPr>
        </p:nvSpPr>
        <p:spPr/>
        <p:txBody>
          <a:bodyPr/>
          <a:lstStyle/>
          <a:p>
            <a:pPr marL="0" indent="0">
              <a:buNone/>
            </a:pPr>
            <a:r>
              <a:rPr lang="en-US" sz="2400" b="1" dirty="0">
                <a:solidFill>
                  <a:schemeClr val="tx2"/>
                </a:solidFill>
                <a:latin typeface="+mn-lt"/>
                <a:cs typeface="Verdana"/>
              </a:rPr>
              <a:t>14.1</a:t>
            </a:r>
            <a:r>
              <a:rPr lang="en-US" sz="2400" b="1" dirty="0">
                <a:latin typeface="+mn-lt"/>
                <a:cs typeface="Verdana"/>
              </a:rPr>
              <a:t> </a:t>
            </a:r>
            <a:r>
              <a:rPr lang="en-US" sz="2400" dirty="0">
                <a:latin typeface="+mn-lt"/>
                <a:cs typeface="Verdana"/>
              </a:rPr>
              <a:t>Describe and give examples for fractions constructs and fraction models.</a:t>
            </a:r>
          </a:p>
          <a:p>
            <a:pPr marL="0" indent="0">
              <a:buNone/>
            </a:pPr>
            <a:r>
              <a:rPr lang="en-US" sz="2400" b="1" dirty="0">
                <a:solidFill>
                  <a:schemeClr val="tx2"/>
                </a:solidFill>
                <a:latin typeface="+mn-lt"/>
                <a:cs typeface="Verdana"/>
              </a:rPr>
              <a:t>14.2 </a:t>
            </a:r>
            <a:r>
              <a:rPr lang="en-US" sz="2400" dirty="0">
                <a:latin typeface="+mn-lt"/>
                <a:cs typeface="Verdana"/>
              </a:rPr>
              <a:t>Explain foundational concepts of fractional parts, including iteration and partitioning.</a:t>
            </a:r>
          </a:p>
          <a:p>
            <a:pPr marL="0" indent="0">
              <a:buNone/>
            </a:pPr>
            <a:r>
              <a:rPr lang="en-US" sz="2400" b="1" dirty="0">
                <a:solidFill>
                  <a:schemeClr val="tx2"/>
                </a:solidFill>
                <a:latin typeface="+mn-lt"/>
                <a:cs typeface="Verdana"/>
              </a:rPr>
              <a:t>14.3 </a:t>
            </a:r>
            <a:r>
              <a:rPr lang="en-US" sz="2400" dirty="0">
                <a:latin typeface="+mn-lt"/>
                <a:cs typeface="Verdana"/>
              </a:rPr>
              <a:t>Illustrate the concept of equivalence across fraction models.</a:t>
            </a:r>
          </a:p>
          <a:p>
            <a:pPr marL="0" indent="0">
              <a:buNone/>
            </a:pPr>
            <a:r>
              <a:rPr lang="en-US" sz="2400" b="1" dirty="0">
                <a:solidFill>
                  <a:schemeClr val="tx2"/>
                </a:solidFill>
                <a:latin typeface="+mn-lt"/>
                <a:cs typeface="Verdana"/>
              </a:rPr>
              <a:t>14.4 </a:t>
            </a:r>
            <a:r>
              <a:rPr lang="en-US" sz="2400" dirty="0">
                <a:latin typeface="+mn-lt"/>
                <a:cs typeface="Verdana"/>
              </a:rPr>
              <a:t>Describe strategies for comparing fractions and ways to teach this topic conceptually.</a:t>
            </a:r>
            <a:endParaRPr lang="en-US" sz="2400" dirty="0">
              <a:latin typeface="+mn-lt"/>
            </a:endParaRPr>
          </a:p>
        </p:txBody>
      </p:sp>
    </p:spTree>
    <p:extLst>
      <p:ext uri="{BB962C8B-B14F-4D97-AF65-F5344CB8AC3E}">
        <p14:creationId xmlns:p14="http://schemas.microsoft.com/office/powerpoint/2010/main" val="3225328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14.17 Apples and Bananas</a:t>
            </a:r>
          </a:p>
        </p:txBody>
      </p:sp>
      <p:sp>
        <p:nvSpPr>
          <p:cNvPr id="3" name="Text Placeholder 2"/>
          <p:cNvSpPr>
            <a:spLocks noGrp="1"/>
          </p:cNvSpPr>
          <p:nvPr>
            <p:ph type="body" idx="1"/>
          </p:nvPr>
        </p:nvSpPr>
        <p:spPr>
          <a:xfrm>
            <a:off x="457200" y="1600201"/>
            <a:ext cx="8229600" cy="1809749"/>
          </a:xfrm>
        </p:spPr>
        <p:txBody>
          <a:bodyPr/>
          <a:lstStyle/>
          <a:p>
            <a:pPr marL="0" indent="0" eaLnBrk="1" hangingPunct="1">
              <a:buNone/>
            </a:pPr>
            <a:r>
              <a:rPr lang="en-US" sz="2000" dirty="0">
                <a:solidFill>
                  <a:schemeClr val="tx1"/>
                </a:solidFill>
                <a:latin typeface="+mn-lt"/>
                <a:cs typeface="Verdana"/>
              </a:rPr>
              <a:t>Materials - 24 counters in all - Two colors: 16 red and 8 yellow</a:t>
            </a:r>
          </a:p>
          <a:p>
            <a:pPr marL="0" indent="0" eaLnBrk="1" hangingPunct="1">
              <a:spcBef>
                <a:spcPts val="600"/>
              </a:spcBef>
              <a:buNone/>
            </a:pPr>
            <a:r>
              <a:rPr lang="en-US" sz="2000" dirty="0">
                <a:solidFill>
                  <a:schemeClr val="tx1"/>
                </a:solidFill>
                <a:latin typeface="+mn-lt"/>
                <a:cs typeface="Verdana"/>
              </a:rPr>
              <a:t>Directions - Group the counters into different fractional parts of the whole and use parts to create fraction names for the fractions that are apples and fractions that are bananas.</a:t>
            </a:r>
          </a:p>
          <a:p>
            <a:pPr marL="0" indent="0" eaLnBrk="1" hangingPunct="1">
              <a:spcBef>
                <a:spcPts val="600"/>
              </a:spcBef>
              <a:buNone/>
            </a:pPr>
            <a:r>
              <a:rPr lang="en-US" sz="2000" dirty="0">
                <a:solidFill>
                  <a:schemeClr val="tx1"/>
                </a:solidFill>
                <a:latin typeface="+mn-lt"/>
                <a:cs typeface="Verdana"/>
              </a:rPr>
              <a:t>Ask- Is it possible to have fruit in groups of 4?</a:t>
            </a:r>
          </a:p>
        </p:txBody>
      </p:sp>
      <p:pic>
        <p:nvPicPr>
          <p:cNvPr id="11" name="Picture 10" descr="A set model for finding equivalent fractions. The model reads as follows. A set of 8 yellow and 16 red counters mixed together. 24 counters = 1 whole. 16 out of 24 are apples, and 8 out of 24 are banana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244" y="3633742"/>
            <a:ext cx="3835216" cy="1254615"/>
          </a:xfrm>
          <a:prstGeom prst="rect">
            <a:avLst/>
          </a:prstGeom>
        </p:spPr>
      </p:pic>
      <p:pic>
        <p:nvPicPr>
          <p:cNvPr id="8" name="Picture 7" descr="A set model for finding equivalent fractions. The model reads as follows. Make the 16 red counters into groups of 4 and 4. 2 more sets of 4 makes 24. 4 out of 5 groups are apples, and 2 out of 6 groups are banana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4286" y="3579210"/>
            <a:ext cx="3609409" cy="1319911"/>
          </a:xfrm>
          <a:prstGeom prst="rect">
            <a:avLst/>
          </a:prstGeom>
        </p:spPr>
      </p:pic>
      <p:pic>
        <p:nvPicPr>
          <p:cNvPr id="9" name="Picture 8" descr="A set model for finding equivalent fractions. 2 sets of red counters, and 1 set of yellow counters. 16 is 2 groups of 8. 2 thirds groups are apples, and 1 third groups are banana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0355" y="4987417"/>
            <a:ext cx="3994851" cy="1336827"/>
          </a:xfrm>
          <a:prstGeom prst="rect">
            <a:avLst/>
          </a:prstGeom>
        </p:spPr>
      </p:pic>
    </p:spTree>
    <p:extLst>
      <p:ext uri="{BB962C8B-B14F-4D97-AF65-F5344CB8AC3E}">
        <p14:creationId xmlns:p14="http://schemas.microsoft.com/office/powerpoint/2010/main" val="3262712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Developing Equivalent-Fraction Algorithm</a:t>
            </a:r>
          </a:p>
        </p:txBody>
      </p:sp>
      <p:sp>
        <p:nvSpPr>
          <p:cNvPr id="3" name="Text Placeholder 2"/>
          <p:cNvSpPr>
            <a:spLocks noGrp="1"/>
          </p:cNvSpPr>
          <p:nvPr>
            <p:ph type="body" idx="1"/>
          </p:nvPr>
        </p:nvSpPr>
        <p:spPr>
          <a:xfrm>
            <a:off x="457200" y="1600201"/>
            <a:ext cx="8229600" cy="1543049"/>
          </a:xfrm>
        </p:spPr>
        <p:txBody>
          <a:bodyPr/>
          <a:lstStyle/>
          <a:p>
            <a:pPr marL="0" indent="0">
              <a:buNone/>
            </a:pPr>
            <a:r>
              <a:rPr lang="en-US" sz="2200" dirty="0">
                <a:solidFill>
                  <a:schemeClr val="tx1"/>
                </a:solidFill>
                <a:latin typeface="+mn-lt"/>
                <a:cs typeface="Verdana"/>
              </a:rPr>
              <a:t>Area model is a good visual to connect concept of equivalence to the standard algorithm.</a:t>
            </a:r>
          </a:p>
          <a:p>
            <a:pPr marL="0" indent="0">
              <a:spcBef>
                <a:spcPts val="600"/>
              </a:spcBef>
              <a:buNone/>
            </a:pPr>
            <a:r>
              <a:rPr lang="en-US" sz="2200" dirty="0">
                <a:solidFill>
                  <a:schemeClr val="tx1"/>
                </a:solidFill>
                <a:latin typeface="+mn-lt"/>
                <a:cs typeface="Verdana"/>
              </a:rPr>
              <a:t>The approach would be to look for a patterns in the way that the fractional parts in both the part and whole are counted.</a:t>
            </a:r>
          </a:p>
        </p:txBody>
      </p:sp>
      <p:pic>
        <p:nvPicPr>
          <p:cNvPr id="7" name="Picture 6" descr="4 garden plots drawn by a student for a garden that plots activity. Each plot is square with partitions. The first plot has 4 columns and 2 rows with 3 fourths, or 6 eighths shaded and labeled. The second plot has 4 columns and 4 rows with 3 fourths, or 12 sixteenths shaded and labeled. The third plot 4 columns and 5 rows with 3 fourths, or 15 twentieths shaded and labeled. The fourth plot has 4 columns and 6 rows with 3 fourths, or 18 twenty fourths shaded and label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775" y="3340720"/>
            <a:ext cx="3761016" cy="2887075"/>
          </a:xfrm>
          <a:prstGeom prst="rect">
            <a:avLst/>
          </a:prstGeom>
        </p:spPr>
      </p:pic>
      <p:pic>
        <p:nvPicPr>
          <p:cNvPr id="8" name="Picture 7" descr="A handwritten work sample. The student writes, I noticed that on number 3 on both numbers you can multiply by 2 to get the new frac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2484" y="3337707"/>
            <a:ext cx="3951891" cy="1476533"/>
          </a:xfrm>
          <a:prstGeom prst="rect">
            <a:avLst/>
          </a:prstGeom>
        </p:spPr>
      </p:pic>
      <p:pic>
        <p:nvPicPr>
          <p:cNvPr id="9" name="Picture 8" descr="A handwritten work sample. The student writes, what do you notice? I notice if you multiply the top you also multiply it to the bottom by the same numb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1734" y="4970076"/>
            <a:ext cx="3862412" cy="1265540"/>
          </a:xfrm>
          <a:prstGeom prst="rect">
            <a:avLst/>
          </a:prstGeom>
        </p:spPr>
      </p:pic>
    </p:spTree>
    <p:extLst>
      <p:ext uri="{BB962C8B-B14F-4D97-AF65-F5344CB8AC3E}">
        <p14:creationId xmlns:p14="http://schemas.microsoft.com/office/powerpoint/2010/main" val="1858384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Writing Fractions in Simplest Terms</a:t>
            </a:r>
          </a:p>
        </p:txBody>
      </p:sp>
      <p:sp>
        <p:nvSpPr>
          <p:cNvPr id="3" name="Text Placeholder 2"/>
          <p:cNvSpPr>
            <a:spLocks noGrp="1"/>
          </p:cNvSpPr>
          <p:nvPr>
            <p:ph type="body" idx="1"/>
          </p:nvPr>
        </p:nvSpPr>
        <p:spPr>
          <a:xfrm>
            <a:off x="457200" y="1600200"/>
            <a:ext cx="8229600" cy="2695575"/>
          </a:xfrm>
        </p:spPr>
        <p:txBody>
          <a:bodyPr/>
          <a:lstStyle/>
          <a:p>
            <a:pPr marL="0" indent="0">
              <a:buNone/>
            </a:pPr>
            <a:r>
              <a:rPr lang="en-US" sz="2400" dirty="0">
                <a:solidFill>
                  <a:schemeClr val="tx1"/>
                </a:solidFill>
                <a:latin typeface="+mn-lt"/>
                <a:cs typeface="Verdana"/>
              </a:rPr>
              <a:t>A fraction in simplest terms means that the numerator and denominator have no common whole-number factors.</a:t>
            </a:r>
          </a:p>
          <a:p>
            <a:pPr marL="0" indent="0">
              <a:buNone/>
            </a:pPr>
            <a:r>
              <a:rPr lang="en-US" sz="2400" b="1" dirty="0">
                <a:solidFill>
                  <a:schemeClr val="tx1"/>
                </a:solidFill>
                <a:latin typeface="+mn-lt"/>
                <a:cs typeface="Verdana"/>
              </a:rPr>
              <a:t>Reducing fractions</a:t>
            </a:r>
            <a:r>
              <a:rPr lang="en-US" sz="2400" dirty="0">
                <a:solidFill>
                  <a:schemeClr val="tx1"/>
                </a:solidFill>
                <a:latin typeface="+mn-lt"/>
                <a:cs typeface="Verdana"/>
              </a:rPr>
              <a:t> implies that the fraction is getting smaller and this is not true. Avoid that term.</a:t>
            </a:r>
          </a:p>
          <a:p>
            <a:pPr marL="0" indent="0">
              <a:buNone/>
            </a:pPr>
            <a:r>
              <a:rPr lang="en-US" sz="2400" dirty="0">
                <a:solidFill>
                  <a:schemeClr val="tx1"/>
                </a:solidFill>
                <a:latin typeface="+mn-lt"/>
                <a:cs typeface="Verdana"/>
              </a:rPr>
              <a:t>Accept all equivalent fractions and not say that an answer is “incorrect” if not in simplest terms.</a:t>
            </a:r>
          </a:p>
        </p:txBody>
      </p:sp>
      <p:pic>
        <p:nvPicPr>
          <p:cNvPr id="5" name="Picture 4" descr="Simpler truths fall towards the right. Higher terms fall towards the left. The equation reads from left to right, 8 twelfths, =2 times 4, over 3 times 4, equals 2 third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2682" y="4337706"/>
            <a:ext cx="4865007" cy="1990229"/>
          </a:xfrm>
          <a:prstGeom prst="rect">
            <a:avLst/>
          </a:prstGeom>
        </p:spPr>
      </p:pic>
    </p:spTree>
    <p:extLst>
      <p:ext uri="{BB962C8B-B14F-4D97-AF65-F5344CB8AC3E}">
        <p14:creationId xmlns:p14="http://schemas.microsoft.com/office/powerpoint/2010/main" val="3926225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2304"/>
            <a:ext cx="8229600" cy="1097279"/>
          </a:xfrm>
        </p:spPr>
        <p:txBody>
          <a:bodyPr/>
          <a:lstStyle/>
          <a:p>
            <a:r>
              <a:rPr lang="en-US" dirty="0">
                <a:latin typeface="Times New Roman" panose="02020603050405020304" pitchFamily="18" charset="0"/>
              </a:rPr>
              <a:t>Comparing Fractions</a:t>
            </a:r>
            <a:endParaRPr lang="en-US" dirty="0"/>
          </a:p>
        </p:txBody>
      </p:sp>
      <p:sp>
        <p:nvSpPr>
          <p:cNvPr id="4" name="Text Placeholder 3"/>
          <p:cNvSpPr>
            <a:spLocks noGrp="1"/>
          </p:cNvSpPr>
          <p:nvPr>
            <p:ph type="body" idx="1"/>
          </p:nvPr>
        </p:nvSpPr>
        <p:spPr>
          <a:xfrm>
            <a:off x="483708" y="928688"/>
            <a:ext cx="4477109" cy="1201398"/>
          </a:xfrm>
        </p:spPr>
        <p:txBody>
          <a:bodyPr/>
          <a:lstStyle/>
          <a:p>
            <a:pPr marL="0" indent="0">
              <a:buNone/>
            </a:pPr>
            <a:r>
              <a:rPr lang="en-US" sz="1800" dirty="0">
                <a:latin typeface="+mn-lt"/>
              </a:rPr>
              <a:t>Which fraction in each pair is greater?</a:t>
            </a:r>
          </a:p>
          <a:p>
            <a:pPr marL="0" indent="0">
              <a:spcBef>
                <a:spcPts val="0"/>
              </a:spcBef>
              <a:buNone/>
            </a:pPr>
            <a:r>
              <a:rPr lang="en-US" sz="1800" dirty="0">
                <a:latin typeface="+mn-lt"/>
              </a:rPr>
              <a:t>Give one or more reasons. Try not to use drawings or models. </a:t>
            </a:r>
            <a:r>
              <a:rPr lang="en-US" sz="1800" b="1" dirty="0">
                <a:latin typeface="+mn-lt"/>
              </a:rPr>
              <a:t>Do not use </a:t>
            </a:r>
            <a:r>
              <a:rPr lang="en-US" sz="1800" dirty="0">
                <a:latin typeface="+mn-lt"/>
              </a:rPr>
              <a:t>common denominators or cross-multiplication.</a:t>
            </a:r>
            <a:endParaRPr lang="en-US" sz="1800" b="1" dirty="0">
              <a:latin typeface="+mn-lt"/>
            </a:endParaRPr>
          </a:p>
        </p:txBody>
      </p:sp>
      <p:pic>
        <p:nvPicPr>
          <p:cNvPr id="7" name="Picture 6" descr="A worksheet titled, Which is Greater, lists pairs of fractions labeled A through L. ¬¬The worksheet reads as follows. Use an efficient strategy to compare. Tell how you know which fraction is greater. A. fourth fifths or 4 ninths. B. 4 sevenths or 5 sevenths. C. 3 eighths or 4 tenths. D. 5 thirds or 5 eighths. E. 3 fourths or 9 tenths. F. 3 eighths or 4 sevenths. G. 7 twelfths or 5 twelfths. H. 3 fifths or 3 sevenths. I. 5 eighths or 76 tenths. J. 9 eighths or 4 thirds. K. 4 sixths or 7 twelfths. L. 8 ninths or 7 eighths."/>
          <p:cNvPicPr>
            <a:picLocks noChangeAspect="1"/>
          </p:cNvPicPr>
          <p:nvPr/>
        </p:nvPicPr>
        <p:blipFill>
          <a:blip r:embed="rId2"/>
          <a:stretch>
            <a:fillRect/>
          </a:stretch>
        </p:blipFill>
        <p:spPr>
          <a:xfrm>
            <a:off x="869547" y="2239624"/>
            <a:ext cx="2945216" cy="2603221"/>
          </a:xfrm>
          <a:prstGeom prst="rect">
            <a:avLst/>
          </a:prstGeom>
        </p:spPr>
      </p:pic>
      <p:pic>
        <p:nvPicPr>
          <p:cNvPr id="8" name="Picture 1" descr="2 handwritten explanations by students about fractions labeled A to F. Section a reads as follows. A. 4 fifths is larger because it is from a whole and 4 ninths is close to being 1 half. B. The denominator is the same but the numerator of 5 sevenths is greater, making it a bigger fraction. C. 4 tenths is greater because they are both away from half but tenths are smaller, therefore 4 tenths is closer and bigger. D. Because 5 thirds is greater than whole but 5 eighths is an eighth bigger than only half. E. 9 tenths is bigger because they are both 1 away from whole but tenths are smaller making it closer and bigger. F. 4 sevenths is greater because its denominator is smaller and its numerator is bigger. Section b. reads as follows. A. 4 fifths is only 1 away from being a whole. 4 ninths is closer to 1 half. B. 5 sevenths is greater than 4 sevenths because 5 sevenths is closer to a whole. C. 4 tenths is greater than 3 eighths because 4 tenths would have smaller slices. D. 5 thirds is greater than 5 eighths because 5 thirds is greater than 1 whole. E. 9 tenths is greater than 3 fourths because 9 tenths would have smaller slices. F. 4 sevenths is greater than 3 eighths because 4 sevenths is closer to a whol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43054" y="359839"/>
            <a:ext cx="3386621" cy="5411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Placeholder 4"/>
          <p:cNvSpPr>
            <a:spLocks noGrp="1"/>
          </p:cNvSpPr>
          <p:nvPr>
            <p:ph type="body" idx="2"/>
          </p:nvPr>
        </p:nvSpPr>
        <p:spPr>
          <a:xfrm>
            <a:off x="457200" y="4838922"/>
            <a:ext cx="5434642" cy="1487789"/>
          </a:xfrm>
        </p:spPr>
        <p:txBody>
          <a:bodyPr/>
          <a:lstStyle/>
          <a:p>
            <a:pPr marL="0" indent="0">
              <a:spcBef>
                <a:spcPts val="0"/>
              </a:spcBef>
              <a:buNone/>
              <a:defRPr/>
            </a:pPr>
            <a:r>
              <a:rPr lang="en-US" sz="1800" dirty="0">
                <a:latin typeface="+mn-lt"/>
              </a:rPr>
              <a:t>Ways that the fractions could have been compared:</a:t>
            </a:r>
          </a:p>
          <a:p>
            <a:pPr>
              <a:spcBef>
                <a:spcPts val="0"/>
              </a:spcBef>
              <a:defRPr/>
            </a:pPr>
            <a:r>
              <a:rPr lang="en-US" sz="1800" dirty="0">
                <a:latin typeface="+mn-lt"/>
              </a:rPr>
              <a:t>Same-size denominator</a:t>
            </a:r>
          </a:p>
          <a:p>
            <a:pPr>
              <a:spcBef>
                <a:spcPts val="0"/>
              </a:spcBef>
              <a:defRPr/>
            </a:pPr>
            <a:r>
              <a:rPr lang="en-US" sz="1800" dirty="0">
                <a:latin typeface="+mn-lt"/>
              </a:rPr>
              <a:t>Same numerator</a:t>
            </a:r>
          </a:p>
          <a:p>
            <a:pPr>
              <a:spcBef>
                <a:spcPts val="0"/>
              </a:spcBef>
              <a:defRPr/>
            </a:pPr>
            <a:r>
              <a:rPr lang="en-US" sz="1800" dirty="0">
                <a:latin typeface="+mn-lt"/>
              </a:rPr>
              <a:t>More than/less than benchmark (0, ½, or 1)</a:t>
            </a:r>
          </a:p>
          <a:p>
            <a:pPr>
              <a:spcBef>
                <a:spcPts val="0"/>
              </a:spcBef>
              <a:defRPr/>
            </a:pPr>
            <a:r>
              <a:rPr lang="en-US" sz="1800" dirty="0">
                <a:latin typeface="+mn-lt"/>
              </a:rPr>
              <a:t>Closeness to a benchmark</a:t>
            </a:r>
          </a:p>
        </p:txBody>
      </p:sp>
    </p:spTree>
    <p:extLst>
      <p:ext uri="{BB962C8B-B14F-4D97-AF65-F5344CB8AC3E}">
        <p14:creationId xmlns:p14="http://schemas.microsoft.com/office/powerpoint/2010/main" val="1676402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Teaching Considerations for Fractions Concepts</a:t>
            </a:r>
          </a:p>
        </p:txBody>
      </p:sp>
      <p:sp>
        <p:nvSpPr>
          <p:cNvPr id="3" name="Text Placeholder 2"/>
          <p:cNvSpPr>
            <a:spLocks noGrp="1"/>
          </p:cNvSpPr>
          <p:nvPr>
            <p:ph type="body" idx="1"/>
          </p:nvPr>
        </p:nvSpPr>
        <p:spPr/>
        <p:txBody>
          <a:bodyPr/>
          <a:lstStyle/>
          <a:p>
            <a:pPr marL="432000" indent="-432000" eaLnBrk="1" hangingPunct="1">
              <a:buSzTx/>
              <a:buFont typeface="Wingdings" charset="0"/>
              <a:buAutoNum type="arabicPeriod"/>
            </a:pPr>
            <a:r>
              <a:rPr lang="en-US" sz="2400" dirty="0">
                <a:latin typeface="+mn-lt"/>
              </a:rPr>
              <a:t>Emphasize number sense and meaning of fractions.</a:t>
            </a:r>
          </a:p>
          <a:p>
            <a:pPr marL="432000" indent="-432000" eaLnBrk="1" hangingPunct="1">
              <a:buSzTx/>
              <a:buFont typeface="Wingdings" charset="0"/>
              <a:buAutoNum type="arabicPeriod"/>
            </a:pPr>
            <a:r>
              <a:rPr lang="en-US" sz="2400" dirty="0">
                <a:latin typeface="+mn-lt"/>
              </a:rPr>
              <a:t>Provide a variety of models and contexts.</a:t>
            </a:r>
          </a:p>
          <a:p>
            <a:pPr marL="432000" indent="-432000" eaLnBrk="1" hangingPunct="1">
              <a:buSzTx/>
              <a:buFont typeface="Wingdings" charset="0"/>
              <a:buAutoNum type="arabicPeriod"/>
            </a:pPr>
            <a:r>
              <a:rPr lang="en-US" sz="2400" dirty="0">
                <a:latin typeface="+mn-lt"/>
              </a:rPr>
              <a:t>Emphasize that fractions are numbers-Make extensive use of number lines in representing fractions.</a:t>
            </a:r>
          </a:p>
          <a:p>
            <a:pPr marL="432000" indent="-432000" eaLnBrk="1" hangingPunct="1">
              <a:buSzTx/>
              <a:buFont typeface="Wingdings" charset="0"/>
              <a:buAutoNum type="arabicPeriod"/>
            </a:pPr>
            <a:r>
              <a:rPr lang="en-US" sz="2400" dirty="0">
                <a:latin typeface="+mn-lt"/>
              </a:rPr>
              <a:t>Dedicate time for understanding of equivalence (concretely, symbolically).</a:t>
            </a:r>
          </a:p>
          <a:p>
            <a:pPr marL="432000" indent="-432000" eaLnBrk="1" hangingPunct="1">
              <a:buSzTx/>
              <a:buFont typeface="Wingdings" charset="0"/>
              <a:buAutoNum type="arabicPeriod"/>
            </a:pPr>
            <a:r>
              <a:rPr lang="en-US" sz="2400" dirty="0">
                <a:latin typeface="+mn-lt"/>
              </a:rPr>
              <a:t>Link fractions to key benchmarks and encourage estimation.</a:t>
            </a:r>
          </a:p>
        </p:txBody>
      </p:sp>
    </p:spTree>
    <p:extLst>
      <p:ext uri="{BB962C8B-B14F-4D97-AF65-F5344CB8AC3E}">
        <p14:creationId xmlns:p14="http://schemas.microsoft.com/office/powerpoint/2010/main" val="1301699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Challenges and Misconceptions for Fraction Concepts </a:t>
            </a:r>
            <a:r>
              <a:rPr lang="en-US" sz="2000" b="0" dirty="0"/>
              <a:t>(1 of 2)</a:t>
            </a:r>
            <a:endParaRPr lang="en-US" b="0" dirty="0"/>
          </a:p>
        </p:txBody>
      </p:sp>
      <p:graphicFrame>
        <p:nvGraphicFramePr>
          <p:cNvPr id="4" name="Table 3"/>
          <p:cNvGraphicFramePr>
            <a:graphicFrameLocks noGrp="1"/>
          </p:cNvGraphicFramePr>
          <p:nvPr>
            <p:extLst>
              <p:ext uri="{D42A27DB-BD31-4B8C-83A1-F6EECF244321}">
                <p14:modId xmlns:p14="http://schemas.microsoft.com/office/powerpoint/2010/main" val="4188838736"/>
              </p:ext>
            </p:extLst>
          </p:nvPr>
        </p:nvGraphicFramePr>
        <p:xfrm>
          <a:off x="457200" y="1600200"/>
          <a:ext cx="8229600" cy="4705349"/>
        </p:xfrm>
        <a:graphic>
          <a:graphicData uri="http://schemas.openxmlformats.org/drawingml/2006/table">
            <a:tbl>
              <a:tblPr firstRow="1" bandRow="1">
                <a:tableStyleId>{5940675A-B579-460E-94D1-54222C63F5DA}</a:tableStyleId>
              </a:tblPr>
              <a:tblGrid>
                <a:gridCol w="1590675">
                  <a:extLst>
                    <a:ext uri="{9D8B030D-6E8A-4147-A177-3AD203B41FA5}">
                      <a16:colId xmlns:a16="http://schemas.microsoft.com/office/drawing/2014/main" val="3520173824"/>
                    </a:ext>
                  </a:extLst>
                </a:gridCol>
                <a:gridCol w="2257425">
                  <a:extLst>
                    <a:ext uri="{9D8B030D-6E8A-4147-A177-3AD203B41FA5}">
                      <a16:colId xmlns:a16="http://schemas.microsoft.com/office/drawing/2014/main" val="2644124342"/>
                    </a:ext>
                  </a:extLst>
                </a:gridCol>
                <a:gridCol w="4381500">
                  <a:extLst>
                    <a:ext uri="{9D8B030D-6E8A-4147-A177-3AD203B41FA5}">
                      <a16:colId xmlns:a16="http://schemas.microsoft.com/office/drawing/2014/main" val="3625190562"/>
                    </a:ext>
                  </a:extLst>
                </a:gridCol>
              </a:tblGrid>
              <a:tr h="528915">
                <a:tc>
                  <a:txBody>
                    <a:bodyPr/>
                    <a:lstStyle/>
                    <a:p>
                      <a:r>
                        <a:rPr lang="en-US" sz="1200" b="1" u="none" strike="noStrike" cap="none" baseline="0" dirty="0">
                          <a:solidFill>
                            <a:schemeClr val="tx1"/>
                          </a:solidFill>
                          <a:sym typeface="Arial"/>
                        </a:rPr>
                        <a:t>Challenges and Misconceptions</a:t>
                      </a:r>
                      <a:endParaRPr lang="en-US" sz="1200" b="1" dirty="0">
                        <a:solidFill>
                          <a:schemeClr val="tx1"/>
                        </a:solidFill>
                      </a:endParaRPr>
                    </a:p>
                  </a:txBody>
                  <a:tcPr anchor="ctr"/>
                </a:tc>
                <a:tc>
                  <a:txBody>
                    <a:bodyPr/>
                    <a:lstStyle/>
                    <a:p>
                      <a:r>
                        <a:rPr lang="en-US" sz="1200" b="1" u="none" strike="noStrike" cap="none" baseline="0" dirty="0">
                          <a:solidFill>
                            <a:schemeClr val="tx1"/>
                          </a:solidFill>
                          <a:sym typeface="Arial"/>
                        </a:rPr>
                        <a:t>What It Looks Like</a:t>
                      </a:r>
                      <a:endParaRPr lang="en-US" sz="1200" b="1" dirty="0">
                        <a:solidFill>
                          <a:schemeClr val="tx1"/>
                        </a:solidFill>
                      </a:endParaRPr>
                    </a:p>
                  </a:txBody>
                  <a:tcPr anchor="ctr"/>
                </a:tc>
                <a:tc>
                  <a:txBody>
                    <a:bodyPr/>
                    <a:lstStyle/>
                    <a:p>
                      <a:r>
                        <a:rPr lang="en-US" sz="1200" b="1" u="none" strike="noStrike" cap="none" baseline="0" dirty="0">
                          <a:solidFill>
                            <a:schemeClr val="tx1"/>
                          </a:solidFill>
                          <a:sym typeface="Arial"/>
                        </a:rPr>
                        <a:t>How to Help</a:t>
                      </a:r>
                      <a:endParaRPr lang="en-US" sz="1200" b="1" dirty="0">
                        <a:solidFill>
                          <a:schemeClr val="tx1"/>
                        </a:solidFill>
                      </a:endParaRPr>
                    </a:p>
                  </a:txBody>
                  <a:tcPr anchor="ctr"/>
                </a:tc>
                <a:extLst>
                  <a:ext uri="{0D108BD9-81ED-4DB2-BD59-A6C34878D82A}">
                    <a16:rowId xmlns:a16="http://schemas.microsoft.com/office/drawing/2014/main" val="3021679024"/>
                  </a:ext>
                </a:extLst>
              </a:tr>
              <a:tr h="1974617">
                <a:tc>
                  <a:txBody>
                    <a:bodyPr/>
                    <a:lstStyle/>
                    <a:p>
                      <a:r>
                        <a:rPr lang="en-US" sz="1200" b="1" i="0" u="none" strike="noStrike" cap="none" baseline="0" dirty="0">
                          <a:solidFill>
                            <a:schemeClr val="tx1"/>
                          </a:solidFill>
                          <a:latin typeface="+mn-lt"/>
                          <a:ea typeface="+mn-ea"/>
                          <a:cs typeface="+mn-cs"/>
                          <a:sym typeface="Arial"/>
                        </a:rPr>
                        <a:t>1. Numerator and denominator are separate numbers (not seeing a fraction as a number)</a:t>
                      </a:r>
                      <a:endParaRPr lang="en-US" sz="1200" b="1" dirty="0">
                        <a:solidFill>
                          <a:schemeClr val="tx1"/>
                        </a:solidFill>
                      </a:endParaRPr>
                    </a:p>
                  </a:txBody>
                  <a:tcPr/>
                </a:tc>
                <a:tc>
                  <a:txBody>
                    <a:bodyPr/>
                    <a:lstStyle/>
                    <a:p>
                      <a:pPr>
                        <a:lnSpc>
                          <a:spcPct val="150000"/>
                        </a:lnSpc>
                      </a:pPr>
                      <a:r>
                        <a:rPr lang="en-US" sz="200" b="0" i="0" u="none" strike="noStrike" cap="none" baseline="0" dirty="0">
                          <a:solidFill>
                            <a:schemeClr val="bg1"/>
                          </a:solidFill>
                          <a:latin typeface="+mn-lt"/>
                          <a:ea typeface="+mn-ea"/>
                          <a:cs typeface="+mn-cs"/>
                          <a:sym typeface="Arial"/>
                        </a:rPr>
                        <a:t>Three fourths</a:t>
                      </a:r>
                      <a:r>
                        <a:rPr lang="en-US" sz="1200" b="0" i="0" u="none" strike="noStrike" cap="none" baseline="0" dirty="0">
                          <a:solidFill>
                            <a:schemeClr val="tx1"/>
                          </a:solidFill>
                          <a:latin typeface="+mn-lt"/>
                          <a:ea typeface="+mn-ea"/>
                          <a:cs typeface="+mn-cs"/>
                          <a:sym typeface="Arial"/>
                        </a:rPr>
                        <a:t> is seen as a 3 over a 4. Student cannot locate a fraction such as </a:t>
                      </a:r>
                      <a:r>
                        <a:rPr lang="en-US" sz="400" b="0" i="0" u="none" strike="noStrike" cap="none" baseline="0" dirty="0">
                          <a:solidFill>
                            <a:schemeClr val="bg1"/>
                          </a:solidFill>
                          <a:latin typeface="+mn-lt"/>
                          <a:ea typeface="+mn-ea"/>
                          <a:cs typeface="+mn-cs"/>
                          <a:sym typeface="Arial"/>
                        </a:rPr>
                        <a:t>three fourths</a:t>
                      </a:r>
                      <a:r>
                        <a:rPr lang="en-US" sz="1200" b="0" i="0" u="none" strike="noStrike" cap="none" baseline="0" dirty="0">
                          <a:solidFill>
                            <a:schemeClr val="tx1"/>
                          </a:solidFill>
                          <a:latin typeface="+mn-lt"/>
                          <a:ea typeface="+mn-ea"/>
                          <a:cs typeface="+mn-cs"/>
                          <a:sym typeface="Arial"/>
                        </a:rPr>
                        <a:t> on a number line because they don’t think it is a number.</a:t>
                      </a:r>
                      <a:endParaRPr lang="en-US" sz="1200" dirty="0">
                        <a:solidFill>
                          <a:schemeClr val="tx1"/>
                        </a:solidFill>
                      </a:endParaRPr>
                    </a:p>
                  </a:txBody>
                  <a:tcPr/>
                </a:tc>
                <a:tc>
                  <a:txBody>
                    <a:bodyPr/>
                    <a:lstStyle/>
                    <a:p>
                      <a:pPr>
                        <a:spcBef>
                          <a:spcPts val="600"/>
                        </a:spcBef>
                      </a:pPr>
                      <a:r>
                        <a:rPr lang="en-US" sz="1200" b="0" i="0" u="none" strike="noStrike" cap="none" baseline="0" dirty="0">
                          <a:solidFill>
                            <a:schemeClr val="tx1"/>
                          </a:solidFill>
                          <a:latin typeface="+mn-lt"/>
                          <a:ea typeface="+mn-ea"/>
                          <a:cs typeface="+mn-cs"/>
                          <a:sym typeface="Arial"/>
                        </a:rPr>
                        <a:t>Find fraction values on a number line (e.g., a warm-up activity each day where students place values on a classroom number line).</a:t>
                      </a:r>
                    </a:p>
                    <a:p>
                      <a:pPr>
                        <a:spcBef>
                          <a:spcPts val="600"/>
                        </a:spcBef>
                      </a:pPr>
                      <a:r>
                        <a:rPr lang="en-US" sz="1200" b="0" i="0" u="none" strike="noStrike" cap="none" baseline="0" dirty="0">
                          <a:solidFill>
                            <a:schemeClr val="tx1"/>
                          </a:solidFill>
                          <a:latin typeface="+mn-lt"/>
                          <a:ea typeface="+mn-ea"/>
                          <a:cs typeface="+mn-cs"/>
                          <a:sym typeface="Arial"/>
                        </a:rPr>
                        <a:t>Measure with inches to various levels of precision (e.g., to the nearest fourth, eighth, or sixteenth).</a:t>
                      </a:r>
                    </a:p>
                    <a:p>
                      <a:pPr>
                        <a:spcBef>
                          <a:spcPts val="600"/>
                        </a:spcBef>
                      </a:pPr>
                      <a:r>
                        <a:rPr lang="en-US" sz="1200" b="0" i="0" u="none" strike="noStrike" cap="none" baseline="0" dirty="0">
                          <a:solidFill>
                            <a:schemeClr val="tx1"/>
                          </a:solidFill>
                          <a:latin typeface="+mn-lt"/>
                          <a:ea typeface="+mn-ea"/>
                          <a:cs typeface="+mn-cs"/>
                          <a:sym typeface="Arial"/>
                        </a:rPr>
                        <a:t>Avoid the phrase “three out of four” (unless you are talking about ratios or probability) or “three over four”; instead, say “three-fourths” (Siebert &amp; Gaskin, 2006).</a:t>
                      </a:r>
                    </a:p>
                  </a:txBody>
                  <a:tcPr/>
                </a:tc>
                <a:extLst>
                  <a:ext uri="{0D108BD9-81ED-4DB2-BD59-A6C34878D82A}">
                    <a16:rowId xmlns:a16="http://schemas.microsoft.com/office/drawing/2014/main" val="452586414"/>
                  </a:ext>
                </a:extLst>
              </a:tr>
              <a:tr h="2201817">
                <a:tc>
                  <a:txBody>
                    <a:bodyPr/>
                    <a:lstStyle/>
                    <a:p>
                      <a:r>
                        <a:rPr lang="en-US" sz="1200" b="1" i="0" u="none" strike="noStrike" cap="none" baseline="0" dirty="0">
                          <a:solidFill>
                            <a:schemeClr val="tx1"/>
                          </a:solidFill>
                          <a:latin typeface="+mn-lt"/>
                          <a:ea typeface="+mn-ea"/>
                          <a:cs typeface="+mn-cs"/>
                          <a:sym typeface="Arial"/>
                        </a:rPr>
                        <a:t>2. Fractional parts</a:t>
                      </a:r>
                    </a:p>
                    <a:p>
                      <a:r>
                        <a:rPr lang="en-US" sz="1200" b="1" i="0" u="none" strike="noStrike" cap="none" baseline="0" dirty="0">
                          <a:solidFill>
                            <a:schemeClr val="tx1"/>
                          </a:solidFill>
                          <a:latin typeface="+mn-lt"/>
                          <a:ea typeface="+mn-ea"/>
                          <a:cs typeface="+mn-cs"/>
                          <a:sym typeface="Arial"/>
                        </a:rPr>
                        <a:t>do not need to be equal-sized</a:t>
                      </a:r>
                      <a:endParaRPr lang="en-US" sz="1200" b="1" dirty="0">
                        <a:solidFill>
                          <a:schemeClr val="tx1"/>
                        </a:solidFill>
                      </a:endParaRPr>
                    </a:p>
                  </a:txBody>
                  <a:tcPr/>
                </a:tc>
                <a:tc>
                  <a:txBody>
                    <a:bodyPr/>
                    <a:lstStyle/>
                    <a:p>
                      <a:pPr>
                        <a:lnSpc>
                          <a:spcPct val="150000"/>
                        </a:lnSpc>
                      </a:pPr>
                      <a:r>
                        <a:rPr lang="en-US" sz="300" b="0" i="0" u="none" strike="noStrike" cap="none" baseline="0" dirty="0">
                          <a:solidFill>
                            <a:schemeClr val="bg1"/>
                          </a:solidFill>
                          <a:latin typeface="+mn-lt"/>
                          <a:ea typeface="+mn-ea"/>
                          <a:cs typeface="+mn-cs"/>
                          <a:sym typeface="Arial"/>
                        </a:rPr>
                        <a:t>Three fourth</a:t>
                      </a:r>
                      <a:r>
                        <a:rPr lang="en-US" sz="400" b="0" i="0" u="none" strike="noStrike" cap="none" baseline="0" dirty="0">
                          <a:solidFill>
                            <a:schemeClr val="bg1"/>
                          </a:solidFill>
                          <a:latin typeface="+mn-lt"/>
                          <a:ea typeface="+mn-ea"/>
                          <a:cs typeface="+mn-cs"/>
                          <a:sym typeface="Arial"/>
                        </a:rPr>
                        <a:t>s </a:t>
                      </a:r>
                      <a:r>
                        <a:rPr lang="en-US" sz="1200" b="0" i="0" u="none" strike="noStrike" cap="none" baseline="0" dirty="0">
                          <a:solidFill>
                            <a:schemeClr val="tx1"/>
                          </a:solidFill>
                          <a:latin typeface="+mn-lt"/>
                          <a:ea typeface="+mn-ea"/>
                          <a:cs typeface="+mn-cs"/>
                          <a:sym typeface="Arial"/>
                        </a:rPr>
                        <a:t>(three-fourths) of the figure below is light gray.* </a:t>
                      </a:r>
                      <a:r>
                        <a:rPr lang="en-US" sz="1100" b="0" i="0" u="none" strike="noStrike" cap="none" dirty="0">
                          <a:solidFill>
                            <a:schemeClr val="bg1"/>
                          </a:solidFill>
                          <a:effectLst/>
                          <a:latin typeface="+mn-lt"/>
                          <a:ea typeface="+mn-ea"/>
                          <a:cs typeface="+mn-cs"/>
                          <a:sym typeface="Arial"/>
                        </a:rPr>
                        <a:t>The figure has 4 block shapes. At the center is a trapezoid, with a triangle aligned against each of its left, right, and top sides. how to help.</a:t>
                      </a:r>
                    </a:p>
                    <a:p>
                      <a:pPr>
                        <a:lnSpc>
                          <a:spcPct val="150000"/>
                        </a:lnSpc>
                      </a:pPr>
                      <a:endParaRPr lang="en-US" sz="1100" b="0" i="0" u="none" strike="noStrike" cap="none" dirty="0">
                        <a:solidFill>
                          <a:schemeClr val="bg1"/>
                        </a:solidFill>
                        <a:effectLst/>
                        <a:latin typeface="+mn-lt"/>
                        <a:ea typeface="+mn-ea"/>
                        <a:cs typeface="+mn-cs"/>
                        <a:sym typeface="Arial"/>
                      </a:endParaRPr>
                    </a:p>
                    <a:p>
                      <a:pPr>
                        <a:lnSpc>
                          <a:spcPct val="150000"/>
                        </a:lnSpc>
                      </a:pPr>
                      <a:r>
                        <a:rPr lang="en-US" sz="1100" b="0" i="0" u="none" strike="noStrike" cap="none" dirty="0">
                          <a:solidFill>
                            <a:schemeClr val="tx1"/>
                          </a:solidFill>
                          <a:effectLst/>
                          <a:latin typeface="+mn-lt"/>
                          <a:ea typeface="+mn-ea"/>
                          <a:cs typeface="+mn-cs"/>
                          <a:sym typeface="Arial"/>
                        </a:rPr>
                        <a:t> </a:t>
                      </a:r>
                      <a:r>
                        <a:rPr lang="en-US" sz="1200" b="0" i="0" u="none" strike="noStrike" cap="none" dirty="0">
                          <a:solidFill>
                            <a:schemeClr val="tx1"/>
                          </a:solidFill>
                          <a:effectLst/>
                          <a:latin typeface="+mn-lt"/>
                          <a:ea typeface="+mn-ea"/>
                          <a:cs typeface="+mn-cs"/>
                          <a:sym typeface="Arial"/>
                        </a:rPr>
                        <a:t>*green if using pattern blocks</a:t>
                      </a:r>
                      <a:endParaRPr lang="en-US" sz="1200" dirty="0">
                        <a:solidFill>
                          <a:schemeClr val="tx1"/>
                        </a:solidFill>
                      </a:endParaRPr>
                    </a:p>
                  </a:txBody>
                  <a:tcPr/>
                </a:tc>
                <a:tc>
                  <a:txBody>
                    <a:bodyPr/>
                    <a:lstStyle/>
                    <a:p>
                      <a:pPr>
                        <a:spcBef>
                          <a:spcPts val="600"/>
                        </a:spcBef>
                      </a:pPr>
                      <a:r>
                        <a:rPr lang="en-US" sz="1200" b="0" i="0" u="none" strike="noStrike" cap="none" baseline="0" dirty="0">
                          <a:solidFill>
                            <a:schemeClr val="tx1"/>
                          </a:solidFill>
                          <a:latin typeface="+mn-lt"/>
                          <a:ea typeface="+mn-ea"/>
                          <a:cs typeface="+mn-cs"/>
                          <a:sym typeface="Arial"/>
                        </a:rPr>
                        <a:t>Have students create their own representations of fractions across various types of models.</a:t>
                      </a:r>
                    </a:p>
                    <a:p>
                      <a:pPr>
                        <a:spcBef>
                          <a:spcPts val="600"/>
                        </a:spcBef>
                      </a:pPr>
                      <a:r>
                        <a:rPr lang="en-US" sz="1200" b="0" i="0" u="none" strike="noStrike" cap="none" baseline="0" dirty="0">
                          <a:solidFill>
                            <a:schemeClr val="tx1"/>
                          </a:solidFill>
                          <a:latin typeface="+mn-lt"/>
                          <a:ea typeface="+mn-ea"/>
                          <a:cs typeface="+mn-cs"/>
                          <a:sym typeface="Arial"/>
                        </a:rPr>
                        <a:t>Provide problems like the one illustrated here, in which all the partitions are not already drawn and have students draw or show the equal-sized parts.</a:t>
                      </a:r>
                      <a:endParaRPr lang="en-US" sz="1200" dirty="0">
                        <a:solidFill>
                          <a:schemeClr val="tx1"/>
                        </a:solidFill>
                      </a:endParaRPr>
                    </a:p>
                  </a:txBody>
                  <a:tcPr/>
                </a:tc>
                <a:extLst>
                  <a:ext uri="{0D108BD9-81ED-4DB2-BD59-A6C34878D82A}">
                    <a16:rowId xmlns:a16="http://schemas.microsoft.com/office/drawing/2014/main" val="638364511"/>
                  </a:ext>
                </a:extLst>
              </a:tr>
            </a:tbl>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50312892"/>
              </p:ext>
            </p:extLst>
          </p:nvPr>
        </p:nvGraphicFramePr>
        <p:xfrm>
          <a:off x="2138697" y="2096945"/>
          <a:ext cx="136813" cy="353434"/>
        </p:xfrm>
        <a:graphic>
          <a:graphicData uri="http://schemas.openxmlformats.org/presentationml/2006/ole">
            <mc:AlternateContent xmlns:mc="http://schemas.openxmlformats.org/markup-compatibility/2006">
              <mc:Choice xmlns:v="urn:schemas-microsoft-com:vml" Requires="v">
                <p:oleObj spid="_x0000_s6258" name="Equation" r:id="rId3" imgW="152280" imgH="393480" progId="Equation.DSMT4">
                  <p:embed/>
                </p:oleObj>
              </mc:Choice>
              <mc:Fallback>
                <p:oleObj name="Equation" r:id="rId3" imgW="152280" imgH="393480" progId="Equation.DSMT4">
                  <p:embed/>
                  <p:pic>
                    <p:nvPicPr>
                      <p:cNvPr id="0" name=""/>
                      <p:cNvPicPr/>
                      <p:nvPr/>
                    </p:nvPicPr>
                    <p:blipFill>
                      <a:blip r:embed="rId4"/>
                      <a:stretch>
                        <a:fillRect/>
                      </a:stretch>
                    </p:blipFill>
                    <p:spPr>
                      <a:xfrm>
                        <a:off x="2138697" y="2096945"/>
                        <a:ext cx="136813" cy="353434"/>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71352244"/>
              </p:ext>
            </p:extLst>
          </p:nvPr>
        </p:nvGraphicFramePr>
        <p:xfrm>
          <a:off x="3298443" y="2660958"/>
          <a:ext cx="151128" cy="390410"/>
        </p:xfrm>
        <a:graphic>
          <a:graphicData uri="http://schemas.openxmlformats.org/presentationml/2006/ole">
            <mc:AlternateContent xmlns:mc="http://schemas.openxmlformats.org/markup-compatibility/2006">
              <mc:Choice xmlns:v="urn:schemas-microsoft-com:vml" Requires="v">
                <p:oleObj spid="_x0000_s6259" name="Equation" r:id="rId5" imgW="152280" imgH="393480" progId="Equation.DSMT4">
                  <p:embed/>
                </p:oleObj>
              </mc:Choice>
              <mc:Fallback>
                <p:oleObj name="Equation" r:id="rId5" imgW="152280" imgH="393480" progId="Equation.DSMT4">
                  <p:embed/>
                  <p:pic>
                    <p:nvPicPr>
                      <p:cNvPr id="6" name="Object 5"/>
                      <p:cNvPicPr/>
                      <p:nvPr/>
                    </p:nvPicPr>
                    <p:blipFill>
                      <a:blip r:embed="rId4"/>
                      <a:stretch>
                        <a:fillRect/>
                      </a:stretch>
                    </p:blipFill>
                    <p:spPr>
                      <a:xfrm>
                        <a:off x="3298443" y="2660958"/>
                        <a:ext cx="151128" cy="39041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537973433"/>
              </p:ext>
            </p:extLst>
          </p:nvPr>
        </p:nvGraphicFramePr>
        <p:xfrm>
          <a:off x="2187719" y="4109569"/>
          <a:ext cx="140959" cy="364143"/>
        </p:xfrm>
        <a:graphic>
          <a:graphicData uri="http://schemas.openxmlformats.org/presentationml/2006/ole">
            <mc:AlternateContent xmlns:mc="http://schemas.openxmlformats.org/markup-compatibility/2006">
              <mc:Choice xmlns:v="urn:schemas-microsoft-com:vml" Requires="v">
                <p:oleObj spid="_x0000_s6260" name="Equation" r:id="rId6" imgW="152280" imgH="393480" progId="Equation.DSMT4">
                  <p:embed/>
                </p:oleObj>
              </mc:Choice>
              <mc:Fallback>
                <p:oleObj name="Equation" r:id="rId6" imgW="152280" imgH="393480" progId="Equation.DSMT4">
                  <p:embed/>
                  <p:pic>
                    <p:nvPicPr>
                      <p:cNvPr id="7" name="Object 6"/>
                      <p:cNvPicPr/>
                      <p:nvPr/>
                    </p:nvPicPr>
                    <p:blipFill>
                      <a:blip r:embed="rId4"/>
                      <a:stretch>
                        <a:fillRect/>
                      </a:stretch>
                    </p:blipFill>
                    <p:spPr>
                      <a:xfrm>
                        <a:off x="2187719" y="4109569"/>
                        <a:ext cx="140959" cy="364143"/>
                      </a:xfrm>
                      <a:prstGeom prst="rect">
                        <a:avLst/>
                      </a:prstGeom>
                    </p:spPr>
                  </p:pic>
                </p:oleObj>
              </mc:Fallback>
            </mc:AlternateContent>
          </a:graphicData>
        </a:graphic>
      </p:graphicFrame>
      <p:pic>
        <p:nvPicPr>
          <p:cNvPr id="9" name="Picture 8"/>
          <p:cNvPicPr>
            <a:picLocks noChangeAspect="1"/>
          </p:cNvPicPr>
          <p:nvPr/>
        </p:nvPicPr>
        <p:blipFill>
          <a:blip r:embed="rId7"/>
          <a:stretch>
            <a:fillRect/>
          </a:stretch>
        </p:blipFill>
        <p:spPr>
          <a:xfrm>
            <a:off x="2223754" y="4761627"/>
            <a:ext cx="1898505" cy="1210548"/>
          </a:xfrm>
          <a:prstGeom prst="rect">
            <a:avLst/>
          </a:prstGeom>
        </p:spPr>
      </p:pic>
    </p:spTree>
    <p:extLst>
      <p:ext uri="{BB962C8B-B14F-4D97-AF65-F5344CB8AC3E}">
        <p14:creationId xmlns:p14="http://schemas.microsoft.com/office/powerpoint/2010/main" val="1024443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Challenges and Misconceptions for Fraction </a:t>
            </a:r>
            <a:r>
              <a:rPr lang="en-US"/>
              <a:t>Concepts </a:t>
            </a:r>
            <a:r>
              <a:rPr lang="en-US" sz="2000" b="0"/>
              <a:t>(2 </a:t>
            </a:r>
            <a:r>
              <a:rPr lang="en-US" sz="2000" b="0" dirty="0"/>
              <a:t>of 2)</a:t>
            </a:r>
            <a:endParaRPr lang="en-US" b="0" dirty="0"/>
          </a:p>
        </p:txBody>
      </p:sp>
      <p:sp>
        <p:nvSpPr>
          <p:cNvPr id="3" name="Text Placeholder 2"/>
          <p:cNvSpPr>
            <a:spLocks noGrp="1"/>
          </p:cNvSpPr>
          <p:nvPr>
            <p:ph type="body" idx="1"/>
          </p:nvPr>
        </p:nvSpPr>
        <p:spPr/>
        <p:txBody>
          <a:bodyPr/>
          <a:lstStyle/>
          <a:p>
            <a:pPr marL="0" indent="0">
              <a:buNone/>
            </a:pPr>
            <a:r>
              <a:rPr lang="en-US" sz="2400" dirty="0">
                <a:latin typeface="+mn-lt"/>
              </a:rPr>
              <a:t>Fractional parts must be the same size.</a:t>
            </a:r>
          </a:p>
          <a:p>
            <a:pPr marL="0" indent="0">
              <a:buNone/>
            </a:pPr>
            <a:r>
              <a:rPr lang="en-US" sz="2400" dirty="0">
                <a:latin typeface="+mn-lt"/>
              </a:rPr>
              <a:t>Fractions with larger denominators are bigger.</a:t>
            </a:r>
          </a:p>
          <a:p>
            <a:pPr marL="0" indent="0">
              <a:buNone/>
            </a:pPr>
            <a:r>
              <a:rPr lang="en-US" sz="2400" dirty="0">
                <a:latin typeface="+mn-lt"/>
              </a:rPr>
              <a:t>Fractions with larger denominators are smaller.</a:t>
            </a:r>
          </a:p>
          <a:p>
            <a:pPr marL="0" indent="0">
              <a:buNone/>
            </a:pPr>
            <a:r>
              <a:rPr lang="en-US" sz="2400" dirty="0">
                <a:latin typeface="+mn-lt"/>
              </a:rPr>
              <a:t>Representing fractions greater than 1.</a:t>
            </a:r>
          </a:p>
          <a:p>
            <a:pPr marL="0" indent="0">
              <a:buNone/>
            </a:pPr>
            <a:r>
              <a:rPr lang="en-US" sz="2400" dirty="0">
                <a:latin typeface="+mn-lt"/>
              </a:rPr>
              <a:t>Determining a whole when given a part.</a:t>
            </a:r>
          </a:p>
        </p:txBody>
      </p:sp>
    </p:spTree>
    <p:extLst>
      <p:ext uri="{BB962C8B-B14F-4D97-AF65-F5344CB8AC3E}">
        <p14:creationId xmlns:p14="http://schemas.microsoft.com/office/powerpoint/2010/main" val="3124792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Times New Roman" panose="02020603050405020304" pitchFamily="18" charset="0"/>
              </a:rPr>
              <a:t>Standards-Based Development</a:t>
            </a:r>
            <a:endParaRPr lang="en-US"/>
          </a:p>
        </p:txBody>
      </p:sp>
      <p:sp>
        <p:nvSpPr>
          <p:cNvPr id="3" name="Text Placeholder 2"/>
          <p:cNvSpPr>
            <a:spLocks noGrp="1"/>
          </p:cNvSpPr>
          <p:nvPr>
            <p:ph type="body" idx="1"/>
          </p:nvPr>
        </p:nvSpPr>
        <p:spPr/>
        <p:txBody>
          <a:bodyPr/>
          <a:lstStyle/>
          <a:p>
            <a:pPr marL="0" indent="0">
              <a:buNone/>
            </a:pPr>
            <a:r>
              <a:rPr lang="en-US" sz="2400" dirty="0">
                <a:solidFill>
                  <a:schemeClr val="tx1"/>
                </a:solidFill>
                <a:latin typeface="+mn-lt"/>
                <a:cs typeface="Verdana"/>
              </a:rPr>
              <a:t>Students need significant time and experiences to develop a deep conceptual understanding of this important topic.</a:t>
            </a:r>
            <a:endParaRPr lang="en-US" sz="2400" dirty="0">
              <a:solidFill>
                <a:schemeClr val="tx2"/>
              </a:solidFill>
              <a:latin typeface="+mn-lt"/>
              <a:cs typeface="Verdana"/>
            </a:endParaRPr>
          </a:p>
          <a:p>
            <a:pPr marL="0" indent="0">
              <a:buNone/>
            </a:pPr>
            <a:r>
              <a:rPr lang="en-US" sz="2400" dirty="0">
                <a:solidFill>
                  <a:schemeClr val="tx1"/>
                </a:solidFill>
                <a:latin typeface="+mn-lt"/>
                <a:cs typeface="Verdana"/>
              </a:rPr>
              <a:t>1</a:t>
            </a:r>
            <a:r>
              <a:rPr lang="en-US" sz="2400" baseline="30000" dirty="0">
                <a:solidFill>
                  <a:schemeClr val="tx1"/>
                </a:solidFill>
                <a:latin typeface="+mn-lt"/>
                <a:cs typeface="Verdana"/>
              </a:rPr>
              <a:t>st</a:t>
            </a:r>
            <a:r>
              <a:rPr lang="en-US" sz="2400" dirty="0">
                <a:solidFill>
                  <a:schemeClr val="tx1"/>
                </a:solidFill>
                <a:latin typeface="+mn-lt"/>
                <a:cs typeface="Verdana"/>
              </a:rPr>
              <a:t> and 2</a:t>
            </a:r>
            <a:r>
              <a:rPr lang="en-US" sz="2400" baseline="30000" dirty="0">
                <a:solidFill>
                  <a:schemeClr val="tx1"/>
                </a:solidFill>
                <a:latin typeface="+mn-lt"/>
                <a:cs typeface="Verdana"/>
              </a:rPr>
              <a:t>nd</a:t>
            </a:r>
            <a:r>
              <a:rPr lang="en-US" sz="2400" dirty="0">
                <a:solidFill>
                  <a:schemeClr val="tx1"/>
                </a:solidFill>
                <a:latin typeface="+mn-lt"/>
                <a:cs typeface="Verdana"/>
              </a:rPr>
              <a:t> Students partition shapes and refer to the fraction amounts as equal shares.</a:t>
            </a:r>
          </a:p>
          <a:p>
            <a:pPr marL="0" indent="0">
              <a:buNone/>
            </a:pPr>
            <a:r>
              <a:rPr lang="en-US" sz="2400" b="1" dirty="0">
                <a:solidFill>
                  <a:schemeClr val="tx1"/>
                </a:solidFill>
                <a:latin typeface="+mn-lt"/>
                <a:cs typeface="Verdana"/>
              </a:rPr>
              <a:t>3rd </a:t>
            </a:r>
            <a:r>
              <a:rPr lang="en-US" sz="2400" dirty="0">
                <a:solidFill>
                  <a:schemeClr val="tx1"/>
                </a:solidFill>
                <a:latin typeface="+mn-lt"/>
                <a:cs typeface="Verdana"/>
              </a:rPr>
              <a:t>Major emphasis with attention to using fraction symbols, exploring </a:t>
            </a:r>
            <a:r>
              <a:rPr lang="en-US" sz="2400" b="1" dirty="0">
                <a:solidFill>
                  <a:schemeClr val="tx1"/>
                </a:solidFill>
                <a:latin typeface="+mn-lt"/>
                <a:cs typeface="Verdana"/>
              </a:rPr>
              <a:t>unit fractions</a:t>
            </a:r>
            <a:r>
              <a:rPr lang="en-US" sz="2400" dirty="0">
                <a:solidFill>
                  <a:schemeClr val="tx1"/>
                </a:solidFill>
                <a:latin typeface="+mn-lt"/>
                <a:cs typeface="Verdana"/>
              </a:rPr>
              <a:t>, and comparing fractions</a:t>
            </a:r>
          </a:p>
          <a:p>
            <a:pPr marL="0" indent="0">
              <a:buNone/>
            </a:pPr>
            <a:r>
              <a:rPr lang="en-US" sz="2400" b="1" dirty="0">
                <a:solidFill>
                  <a:schemeClr val="tx1"/>
                </a:solidFill>
                <a:latin typeface="+mn-lt"/>
                <a:cs typeface="Verdana"/>
              </a:rPr>
              <a:t>4</a:t>
            </a:r>
            <a:r>
              <a:rPr lang="en-US" sz="2400" b="1" baseline="30000" dirty="0">
                <a:solidFill>
                  <a:schemeClr val="tx1"/>
                </a:solidFill>
                <a:latin typeface="+mn-lt"/>
                <a:cs typeface="Verdana"/>
              </a:rPr>
              <a:t>th</a:t>
            </a:r>
            <a:r>
              <a:rPr lang="en-US" sz="1600" b="0" i="0" u="none" strike="noStrike" cap="none" dirty="0">
                <a:solidFill>
                  <a:schemeClr val="dk1"/>
                </a:solidFill>
                <a:effectLst/>
                <a:latin typeface="Arial"/>
                <a:ea typeface="Arial"/>
                <a:cs typeface="Arial"/>
                <a:sym typeface="Arial"/>
              </a:rPr>
              <a:t> </a:t>
            </a:r>
            <a:r>
              <a:rPr lang="en-US" sz="2400" dirty="0">
                <a:solidFill>
                  <a:schemeClr val="tx1"/>
                </a:solidFill>
                <a:latin typeface="+mn-lt"/>
                <a:cs typeface="Verdana"/>
              </a:rPr>
              <a:t>The focus is on fraction equivalence and beginning work on fraction operations (+, -, ×, ÷).</a:t>
            </a:r>
            <a:endParaRPr lang="en-US" sz="2400" dirty="0">
              <a:latin typeface="+mn-lt"/>
            </a:endParaRPr>
          </a:p>
        </p:txBody>
      </p:sp>
    </p:spTree>
    <p:extLst>
      <p:ext uri="{BB962C8B-B14F-4D97-AF65-F5344CB8AC3E}">
        <p14:creationId xmlns:p14="http://schemas.microsoft.com/office/powerpoint/2010/main" val="2242709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latin typeface="Times New Roman" panose="02020603050405020304" pitchFamily="18" charset="0"/>
              </a:rPr>
              <a:t>Fraction Constructs</a:t>
            </a:r>
            <a:endParaRPr lang="en-US"/>
          </a:p>
        </p:txBody>
      </p:sp>
      <p:sp>
        <p:nvSpPr>
          <p:cNvPr id="3" name="Text Placeholder 2"/>
          <p:cNvSpPr>
            <a:spLocks noGrp="1"/>
          </p:cNvSpPr>
          <p:nvPr>
            <p:ph idx="1"/>
          </p:nvPr>
        </p:nvSpPr>
        <p:spPr>
          <a:xfrm>
            <a:off x="457200" y="1452563"/>
            <a:ext cx="3943350" cy="4434840"/>
          </a:xfrm>
        </p:spPr>
        <p:txBody>
          <a:bodyPr/>
          <a:lstStyle/>
          <a:p>
            <a:pPr marL="0" indent="0" eaLnBrk="1" hangingPunct="1">
              <a:buNone/>
            </a:pPr>
            <a:r>
              <a:rPr lang="en-US" sz="2200" b="1" dirty="0">
                <a:solidFill>
                  <a:schemeClr val="tx1"/>
                </a:solidFill>
                <a:latin typeface="+mn-lt"/>
                <a:cs typeface="Verdana"/>
              </a:rPr>
              <a:t>Part-whole</a:t>
            </a:r>
          </a:p>
          <a:p>
            <a:pPr marL="0" indent="0" eaLnBrk="1" hangingPunct="1">
              <a:buNone/>
            </a:pPr>
            <a:r>
              <a:rPr lang="en-US" sz="2200" dirty="0">
                <a:solidFill>
                  <a:schemeClr val="tx1"/>
                </a:solidFill>
                <a:latin typeface="+mn-lt"/>
                <a:cs typeface="Verdana"/>
              </a:rPr>
              <a:t>Shading a region</a:t>
            </a:r>
          </a:p>
          <a:p>
            <a:pPr marL="0" indent="0" eaLnBrk="1" hangingPunct="1">
              <a:spcBef>
                <a:spcPts val="1000"/>
              </a:spcBef>
              <a:buNone/>
            </a:pPr>
            <a:r>
              <a:rPr lang="en-US" sz="2200" dirty="0">
                <a:solidFill>
                  <a:schemeClr val="tx1"/>
                </a:solidFill>
                <a:latin typeface="+mn-lt"/>
                <a:cs typeface="Verdana"/>
              </a:rPr>
              <a:t>Part of a group of objects</a:t>
            </a:r>
          </a:p>
          <a:p>
            <a:pPr marL="0" indent="0" eaLnBrk="1" hangingPunct="1">
              <a:spcBef>
                <a:spcPts val="1000"/>
              </a:spcBef>
              <a:buNone/>
            </a:pPr>
            <a:r>
              <a:rPr lang="en-US" sz="2200" dirty="0">
                <a:solidFill>
                  <a:schemeClr val="tx1"/>
                </a:solidFill>
                <a:latin typeface="+mn-lt"/>
                <a:cs typeface="Verdana"/>
              </a:rPr>
              <a:t>Part of a length</a:t>
            </a:r>
          </a:p>
          <a:p>
            <a:pPr marL="0" indent="0" eaLnBrk="1" hangingPunct="1">
              <a:buNone/>
            </a:pPr>
            <a:r>
              <a:rPr lang="en-US" sz="2200" b="1" dirty="0">
                <a:solidFill>
                  <a:schemeClr val="tx1"/>
                </a:solidFill>
                <a:latin typeface="+mn-lt"/>
                <a:cs typeface="Verdana"/>
              </a:rPr>
              <a:t>Measure</a:t>
            </a:r>
          </a:p>
          <a:p>
            <a:pPr marL="0" indent="0" eaLnBrk="1" hangingPunct="1">
              <a:buNone/>
            </a:pPr>
            <a:r>
              <a:rPr lang="en-US" sz="2200" dirty="0">
                <a:solidFill>
                  <a:schemeClr val="tx1"/>
                </a:solidFill>
                <a:latin typeface="+mn-lt"/>
                <a:cs typeface="Verdana"/>
              </a:rPr>
              <a:t>Identifying a length and using that as a measurement unit to determine the length</a:t>
            </a:r>
          </a:p>
          <a:p>
            <a:pPr marL="0" indent="0" eaLnBrk="1" hangingPunct="1">
              <a:spcBef>
                <a:spcPts val="1000"/>
              </a:spcBef>
              <a:buNone/>
            </a:pPr>
            <a:r>
              <a:rPr lang="en-US" sz="2200" dirty="0">
                <a:solidFill>
                  <a:schemeClr val="tx1"/>
                </a:solidFill>
                <a:latin typeface="+mn-lt"/>
                <a:cs typeface="Verdana"/>
              </a:rPr>
              <a:t>Fractions as multiples of unit fractions</a:t>
            </a:r>
          </a:p>
        </p:txBody>
      </p:sp>
      <p:sp>
        <p:nvSpPr>
          <p:cNvPr id="5" name="Content Placeholder 4"/>
          <p:cNvSpPr>
            <a:spLocks noGrp="1"/>
          </p:cNvSpPr>
          <p:nvPr>
            <p:ph idx="13"/>
          </p:nvPr>
        </p:nvSpPr>
        <p:spPr>
          <a:xfrm>
            <a:off x="4480473" y="1359946"/>
            <a:ext cx="4172989" cy="3337560"/>
          </a:xfrm>
        </p:spPr>
        <p:txBody>
          <a:bodyPr/>
          <a:lstStyle/>
          <a:p>
            <a:pPr marL="0" indent="0">
              <a:buNone/>
            </a:pPr>
            <a:r>
              <a:rPr lang="en-US" sz="2200" b="1" dirty="0">
                <a:solidFill>
                  <a:schemeClr val="tx1"/>
                </a:solidFill>
                <a:latin typeface="+mn-lt"/>
                <a:cs typeface="Verdana"/>
              </a:rPr>
              <a:t>Division</a:t>
            </a:r>
          </a:p>
          <a:p>
            <a:pPr marL="0" indent="0">
              <a:buNone/>
            </a:pPr>
            <a:r>
              <a:rPr lang="en-US" sz="2200" dirty="0">
                <a:solidFill>
                  <a:schemeClr val="tx1"/>
                </a:solidFill>
                <a:latin typeface="+mn-lt"/>
                <a:cs typeface="Verdana"/>
              </a:rPr>
              <a:t>Sharing into equal-sized groups</a:t>
            </a:r>
          </a:p>
          <a:p>
            <a:pPr marL="0" indent="0">
              <a:spcBef>
                <a:spcPts val="1000"/>
              </a:spcBef>
              <a:buNone/>
            </a:pPr>
            <a:r>
              <a:rPr lang="en-US" sz="2200" dirty="0">
                <a:solidFill>
                  <a:schemeClr val="tx1"/>
                </a:solidFill>
                <a:latin typeface="+mn-lt"/>
                <a:cs typeface="Verdana"/>
              </a:rPr>
              <a:t>Often not thought of with fractions</a:t>
            </a:r>
          </a:p>
          <a:p>
            <a:pPr marL="0" indent="0">
              <a:buNone/>
            </a:pPr>
            <a:r>
              <a:rPr lang="en-US" sz="2200" b="1" dirty="0">
                <a:solidFill>
                  <a:schemeClr val="tx1"/>
                </a:solidFill>
                <a:latin typeface="+mn-lt"/>
                <a:cs typeface="Verdana"/>
              </a:rPr>
              <a:t>Operator</a:t>
            </a:r>
          </a:p>
          <a:p>
            <a:pPr marL="0" indent="0">
              <a:buNone/>
            </a:pPr>
            <a:r>
              <a:rPr lang="en-US" sz="2200" dirty="0">
                <a:solidFill>
                  <a:schemeClr val="tx1"/>
                </a:solidFill>
                <a:latin typeface="+mn-lt"/>
                <a:cs typeface="Verdana"/>
              </a:rPr>
              <a:t>Used to indicate an operation</a:t>
            </a:r>
          </a:p>
          <a:p>
            <a:pPr marL="0" indent="0">
              <a:buNone/>
            </a:pPr>
            <a:r>
              <a:rPr lang="en-US" sz="2200" b="1" dirty="0">
                <a:solidFill>
                  <a:schemeClr val="tx1"/>
                </a:solidFill>
                <a:latin typeface="+mn-lt"/>
                <a:cs typeface="Verdana"/>
              </a:rPr>
              <a:t>Ratio</a:t>
            </a:r>
          </a:p>
        </p:txBody>
      </p:sp>
      <p:graphicFrame>
        <p:nvGraphicFramePr>
          <p:cNvPr id="7" name="Object 6" descr="1 over 4"/>
          <p:cNvGraphicFramePr>
            <a:graphicFrameLocks noChangeAspect="1"/>
          </p:cNvGraphicFramePr>
          <p:nvPr>
            <p:extLst>
              <p:ext uri="{D42A27DB-BD31-4B8C-83A1-F6EECF244321}">
                <p14:modId xmlns:p14="http://schemas.microsoft.com/office/powerpoint/2010/main" val="3806695953"/>
              </p:ext>
            </p:extLst>
          </p:nvPr>
        </p:nvGraphicFramePr>
        <p:xfrm>
          <a:off x="4522335" y="4692605"/>
          <a:ext cx="284948" cy="736124"/>
        </p:xfrm>
        <a:graphic>
          <a:graphicData uri="http://schemas.openxmlformats.org/presentationml/2006/ole">
            <mc:AlternateContent xmlns:mc="http://schemas.openxmlformats.org/markup-compatibility/2006">
              <mc:Choice xmlns:v="urn:schemas-microsoft-com:vml" Requires="v">
                <p:oleObj spid="_x0000_s1164" name="Equation" r:id="rId3" imgW="152280" imgH="393480" progId="Equation.DSMT4">
                  <p:embed/>
                </p:oleObj>
              </mc:Choice>
              <mc:Fallback>
                <p:oleObj name="Equation" r:id="rId3" imgW="152280" imgH="393480" progId="Equation.DSMT4">
                  <p:embed/>
                  <p:pic>
                    <p:nvPicPr>
                      <p:cNvPr id="0" name=""/>
                      <p:cNvPicPr/>
                      <p:nvPr/>
                    </p:nvPicPr>
                    <p:blipFill>
                      <a:blip r:embed="rId4"/>
                      <a:stretch>
                        <a:fillRect/>
                      </a:stretch>
                    </p:blipFill>
                    <p:spPr>
                      <a:xfrm>
                        <a:off x="4522335" y="4692605"/>
                        <a:ext cx="284948" cy="736124"/>
                      </a:xfrm>
                      <a:prstGeom prst="rect">
                        <a:avLst/>
                      </a:prstGeom>
                    </p:spPr>
                  </p:pic>
                </p:oleObj>
              </mc:Fallback>
            </mc:AlternateContent>
          </a:graphicData>
        </a:graphic>
      </p:graphicFrame>
      <p:sp>
        <p:nvSpPr>
          <p:cNvPr id="6" name="Content Placeholder 5"/>
          <p:cNvSpPr>
            <a:spLocks noGrp="1"/>
          </p:cNvSpPr>
          <p:nvPr>
            <p:ph idx="14"/>
          </p:nvPr>
        </p:nvSpPr>
        <p:spPr>
          <a:xfrm>
            <a:off x="4547148" y="4744802"/>
            <a:ext cx="4106314" cy="1005464"/>
          </a:xfrm>
        </p:spPr>
        <p:txBody>
          <a:bodyPr/>
          <a:lstStyle/>
          <a:p>
            <a:pPr marL="0" indent="304800">
              <a:lnSpc>
                <a:spcPct val="150000"/>
              </a:lnSpc>
              <a:buNone/>
            </a:pPr>
            <a:r>
              <a:rPr lang="en-US" sz="2200" dirty="0">
                <a:solidFill>
                  <a:schemeClr val="tx1"/>
                </a:solidFill>
                <a:latin typeface="+mn-lt"/>
                <a:cs typeface="Verdana"/>
              </a:rPr>
              <a:t>the probability of an event is one in four</a:t>
            </a:r>
          </a:p>
        </p:txBody>
      </p:sp>
    </p:spTree>
    <p:extLst>
      <p:ext uri="{BB962C8B-B14F-4D97-AF65-F5344CB8AC3E}">
        <p14:creationId xmlns:p14="http://schemas.microsoft.com/office/powerpoint/2010/main" val="2261518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Models for Fractions</a:t>
            </a:r>
            <a:endParaRPr lang="en-US" b="0" dirty="0"/>
          </a:p>
        </p:txBody>
      </p:sp>
      <p:graphicFrame>
        <p:nvGraphicFramePr>
          <p:cNvPr id="5" name="Table 4"/>
          <p:cNvGraphicFramePr>
            <a:graphicFrameLocks noGrp="1"/>
          </p:cNvGraphicFramePr>
          <p:nvPr>
            <p:extLst>
              <p:ext uri="{D42A27DB-BD31-4B8C-83A1-F6EECF244321}">
                <p14:modId xmlns:p14="http://schemas.microsoft.com/office/powerpoint/2010/main" val="4243629832"/>
              </p:ext>
            </p:extLst>
          </p:nvPr>
        </p:nvGraphicFramePr>
        <p:xfrm>
          <a:off x="457198" y="1566946"/>
          <a:ext cx="8246227" cy="4648200"/>
        </p:xfrm>
        <a:graphic>
          <a:graphicData uri="http://schemas.openxmlformats.org/drawingml/2006/table">
            <a:tbl>
              <a:tblPr firstRow="1" bandRow="1">
                <a:tableStyleId>{5940675A-B579-460E-94D1-54222C63F5DA}</a:tableStyleId>
              </a:tblPr>
              <a:tblGrid>
                <a:gridCol w="1014155">
                  <a:extLst>
                    <a:ext uri="{9D8B030D-6E8A-4147-A177-3AD203B41FA5}">
                      <a16:colId xmlns:a16="http://schemas.microsoft.com/office/drawing/2014/main" val="2415208347"/>
                    </a:ext>
                  </a:extLst>
                </a:gridCol>
                <a:gridCol w="2734887">
                  <a:extLst>
                    <a:ext uri="{9D8B030D-6E8A-4147-A177-3AD203B41FA5}">
                      <a16:colId xmlns:a16="http://schemas.microsoft.com/office/drawing/2014/main" val="3353120233"/>
                    </a:ext>
                  </a:extLst>
                </a:gridCol>
                <a:gridCol w="2344189">
                  <a:extLst>
                    <a:ext uri="{9D8B030D-6E8A-4147-A177-3AD203B41FA5}">
                      <a16:colId xmlns:a16="http://schemas.microsoft.com/office/drawing/2014/main" val="2119165788"/>
                    </a:ext>
                  </a:extLst>
                </a:gridCol>
                <a:gridCol w="2152996">
                  <a:extLst>
                    <a:ext uri="{9D8B030D-6E8A-4147-A177-3AD203B41FA5}">
                      <a16:colId xmlns:a16="http://schemas.microsoft.com/office/drawing/2014/main" val="1917332146"/>
                    </a:ext>
                  </a:extLst>
                </a:gridCol>
              </a:tblGrid>
              <a:tr h="434634">
                <a:tc>
                  <a:txBody>
                    <a:bodyPr/>
                    <a:lstStyle/>
                    <a:p>
                      <a:r>
                        <a:rPr lang="en-US" b="1" dirty="0"/>
                        <a:t>Model Category</a:t>
                      </a:r>
                    </a:p>
                  </a:txBody>
                  <a:tcPr/>
                </a:tc>
                <a:tc>
                  <a:txBody>
                    <a:bodyPr/>
                    <a:lstStyle/>
                    <a:p>
                      <a:r>
                        <a:rPr lang="en-US" b="1" dirty="0"/>
                        <a:t>Description</a:t>
                      </a:r>
                    </a:p>
                  </a:txBody>
                  <a:tcPr/>
                </a:tc>
                <a:tc>
                  <a:txBody>
                    <a:bodyPr/>
                    <a:lstStyle/>
                    <a:p>
                      <a:r>
                        <a:rPr lang="en-US" b="1" dirty="0"/>
                        <a:t>Examples of Visuals</a:t>
                      </a:r>
                      <a:r>
                        <a:rPr lang="en-US" b="1" baseline="0" dirty="0"/>
                        <a:t> and Manipulatives</a:t>
                      </a:r>
                      <a:endParaRPr lang="en-US" b="1" dirty="0"/>
                    </a:p>
                  </a:txBody>
                  <a:tcPr/>
                </a:tc>
                <a:tc>
                  <a:txBody>
                    <a:bodyPr/>
                    <a:lstStyle/>
                    <a:p>
                      <a:r>
                        <a:rPr lang="en-US" b="1" dirty="0"/>
                        <a:t>Examples of Contexts</a:t>
                      </a:r>
                    </a:p>
                  </a:txBody>
                  <a:tcPr/>
                </a:tc>
                <a:extLst>
                  <a:ext uri="{0D108BD9-81ED-4DB2-BD59-A6C34878D82A}">
                    <a16:rowId xmlns:a16="http://schemas.microsoft.com/office/drawing/2014/main" val="1528468897"/>
                  </a:ext>
                </a:extLst>
              </a:tr>
              <a:tr h="1150503">
                <a:tc>
                  <a:txBody>
                    <a:bodyPr/>
                    <a:lstStyle/>
                    <a:p>
                      <a:r>
                        <a:rPr lang="en-US" dirty="0"/>
                        <a:t>Area</a:t>
                      </a:r>
                    </a:p>
                  </a:txBody>
                  <a:tcPr/>
                </a:tc>
                <a:tc>
                  <a:txBody>
                    <a:bodyPr/>
                    <a:lstStyle/>
                    <a:p>
                      <a:r>
                        <a:rPr lang="en-US" dirty="0"/>
                        <a:t>Fractions are determined on how a part of a region or area relatives to the whole area or region.</a:t>
                      </a:r>
                    </a:p>
                  </a:txBody>
                  <a:tcPr/>
                </a:tc>
                <a:tc>
                  <a:txBody>
                    <a:bodyPr/>
                    <a:lstStyle/>
                    <a:p>
                      <a:pPr>
                        <a:spcBef>
                          <a:spcPts val="300"/>
                        </a:spcBef>
                      </a:pPr>
                      <a:r>
                        <a:rPr lang="en-US" dirty="0"/>
                        <a:t>Fraction Circles/    Rectangles</a:t>
                      </a:r>
                    </a:p>
                    <a:p>
                      <a:pPr>
                        <a:spcBef>
                          <a:spcPts val="300"/>
                        </a:spcBef>
                      </a:pPr>
                      <a:r>
                        <a:rPr lang="en-US" dirty="0"/>
                        <a:t>Pattern</a:t>
                      </a:r>
                      <a:r>
                        <a:rPr lang="en-US" baseline="0" dirty="0"/>
                        <a:t> Blocks</a:t>
                      </a:r>
                    </a:p>
                    <a:p>
                      <a:pPr>
                        <a:spcBef>
                          <a:spcPts val="300"/>
                        </a:spcBef>
                      </a:pPr>
                      <a:r>
                        <a:rPr lang="en-US" baseline="0" dirty="0"/>
                        <a:t>Tangrams</a:t>
                      </a:r>
                    </a:p>
                    <a:p>
                      <a:pPr>
                        <a:spcBef>
                          <a:spcPts val="300"/>
                        </a:spcBef>
                      </a:pPr>
                      <a:r>
                        <a:rPr lang="en-US" baseline="0" dirty="0"/>
                        <a:t>Geoboard</a:t>
                      </a:r>
                    </a:p>
                    <a:p>
                      <a:pPr>
                        <a:spcBef>
                          <a:spcPts val="300"/>
                        </a:spcBef>
                      </a:pPr>
                      <a:r>
                        <a:rPr lang="en-US" baseline="0" dirty="0"/>
                        <a:t>Grid paper regions</a:t>
                      </a:r>
                      <a:endParaRPr lang="en-US" dirty="0"/>
                    </a:p>
                  </a:txBody>
                  <a:tcPr/>
                </a:tc>
                <a:tc>
                  <a:txBody>
                    <a:bodyPr/>
                    <a:lstStyle/>
                    <a:p>
                      <a:pPr>
                        <a:spcBef>
                          <a:spcPts val="300"/>
                        </a:spcBef>
                      </a:pPr>
                      <a:r>
                        <a:rPr lang="en-US" dirty="0"/>
                        <a:t>Clock</a:t>
                      </a:r>
                    </a:p>
                    <a:p>
                      <a:pPr>
                        <a:spcBef>
                          <a:spcPts val="300"/>
                        </a:spcBef>
                      </a:pPr>
                      <a:r>
                        <a:rPr lang="en-US" dirty="0"/>
                        <a:t>Pan</a:t>
                      </a:r>
                      <a:r>
                        <a:rPr lang="en-US" baseline="0" dirty="0"/>
                        <a:t> of Brownies</a:t>
                      </a:r>
                    </a:p>
                    <a:p>
                      <a:pPr>
                        <a:spcBef>
                          <a:spcPts val="300"/>
                        </a:spcBef>
                      </a:pPr>
                      <a:r>
                        <a:rPr lang="en-US" baseline="0" dirty="0"/>
                        <a:t>Quesadillas (circular food)</a:t>
                      </a:r>
                    </a:p>
                    <a:p>
                      <a:pPr>
                        <a:spcBef>
                          <a:spcPts val="300"/>
                        </a:spcBef>
                      </a:pPr>
                      <a:r>
                        <a:rPr lang="en-US" baseline="0" dirty="0"/>
                        <a:t>Garden Plot or Playground</a:t>
                      </a:r>
                      <a:endParaRPr lang="en-US" dirty="0"/>
                    </a:p>
                  </a:txBody>
                  <a:tcPr/>
                </a:tc>
                <a:extLst>
                  <a:ext uri="{0D108BD9-81ED-4DB2-BD59-A6C34878D82A}">
                    <a16:rowId xmlns:a16="http://schemas.microsoft.com/office/drawing/2014/main" val="2015915108"/>
                  </a:ext>
                </a:extLst>
              </a:tr>
              <a:tr h="1329470">
                <a:tc>
                  <a:txBody>
                    <a:bodyPr/>
                    <a:lstStyle/>
                    <a:p>
                      <a:r>
                        <a:rPr lang="en-US" dirty="0"/>
                        <a:t>Length</a:t>
                      </a:r>
                    </a:p>
                  </a:txBody>
                  <a:tcPr/>
                </a:tc>
                <a:tc>
                  <a:txBody>
                    <a:bodyPr/>
                    <a:lstStyle/>
                    <a:p>
                      <a:r>
                        <a:rPr lang="en-US" dirty="0"/>
                        <a:t>Fractions are illustrated as a subdivision</a:t>
                      </a:r>
                      <a:r>
                        <a:rPr lang="en-US" baseline="0" dirty="0"/>
                        <a:t> of a length of a paper strip (representing a whole), or on a number line that shows the fraction’s position from zero (either positive or negative fractions).</a:t>
                      </a:r>
                      <a:endParaRPr lang="en-US" dirty="0"/>
                    </a:p>
                  </a:txBody>
                  <a:tcPr/>
                </a:tc>
                <a:tc>
                  <a:txBody>
                    <a:bodyPr/>
                    <a:lstStyle/>
                    <a:p>
                      <a:pPr>
                        <a:spcBef>
                          <a:spcPts val="300"/>
                        </a:spcBef>
                      </a:pPr>
                      <a:r>
                        <a:rPr lang="en-US" dirty="0"/>
                        <a:t>Paper</a:t>
                      </a:r>
                      <a:r>
                        <a:rPr lang="en-US" baseline="0" dirty="0"/>
                        <a:t> stripes</a:t>
                      </a:r>
                    </a:p>
                    <a:p>
                      <a:pPr>
                        <a:spcBef>
                          <a:spcPts val="300"/>
                        </a:spcBef>
                      </a:pPr>
                      <a:r>
                        <a:rPr lang="en-US" baseline="0" dirty="0"/>
                        <a:t>Cuisenaire Rods</a:t>
                      </a:r>
                    </a:p>
                    <a:p>
                      <a:pPr>
                        <a:spcBef>
                          <a:spcPts val="300"/>
                        </a:spcBef>
                      </a:pPr>
                      <a:r>
                        <a:rPr lang="en-US" baseline="0" dirty="0"/>
                        <a:t>Number lines</a:t>
                      </a:r>
                    </a:p>
                    <a:p>
                      <a:pPr>
                        <a:spcBef>
                          <a:spcPts val="300"/>
                        </a:spcBef>
                      </a:pPr>
                      <a:r>
                        <a:rPr lang="en-US" baseline="0" dirty="0"/>
                        <a:t>Fraction towers</a:t>
                      </a:r>
                    </a:p>
                    <a:p>
                      <a:pPr>
                        <a:spcBef>
                          <a:spcPts val="300"/>
                        </a:spcBef>
                      </a:pPr>
                      <a:r>
                        <a:rPr lang="en-US" baseline="0" dirty="0"/>
                        <a:t>Measuring cup</a:t>
                      </a:r>
                      <a:endParaRPr lang="en-US" dirty="0"/>
                    </a:p>
                  </a:txBody>
                  <a:tcPr/>
                </a:tc>
                <a:tc>
                  <a:txBody>
                    <a:bodyPr/>
                    <a:lstStyle/>
                    <a:p>
                      <a:pPr>
                        <a:spcBef>
                          <a:spcPts val="300"/>
                        </a:spcBef>
                      </a:pPr>
                      <a:r>
                        <a:rPr lang="en-US" dirty="0"/>
                        <a:t>Walking/Distance travelled</a:t>
                      </a:r>
                    </a:p>
                    <a:p>
                      <a:pPr>
                        <a:spcBef>
                          <a:spcPts val="300"/>
                        </a:spcBef>
                      </a:pPr>
                      <a:r>
                        <a:rPr lang="en-US" dirty="0"/>
                        <a:t>String lengths</a:t>
                      </a:r>
                      <a:endParaRPr lang="en-US" baseline="0" dirty="0"/>
                    </a:p>
                    <a:p>
                      <a:pPr>
                        <a:spcBef>
                          <a:spcPts val="300"/>
                        </a:spcBef>
                      </a:pPr>
                      <a:r>
                        <a:rPr lang="en-US" baseline="0" dirty="0"/>
                        <a:t>Music measures</a:t>
                      </a:r>
                      <a:endParaRPr lang="en-US" dirty="0"/>
                    </a:p>
                  </a:txBody>
                  <a:tcPr/>
                </a:tc>
                <a:extLst>
                  <a:ext uri="{0D108BD9-81ED-4DB2-BD59-A6C34878D82A}">
                    <a16:rowId xmlns:a16="http://schemas.microsoft.com/office/drawing/2014/main" val="1039691672"/>
                  </a:ext>
                </a:extLst>
              </a:tr>
              <a:tr h="979908">
                <a:tc>
                  <a:txBody>
                    <a:bodyPr/>
                    <a:lstStyle/>
                    <a:p>
                      <a:r>
                        <a:rPr lang="en-US" dirty="0"/>
                        <a:t>Set</a:t>
                      </a:r>
                    </a:p>
                  </a:txBody>
                  <a:tcPr/>
                </a:tc>
                <a:tc>
                  <a:txBody>
                    <a:bodyPr/>
                    <a:lstStyle/>
                    <a:p>
                      <a:r>
                        <a:rPr lang="en-US" dirty="0"/>
                        <a:t>Fractions are determined based on how many discrete items are in the whole</a:t>
                      </a:r>
                      <a:r>
                        <a:rPr lang="en-US" baseline="0" dirty="0"/>
                        <a:t> set, and how many items are in the part.</a:t>
                      </a:r>
                      <a:endParaRPr lang="en-US" dirty="0"/>
                    </a:p>
                  </a:txBody>
                  <a:tcPr/>
                </a:tc>
                <a:tc>
                  <a:txBody>
                    <a:bodyPr/>
                    <a:lstStyle/>
                    <a:p>
                      <a:r>
                        <a:rPr lang="en-US" dirty="0"/>
                        <a:t>Counters (e.g., two color counters, colored cubes)</a:t>
                      </a:r>
                    </a:p>
                    <a:p>
                      <a:pPr>
                        <a:spcBef>
                          <a:spcPts val="300"/>
                        </a:spcBef>
                      </a:pPr>
                      <a:r>
                        <a:rPr lang="en-US" dirty="0"/>
                        <a:t>Objects (e.g., pencils, toys)</a:t>
                      </a:r>
                    </a:p>
                    <a:p>
                      <a:pPr>
                        <a:spcBef>
                          <a:spcPts val="300"/>
                        </a:spcBef>
                      </a:pPr>
                      <a:r>
                        <a:rPr lang="en-US" dirty="0"/>
                        <a:t>Egg carton</a:t>
                      </a:r>
                    </a:p>
                  </a:txBody>
                  <a:tcPr/>
                </a:tc>
                <a:tc>
                  <a:txBody>
                    <a:bodyPr/>
                    <a:lstStyle/>
                    <a:p>
                      <a:r>
                        <a:rPr lang="en-US" dirty="0"/>
                        <a:t>Students in the</a:t>
                      </a:r>
                      <a:r>
                        <a:rPr lang="en-US" baseline="0" dirty="0"/>
                        <a:t> class, school, stadium</a:t>
                      </a:r>
                    </a:p>
                    <a:p>
                      <a:pPr>
                        <a:spcBef>
                          <a:spcPts val="300"/>
                        </a:spcBef>
                      </a:pPr>
                      <a:r>
                        <a:rPr lang="en-US" baseline="0" dirty="0"/>
                        <a:t>Type of item in a bag of items</a:t>
                      </a:r>
                      <a:endParaRPr lang="en-US" dirty="0"/>
                    </a:p>
                  </a:txBody>
                  <a:tcPr/>
                </a:tc>
                <a:extLst>
                  <a:ext uri="{0D108BD9-81ED-4DB2-BD59-A6C34878D82A}">
                    <a16:rowId xmlns:a16="http://schemas.microsoft.com/office/drawing/2014/main" val="2659222890"/>
                  </a:ext>
                </a:extLst>
              </a:tr>
            </a:tbl>
          </a:graphicData>
        </a:graphic>
      </p:graphicFrame>
    </p:spTree>
    <p:extLst>
      <p:ext uri="{BB962C8B-B14F-4D97-AF65-F5344CB8AC3E}">
        <p14:creationId xmlns:p14="http://schemas.microsoft.com/office/powerpoint/2010/main" val="4139572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Fraction Area Models</a:t>
            </a:r>
            <a:endParaRPr lang="en-US" b="0" dirty="0"/>
          </a:p>
        </p:txBody>
      </p:sp>
      <p:sp>
        <p:nvSpPr>
          <p:cNvPr id="3" name="Text Placeholder 2"/>
          <p:cNvSpPr>
            <a:spLocks noGrp="1"/>
          </p:cNvSpPr>
          <p:nvPr>
            <p:ph type="body" idx="1"/>
          </p:nvPr>
        </p:nvSpPr>
        <p:spPr>
          <a:xfrm>
            <a:off x="457200" y="1600201"/>
            <a:ext cx="8229600" cy="857250"/>
          </a:xfrm>
        </p:spPr>
        <p:txBody>
          <a:bodyPr/>
          <a:lstStyle/>
          <a:p>
            <a:pPr marL="0" indent="0">
              <a:buNone/>
            </a:pPr>
            <a:r>
              <a:rPr lang="en-US" sz="2400" dirty="0">
                <a:solidFill>
                  <a:schemeClr val="tx1"/>
                </a:solidFill>
                <a:latin typeface="+mn-lt"/>
                <a:cs typeface="Verdana"/>
              </a:rPr>
              <a:t>Area models are a good place to begin with because they lend themselves well for equal sharing and partitioning.</a:t>
            </a:r>
          </a:p>
        </p:txBody>
      </p:sp>
      <p:pic>
        <p:nvPicPr>
          <p:cNvPr id="4" name="Picture 3" descr="6 area models for fractions. The 6 area models and their layouts are as follows. Circular or pie pieces are blocks which include a circle shape and smaller fractions of circle shapes. Rectangular regions. Any piece can be selected as the whole. Blocks include different sizes of rectangles.&#10;Fourths on a geo board. The board has vertical pegs, with multiple rubber bands stretched between them to make different shapes. Drawings on grids or dot paper. A grid demonstrates 1 third, or 5 over 15, by drawing a 3 by 5 graph and coloring 5 boxes inside it. On dot paper, 1 fifth or 2 tenths is illustrated by connecting the dots by lines, to create 2, 3 dimensional cubes. 1 surface of the cube is colored in. Pattern Blocks. Blocks include different shapes such as triangle hexagon trapezoid and diamond.&#10;Paper folding. A rectangular piece of paper is folded in half, and then into quarters. When unfolded, the paper is divided into 8 equal folds."/>
          <p:cNvPicPr>
            <a:picLocks noChangeAspect="1"/>
          </p:cNvPicPr>
          <p:nvPr/>
        </p:nvPicPr>
        <p:blipFill>
          <a:blip r:embed="rId2"/>
          <a:stretch>
            <a:fillRect/>
          </a:stretch>
        </p:blipFill>
        <p:spPr>
          <a:xfrm>
            <a:off x="554390" y="2571385"/>
            <a:ext cx="7835715" cy="3729524"/>
          </a:xfrm>
          <a:prstGeom prst="rect">
            <a:avLst/>
          </a:prstGeom>
        </p:spPr>
      </p:pic>
    </p:spTree>
    <p:extLst>
      <p:ext uri="{BB962C8B-B14F-4D97-AF65-F5344CB8AC3E}">
        <p14:creationId xmlns:p14="http://schemas.microsoft.com/office/powerpoint/2010/main" val="148470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Fraction </a:t>
            </a:r>
            <a:r>
              <a:rPr lang="en-US" dirty="0">
                <a:latin typeface="Times New Roman" panose="02020603050405020304" pitchFamily="18" charset="0"/>
              </a:rPr>
              <a:t>Length</a:t>
            </a:r>
            <a:r>
              <a:rPr lang="en-US" dirty="0"/>
              <a:t> Models</a:t>
            </a:r>
          </a:p>
        </p:txBody>
      </p:sp>
      <p:sp>
        <p:nvSpPr>
          <p:cNvPr id="3" name="Text Placeholder 2"/>
          <p:cNvSpPr>
            <a:spLocks noGrp="1"/>
          </p:cNvSpPr>
          <p:nvPr>
            <p:ph type="body" idx="1"/>
          </p:nvPr>
        </p:nvSpPr>
        <p:spPr>
          <a:xfrm>
            <a:off x="457199" y="1600201"/>
            <a:ext cx="4164677" cy="960119"/>
          </a:xfrm>
        </p:spPr>
        <p:txBody>
          <a:bodyPr/>
          <a:lstStyle/>
          <a:p>
            <a:pPr marL="0" indent="0">
              <a:buNone/>
            </a:pPr>
            <a:r>
              <a:rPr lang="en-US" sz="1800" dirty="0">
                <a:solidFill>
                  <a:schemeClr val="tx1"/>
                </a:solidFill>
                <a:latin typeface="+mn-lt"/>
                <a:cs typeface="Verdana"/>
              </a:rPr>
              <a:t>Length models are physical materials that are compared on the basis of length or number lines are subdivided.</a:t>
            </a:r>
          </a:p>
        </p:txBody>
      </p:sp>
      <p:pic>
        <p:nvPicPr>
          <p:cNvPr id="7" name="Picture 6" descr="Cuisenaire rod colors and corresponding unit lengths are as follows, listed from shortest to longest. White, 1. Red, 2. Light green, 3. Purple, 4. Yellow, 5. Dark green, 6. Black, 7. Brown, 8. Blue, 9. Oran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377" y="2695736"/>
            <a:ext cx="4168746" cy="3476464"/>
          </a:xfrm>
          <a:prstGeom prst="rect">
            <a:avLst/>
          </a:prstGeom>
        </p:spPr>
      </p:pic>
      <p:sp>
        <p:nvSpPr>
          <p:cNvPr id="5" name="Text Placeholder 4"/>
          <p:cNvSpPr>
            <a:spLocks noGrp="1"/>
          </p:cNvSpPr>
          <p:nvPr>
            <p:ph type="body" idx="2"/>
          </p:nvPr>
        </p:nvSpPr>
        <p:spPr>
          <a:xfrm>
            <a:off x="4686300" y="1600201"/>
            <a:ext cx="4243388" cy="719137"/>
          </a:xfrm>
        </p:spPr>
        <p:txBody>
          <a:bodyPr/>
          <a:lstStyle/>
          <a:p>
            <a:pPr marL="0" indent="0">
              <a:buNone/>
            </a:pPr>
            <a:r>
              <a:rPr lang="en-US" sz="1800" dirty="0">
                <a:solidFill>
                  <a:schemeClr val="tx1"/>
                </a:solidFill>
                <a:latin typeface="+mn-lt"/>
                <a:cs typeface="Verdana"/>
              </a:rPr>
              <a:t>Fractions are numbers that expand our number system beyond whole numbers.</a:t>
            </a:r>
          </a:p>
        </p:txBody>
      </p:sp>
      <p:pic>
        <p:nvPicPr>
          <p:cNvPr id="8" name="Picture 7" descr="A measurement model for fractions. Fraction strips or Cuisenaire rods. For example, 1 long orange block is roughly equal to 2 yellow moderate length bloc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2988" y="2319338"/>
            <a:ext cx="3833811" cy="4074136"/>
          </a:xfrm>
          <a:prstGeom prst="rect">
            <a:avLst/>
          </a:prstGeom>
        </p:spPr>
      </p:pic>
    </p:spTree>
    <p:extLst>
      <p:ext uri="{BB962C8B-B14F-4D97-AF65-F5344CB8AC3E}">
        <p14:creationId xmlns:p14="http://schemas.microsoft.com/office/powerpoint/2010/main" val="1121449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Fraction Set Models</a:t>
            </a:r>
            <a:endParaRPr lang="en-US" b="0" dirty="0"/>
          </a:p>
        </p:txBody>
      </p:sp>
      <p:sp>
        <p:nvSpPr>
          <p:cNvPr id="3" name="Text Placeholder 2"/>
          <p:cNvSpPr>
            <a:spLocks noGrp="1"/>
          </p:cNvSpPr>
          <p:nvPr>
            <p:ph type="body" idx="1"/>
          </p:nvPr>
        </p:nvSpPr>
        <p:spPr>
          <a:xfrm>
            <a:off x="457201" y="1600201"/>
            <a:ext cx="3950898" cy="2173778"/>
          </a:xfrm>
        </p:spPr>
        <p:txBody>
          <a:bodyPr/>
          <a:lstStyle/>
          <a:p>
            <a:pPr marL="101600" indent="0">
              <a:buNone/>
            </a:pPr>
            <a:r>
              <a:rPr lang="en-US" sz="2400" dirty="0">
                <a:solidFill>
                  <a:schemeClr val="tx1"/>
                </a:solidFill>
                <a:latin typeface="+mn-lt"/>
                <a:cs typeface="Verdana"/>
              </a:rPr>
              <a:t>Set models</a:t>
            </a:r>
          </a:p>
          <a:p>
            <a:pPr marL="101600" indent="0">
              <a:buNone/>
            </a:pPr>
            <a:r>
              <a:rPr lang="en-US" sz="2400" dirty="0">
                <a:solidFill>
                  <a:schemeClr val="tx1"/>
                </a:solidFill>
                <a:latin typeface="+mn-lt"/>
                <a:cs typeface="Verdana"/>
              </a:rPr>
              <a:t>The whole is understood to be a set of objects, and the subsets of the whole make up fractional parts.</a:t>
            </a:r>
          </a:p>
        </p:txBody>
      </p:sp>
      <p:pic>
        <p:nvPicPr>
          <p:cNvPr id="5" name="Picture 4" descr="3 Set models for fractions. 2 color counters in sets, showing 1 and 1 third of the counters are red. The whole must be clearly indicated, such as by spacing the counters apart. 2 color counters in arrays. Rows and columns help show parts. Each array makes a whole. Here, 9 fifteenths or 3 fifths of the counters are yellow and are arranged in 3 columns of 3 counters each. The remaining 2 columns of counters are red. Objects. 2 sets of 3 green toy cars are separated by 3 large toy trucks between them. This shows 2 thirds, or 6 ninths, are ca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9" y="1470771"/>
            <a:ext cx="4415821" cy="4763341"/>
          </a:xfrm>
          <a:prstGeom prst="rect">
            <a:avLst/>
          </a:prstGeom>
        </p:spPr>
      </p:pic>
    </p:spTree>
    <p:extLst>
      <p:ext uri="{BB962C8B-B14F-4D97-AF65-F5344CB8AC3E}">
        <p14:creationId xmlns:p14="http://schemas.microsoft.com/office/powerpoint/2010/main" val="161095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14.3 Class Fractions</a:t>
            </a:r>
          </a:p>
        </p:txBody>
      </p:sp>
      <p:sp>
        <p:nvSpPr>
          <p:cNvPr id="3" name="Text Placeholder 2"/>
          <p:cNvSpPr>
            <a:spLocks noGrp="1"/>
          </p:cNvSpPr>
          <p:nvPr>
            <p:ph type="body" idx="1"/>
          </p:nvPr>
        </p:nvSpPr>
        <p:spPr>
          <a:xfrm>
            <a:off x="457200" y="1600200"/>
            <a:ext cx="8353424" cy="3533775"/>
          </a:xfrm>
        </p:spPr>
        <p:txBody>
          <a:bodyPr/>
          <a:lstStyle/>
          <a:p>
            <a:pPr marL="0" indent="0">
              <a:buNone/>
              <a:defRPr/>
            </a:pPr>
            <a:r>
              <a:rPr lang="en-US" sz="1800" dirty="0">
                <a:solidFill>
                  <a:schemeClr val="tx1"/>
                </a:solidFill>
                <a:latin typeface="+mn-lt"/>
                <a:cs typeface="Verdana"/>
              </a:rPr>
              <a:t>Materials- students</a:t>
            </a:r>
          </a:p>
          <a:p>
            <a:pPr marL="0" indent="0">
              <a:spcBef>
                <a:spcPts val="600"/>
              </a:spcBef>
              <a:buNone/>
              <a:defRPr/>
            </a:pPr>
            <a:r>
              <a:rPr lang="en-US" sz="1800" dirty="0">
                <a:solidFill>
                  <a:schemeClr val="tx1"/>
                </a:solidFill>
                <a:latin typeface="+mn-lt"/>
                <a:cs typeface="Verdana"/>
              </a:rPr>
              <a:t>Directions – see below</a:t>
            </a:r>
          </a:p>
          <a:p>
            <a:pPr marL="0" indent="0">
              <a:spcBef>
                <a:spcPts val="600"/>
              </a:spcBef>
              <a:buNone/>
            </a:pPr>
            <a:r>
              <a:rPr lang="en-US" sz="1800" dirty="0">
                <a:solidFill>
                  <a:schemeClr val="tx1"/>
                </a:solidFill>
                <a:latin typeface="+mn-lt"/>
                <a:cs typeface="Verdana"/>
              </a:rPr>
              <a:t>Use a group of students as the whole — for example, six students if you want to work on halves, thirds, and sixths. Invite them to come to the front of the room. Say to the group, “If you [are wearing tennis shoes, have brown hair, etc.], move to the right. If not, move to the left.” Ask everyone, “What fraction of our friends [are wearing tennis shoes]?” Invite them to whisper to a partner, then share with the class.</a:t>
            </a:r>
          </a:p>
          <a:p>
            <a:pPr marL="0" indent="0">
              <a:lnSpc>
                <a:spcPct val="130000"/>
              </a:lnSpc>
              <a:spcBef>
                <a:spcPts val="600"/>
              </a:spcBef>
              <a:buNone/>
            </a:pPr>
            <a:r>
              <a:rPr lang="en-US" sz="1800" dirty="0">
                <a:solidFill>
                  <a:schemeClr val="tx1"/>
                </a:solidFill>
                <a:latin typeface="+mn-lt"/>
                <a:cs typeface="Verdana"/>
              </a:rPr>
              <a:t>Change the number of selected students in the whole. You can ask, “How many friends in one-half of this group? One-fourth of this group?” Connect to the symbols for fractions</a:t>
            </a:r>
          </a:p>
        </p:txBody>
      </p:sp>
      <p:graphicFrame>
        <p:nvGraphicFramePr>
          <p:cNvPr id="6" name="Object 5" descr="examples 1 half, 1 third, and 1 sixth"/>
          <p:cNvGraphicFramePr>
            <a:graphicFrameLocks noChangeAspect="1"/>
          </p:cNvGraphicFramePr>
          <p:nvPr>
            <p:extLst>
              <p:ext uri="{D42A27DB-BD31-4B8C-83A1-F6EECF244321}">
                <p14:modId xmlns:p14="http://schemas.microsoft.com/office/powerpoint/2010/main" val="696747674"/>
              </p:ext>
            </p:extLst>
          </p:nvPr>
        </p:nvGraphicFramePr>
        <p:xfrm>
          <a:off x="2689749" y="4763684"/>
          <a:ext cx="1707103" cy="534548"/>
        </p:xfrm>
        <a:graphic>
          <a:graphicData uri="http://schemas.openxmlformats.org/presentationml/2006/ole">
            <mc:AlternateContent xmlns:mc="http://schemas.openxmlformats.org/markup-compatibility/2006">
              <mc:Choice xmlns:v="urn:schemas-microsoft-com:vml" Requires="v">
                <p:oleObj spid="_x0000_s2185" name="Equation" r:id="rId3" imgW="1257120" imgH="393480" progId="Equation.DSMT4">
                  <p:embed/>
                </p:oleObj>
              </mc:Choice>
              <mc:Fallback>
                <p:oleObj name="Equation" r:id="rId3" imgW="1257120" imgH="393480" progId="Equation.DSMT4">
                  <p:embed/>
                  <p:pic>
                    <p:nvPicPr>
                      <p:cNvPr id="0" name=""/>
                      <p:cNvPicPr/>
                      <p:nvPr/>
                    </p:nvPicPr>
                    <p:blipFill>
                      <a:blip r:embed="rId4"/>
                      <a:stretch>
                        <a:fillRect/>
                      </a:stretch>
                    </p:blipFill>
                    <p:spPr>
                      <a:xfrm>
                        <a:off x="2689749" y="4763684"/>
                        <a:ext cx="1707103" cy="534548"/>
                      </a:xfrm>
                      <a:prstGeom prst="rect">
                        <a:avLst/>
                      </a:prstGeom>
                    </p:spPr>
                  </p:pic>
                </p:oleObj>
              </mc:Fallback>
            </mc:AlternateContent>
          </a:graphicData>
        </a:graphic>
      </p:graphicFrame>
      <p:sp>
        <p:nvSpPr>
          <p:cNvPr id="5" name="Text Placeholder 4"/>
          <p:cNvSpPr>
            <a:spLocks noGrp="1"/>
          </p:cNvSpPr>
          <p:nvPr>
            <p:ph type="body" idx="2"/>
          </p:nvPr>
        </p:nvSpPr>
        <p:spPr>
          <a:xfrm>
            <a:off x="457199" y="4717979"/>
            <a:ext cx="8353425" cy="1549472"/>
          </a:xfrm>
        </p:spPr>
        <p:txBody>
          <a:bodyPr/>
          <a:lstStyle/>
          <a:p>
            <a:pPr marL="0" indent="3895725">
              <a:lnSpc>
                <a:spcPct val="130000"/>
              </a:lnSpc>
              <a:spcBef>
                <a:spcPts val="600"/>
              </a:spcBef>
              <a:buNone/>
            </a:pPr>
            <a:r>
              <a:rPr lang="en-US" sz="1800" dirty="0">
                <a:solidFill>
                  <a:schemeClr val="tx1"/>
                </a:solidFill>
                <a:latin typeface="+mn-lt"/>
                <a:cs typeface="Verdana"/>
              </a:rPr>
              <a:t>asking students to write the fraction that tells how many students are wearing [tennis shoes]. Also, if you have six students in your group, and have three in your subgroup, then students are likely to say “three-sixths” and “one-half”. Discuss that these values are equivalent.</a:t>
            </a:r>
          </a:p>
        </p:txBody>
      </p:sp>
    </p:spTree>
    <p:extLst>
      <p:ext uri="{BB962C8B-B14F-4D97-AF65-F5344CB8AC3E}">
        <p14:creationId xmlns:p14="http://schemas.microsoft.com/office/powerpoint/2010/main" val="1089875462"/>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8696</TotalTime>
  <Words>1847</Words>
  <Application>Microsoft Office PowerPoint</Application>
  <PresentationFormat>On-screen Show (4:3)</PresentationFormat>
  <Paragraphs>177</Paragraphs>
  <Slides>26</Slides>
  <Notes>1</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34" baseType="lpstr">
      <vt:lpstr>Arial</vt:lpstr>
      <vt:lpstr>Noto Sans Symbols</vt:lpstr>
      <vt:lpstr>Times New Roman</vt:lpstr>
      <vt:lpstr>Verdana</vt:lpstr>
      <vt:lpstr>Wingdings</vt:lpstr>
      <vt:lpstr>508 Lecture</vt:lpstr>
      <vt:lpstr>1_508 Lecture</vt:lpstr>
      <vt:lpstr>Equation</vt:lpstr>
      <vt:lpstr>Elementary and Middle School Mathematics Teaching Developmentally 10th Edition</vt:lpstr>
      <vt:lpstr>Learner Outcomes</vt:lpstr>
      <vt:lpstr>Standards-Based Development</vt:lpstr>
      <vt:lpstr>Fraction Constructs</vt:lpstr>
      <vt:lpstr>Models for Fractions</vt:lpstr>
      <vt:lpstr>Fraction Area Models</vt:lpstr>
      <vt:lpstr>Fraction Length Models</vt:lpstr>
      <vt:lpstr>Fraction Set Models</vt:lpstr>
      <vt:lpstr>Activity 14.3 Class Fractions</vt:lpstr>
      <vt:lpstr>Sharing Tasks</vt:lpstr>
      <vt:lpstr>Partitioning with Area Model (1 of 2)</vt:lpstr>
      <vt:lpstr>Partitioning with Area Model (2 of 2)</vt:lpstr>
      <vt:lpstr>Partitioning with Length Models (1 of 2)</vt:lpstr>
      <vt:lpstr>Partitioning with Length Models (2 of 2)</vt:lpstr>
      <vt:lpstr>Partitioning with Set Models</vt:lpstr>
      <vt:lpstr>Iterating</vt:lpstr>
      <vt:lpstr>Iterating Fractions Greater Than One Whole</vt:lpstr>
      <vt:lpstr>Estimating with Fractions</vt:lpstr>
      <vt:lpstr>Equivalent Fraction Models</vt:lpstr>
      <vt:lpstr>Activity 14.17 Apples and Bananas</vt:lpstr>
      <vt:lpstr>Developing Equivalent-Fraction Algorithm</vt:lpstr>
      <vt:lpstr>Writing Fractions in Simplest Terms</vt:lpstr>
      <vt:lpstr>Comparing Fractions</vt:lpstr>
      <vt:lpstr>Teaching Considerations for Fractions Concepts</vt:lpstr>
      <vt:lpstr>Common Challenges and Misconceptions for Fraction Concepts (1 of 2)</vt:lpstr>
      <vt:lpstr>Common Challenges and Misconceptions for Fraction Concepts (2 of 2)</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and Middle School Mathematics Teaching Developmentally, 10e</dc:title>
  <dc:subject>TED</dc:subject>
  <dc:creator>Van De Walle/Karp/Bay-Williams</dc:creator>
  <cp:keywords>Elementary and Middle School Mathematics Teaching Developmentally</cp:keywords>
  <cp:lastModifiedBy>Geoff F Clement</cp:lastModifiedBy>
  <cp:revision>920</cp:revision>
  <dcterms:modified xsi:type="dcterms:W3CDTF">2018-12-21T18:55:57Z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