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9"/>
  </p:notesMasterIdLst>
  <p:handoutMasterIdLst>
    <p:handoutMasterId r:id="rId30"/>
  </p:handoutMasterIdLst>
  <p:sldIdLst>
    <p:sldId id="330" r:id="rId3"/>
    <p:sldId id="306" r:id="rId4"/>
    <p:sldId id="307" r:id="rId5"/>
    <p:sldId id="308" r:id="rId6"/>
    <p:sldId id="309" r:id="rId7"/>
    <p:sldId id="331"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6395" autoAdjust="0"/>
  </p:normalViewPr>
  <p:slideViewPr>
    <p:cSldViewPr snapToGrid="0" snapToObjects="1">
      <p:cViewPr>
        <p:scale>
          <a:sx n="65" d="100"/>
          <a:sy n="65" d="100"/>
        </p:scale>
        <p:origin x="-2628" y="-1140"/>
      </p:cViewPr>
      <p:guideLst>
        <p:guide orient="horz" pos="2160"/>
        <p:guide pos="2880"/>
      </p:guideLst>
    </p:cSldViewPr>
  </p:slideViewPr>
  <p:outlineViewPr>
    <p:cViewPr>
      <p:scale>
        <a:sx n="100" d="100"/>
        <a:sy n="100" d="100"/>
      </p:scale>
      <p:origin x="0" y="-193656"/>
    </p:cViewPr>
  </p:outlineViewPr>
  <p:notesTextViewPr>
    <p:cViewPr>
      <p:scale>
        <a:sx n="100" d="100"/>
        <a:sy n="100" d="100"/>
      </p:scale>
      <p:origin x="0" y="0"/>
    </p:cViewPr>
  </p:notesTextViewPr>
  <p:sorterViewPr>
    <p:cViewPr>
      <p:scale>
        <a:sx n="66" d="100"/>
        <a:sy n="66" d="100"/>
      </p:scale>
      <p:origin x="0" y="-6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118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9789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10/15/2019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10/15/2019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10/15/2019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10/15/2019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4532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r>
              <a:rPr lang="en-US" sz="3400" dirty="0">
                <a:latin typeface="+mn-lt"/>
              </a:rPr>
              <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13</a:t>
            </a:r>
          </a:p>
          <a:p>
            <a:r>
              <a:rPr lang="en-US" sz="2400" b="1" dirty="0">
                <a:solidFill>
                  <a:srgbClr val="007FA3"/>
                </a:solidFill>
                <a:latin typeface="+mn-lt"/>
              </a:rPr>
              <a:t>Algebraic Thinking, Equations, and Functions</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17451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Study of Patterns and Functions </a:t>
            </a:r>
            <a:r>
              <a:rPr lang="en-US" sz="2000" b="0" dirty="0">
                <a:latin typeface="Times New Roman" panose="02020603050405020304" pitchFamily="18" charset="0"/>
              </a:rPr>
              <a:t>(1 of 5)</a:t>
            </a:r>
            <a:endParaRPr lang="en-US" sz="2000" b="0" dirty="0"/>
          </a:p>
        </p:txBody>
      </p:sp>
      <p:sp>
        <p:nvSpPr>
          <p:cNvPr id="3" name="Text Placeholder 2"/>
          <p:cNvSpPr>
            <a:spLocks noGrp="1"/>
          </p:cNvSpPr>
          <p:nvPr>
            <p:ph type="body" idx="1"/>
          </p:nvPr>
        </p:nvSpPr>
        <p:spPr>
          <a:xfrm>
            <a:off x="457200" y="1600200"/>
            <a:ext cx="3793253" cy="4479053"/>
          </a:xfrm>
        </p:spPr>
        <p:txBody>
          <a:bodyPr/>
          <a:lstStyle/>
          <a:p>
            <a:pPr marL="0" indent="0">
              <a:buNone/>
            </a:pPr>
            <a:r>
              <a:rPr lang="en-US" sz="2400" dirty="0">
                <a:latin typeface="+mn-lt"/>
                <a:cs typeface="Verdana"/>
              </a:rPr>
              <a:t>Repeating patterns:</a:t>
            </a:r>
          </a:p>
          <a:p>
            <a:r>
              <a:rPr lang="en-US" sz="2400" dirty="0">
                <a:latin typeface="+mn-lt"/>
                <a:ea typeface="ＭＳ Ｐゴシック" charset="0"/>
                <a:cs typeface="Verdana"/>
              </a:rPr>
              <a:t>Patterns that have a core that repeats</a:t>
            </a:r>
          </a:p>
          <a:p>
            <a:r>
              <a:rPr lang="en-US" sz="2400" dirty="0">
                <a:latin typeface="+mn-lt"/>
                <a:ea typeface="ＭＳ Ｐゴシック" charset="0"/>
                <a:cs typeface="Verdana"/>
              </a:rPr>
              <a:t>It’s important that students identify the </a:t>
            </a:r>
            <a:r>
              <a:rPr lang="en-US" sz="2400" b="1" dirty="0">
                <a:latin typeface="+mn-lt"/>
                <a:ea typeface="ＭＳ Ｐゴシック" charset="0"/>
                <a:cs typeface="Verdana"/>
              </a:rPr>
              <a:t>core</a:t>
            </a:r>
            <a:r>
              <a:rPr lang="en-US" sz="2400" i="1" dirty="0">
                <a:latin typeface="+mn-lt"/>
                <a:ea typeface="ＭＳ Ｐゴシック" charset="0"/>
                <a:cs typeface="Verdana"/>
              </a:rPr>
              <a:t> </a:t>
            </a:r>
            <a:r>
              <a:rPr lang="en-US" sz="2400" dirty="0">
                <a:latin typeface="+mn-lt"/>
                <a:ea typeface="ＭＳ Ｐゴシック" charset="0"/>
                <a:cs typeface="Verdana"/>
              </a:rPr>
              <a:t>of the pattern</a:t>
            </a:r>
          </a:p>
          <a:p>
            <a:r>
              <a:rPr lang="en-US" sz="2400" dirty="0">
                <a:latin typeface="+mn-lt"/>
                <a:ea typeface="ＭＳ Ｐゴシック" charset="0"/>
                <a:cs typeface="Verdana"/>
              </a:rPr>
              <a:t>Repeating patterns in seasons, days of week, simple singing do, mi, mi, do, mi, mi</a:t>
            </a:r>
          </a:p>
        </p:txBody>
      </p:sp>
      <p:pic>
        <p:nvPicPr>
          <p:cNvPr id="4" name="Picture 3" descr="4 pattern examples using different shapes and models. 1, multilink cubes. This pattern is A B A B. A, 1 cube. B, 2 cubes stacked vertically. 2, pattern blocks. This pattern is A B C D. A, trapezoid. B, parallelogram shifted left. C, trapezoid upside down. D, parallelogram shifted right. 3, 2 color counters. This pattern is A A B B. A, red counter. A, red counter. B, yellow counter. B, yellow counter. 4, color tiles. This pattern is A BBB. A, 2 squares stacked vertically. B, single square. B, single square. B, single squ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590" y="1499617"/>
            <a:ext cx="4288919" cy="4820221"/>
          </a:xfrm>
          <a:prstGeom prst="rect">
            <a:avLst/>
          </a:prstGeom>
        </p:spPr>
      </p:pic>
    </p:spTree>
    <p:extLst>
      <p:ext uri="{BB962C8B-B14F-4D97-AF65-F5344CB8AC3E}">
        <p14:creationId xmlns:p14="http://schemas.microsoft.com/office/powerpoint/2010/main" val="294838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15371"/>
            <a:ext cx="8229600" cy="1097279"/>
          </a:xfrm>
        </p:spPr>
        <p:txBody>
          <a:bodyPr/>
          <a:lstStyle/>
          <a:p>
            <a:r>
              <a:rPr lang="en-US" dirty="0">
                <a:latin typeface="Times New Roman" panose="02020603050405020304" pitchFamily="18" charset="0"/>
              </a:rPr>
              <a:t>Study of Patterns and Functions </a:t>
            </a:r>
            <a:r>
              <a:rPr lang="en-US" sz="2000" b="0" dirty="0">
                <a:latin typeface="Times New Roman" panose="02020603050405020304" pitchFamily="18" charset="0"/>
              </a:rPr>
              <a:t>(2 of 5)</a:t>
            </a:r>
            <a:endParaRPr lang="en-US" dirty="0"/>
          </a:p>
        </p:txBody>
      </p:sp>
      <p:sp>
        <p:nvSpPr>
          <p:cNvPr id="3" name="Text Placeholder 2"/>
          <p:cNvSpPr>
            <a:spLocks noGrp="1"/>
          </p:cNvSpPr>
          <p:nvPr>
            <p:ph type="body" idx="1"/>
          </p:nvPr>
        </p:nvSpPr>
        <p:spPr>
          <a:xfrm>
            <a:off x="457203" y="1600200"/>
            <a:ext cx="3395760" cy="4780503"/>
          </a:xfrm>
        </p:spPr>
        <p:txBody>
          <a:bodyPr/>
          <a:lstStyle/>
          <a:p>
            <a:pPr marL="0" indent="0">
              <a:spcBef>
                <a:spcPts val="1000"/>
              </a:spcBef>
              <a:buClr>
                <a:srgbClr val="000000"/>
              </a:buClr>
              <a:buNone/>
            </a:pPr>
            <a:r>
              <a:rPr lang="en-US" sz="2200" dirty="0">
                <a:solidFill>
                  <a:srgbClr val="000000"/>
                </a:solidFill>
                <a:latin typeface="+mn-lt"/>
                <a:cs typeface="Verdana"/>
              </a:rPr>
              <a:t>Growing or sequence patterns:</a:t>
            </a:r>
          </a:p>
          <a:p>
            <a:pPr marL="0" indent="0">
              <a:spcBef>
                <a:spcPts val="1000"/>
              </a:spcBef>
              <a:buClr>
                <a:srgbClr val="000000"/>
              </a:buClr>
              <a:buNone/>
            </a:pPr>
            <a:r>
              <a:rPr lang="en-US" sz="2200" dirty="0">
                <a:solidFill>
                  <a:srgbClr val="000000"/>
                </a:solidFill>
                <a:latin typeface="+mn-lt"/>
                <a:cs typeface="Verdana"/>
              </a:rPr>
              <a:t>Explore patterns that involve a progression from step to step (sequences).</a:t>
            </a:r>
          </a:p>
          <a:p>
            <a:pPr marL="0" indent="0">
              <a:spcBef>
                <a:spcPts val="1000"/>
              </a:spcBef>
              <a:buNone/>
            </a:pPr>
            <a:r>
              <a:rPr lang="en-US" sz="2200" dirty="0">
                <a:solidFill>
                  <a:srgbClr val="000000"/>
                </a:solidFill>
                <a:latin typeface="+mn-lt"/>
                <a:cs typeface="Verdana"/>
              </a:rPr>
              <a:t>Analyzing how the pattern is changing</a:t>
            </a:r>
          </a:p>
          <a:p>
            <a:pPr marL="0" indent="0">
              <a:spcBef>
                <a:spcPts val="1000"/>
              </a:spcBef>
              <a:buNone/>
            </a:pPr>
            <a:r>
              <a:rPr lang="en-US" sz="2200" dirty="0">
                <a:solidFill>
                  <a:srgbClr val="000000"/>
                </a:solidFill>
                <a:latin typeface="+mn-lt"/>
                <a:cs typeface="Verdana"/>
              </a:rPr>
              <a:t>Look at the visuals and then reasoning about the numerical </a:t>
            </a:r>
            <a:r>
              <a:rPr lang="en-US" sz="2200" dirty="0" smtClean="0">
                <a:solidFill>
                  <a:srgbClr val="000000"/>
                </a:solidFill>
                <a:latin typeface="+mn-lt"/>
                <a:cs typeface="Verdana"/>
              </a:rPr>
              <a:t>relationship- </a:t>
            </a:r>
            <a:r>
              <a:rPr lang="en-US" sz="2200" dirty="0">
                <a:solidFill>
                  <a:srgbClr val="000000"/>
                </a:solidFill>
                <a:latin typeface="+mn-lt"/>
                <a:cs typeface="Verdana"/>
              </a:rPr>
              <a:t>Extend to </a:t>
            </a:r>
            <a:r>
              <a:rPr lang="en-US" sz="2200" i="1" dirty="0">
                <a:solidFill>
                  <a:srgbClr val="000000"/>
                </a:solidFill>
                <a:latin typeface="+mn-lt"/>
                <a:cs typeface="Verdana"/>
              </a:rPr>
              <a:t>n</a:t>
            </a:r>
            <a:r>
              <a:rPr lang="en-US" sz="2200" baseline="30000" dirty="0">
                <a:solidFill>
                  <a:srgbClr val="000000"/>
                </a:solidFill>
                <a:latin typeface="+mn-lt"/>
                <a:cs typeface="Verdana"/>
              </a:rPr>
              <a:t>th</a:t>
            </a:r>
            <a:r>
              <a:rPr lang="en-US" sz="2200" dirty="0">
                <a:solidFill>
                  <a:srgbClr val="000000"/>
                </a:solidFill>
                <a:latin typeface="+mn-lt"/>
                <a:cs typeface="Verdana"/>
              </a:rPr>
              <a:t> case</a:t>
            </a:r>
          </a:p>
        </p:txBody>
      </p:sp>
      <p:pic>
        <p:nvPicPr>
          <p:cNvPr id="4" name="Picture 3" descr="A growing geometric pattern, with 3 steps. Color tiles. Step 1. There are 4 blue squares arranged in a spaced out box, where none of them touch one another. 1 violet square is at the center. Each corner of the violet square touches the corner of a blue square. Step 2. This exact shape is repeated directly below the shape in step 1. The bottom 2 blue squares from step 1 touch the top blue squares of the new shape. Step 3. The shape from step 1 is duplicated again, arranged directly below the previous ste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883" y="4081403"/>
            <a:ext cx="3171625" cy="214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ot models of pattern relationships. This model has 3 parts.&#10;A. A table has 2 rows and 9 columns. From top to bottom the rows are, step, and number of dots. Steps 1 through 4 have dot models. Step, 1. Dots, 2. There is a group of 2 dots. Step, 2. Dots, 6. This is 4 more dots than the previous step. There are 2 rows of 3 dots each. Step, 3. Dots, 12. This is 6 more dots than the previous step. There are 3 rows of 4 dots each. Step, 4. Dots, 20. This is 8 dots more than the previous step. There are 4 rows of 5 dots each. Step, 5. Dots, 30. This is 10 dots more than the previous step. Step, 6. Dots, question mark. Step, question mark. Dots, question mark. Step, dash. Dots, dash. Step, 20. Dots, question mark. The dashes indicate a break in the table. B. Old amount plus some. There are 4 models of the pattern. Model 1. 2 dots aligned vertically. Model 2. A box surrounds the 2 dots from model one, but more dots are added overall, with 2 rows of 3 dots each. Model 3. A box surrounds the 6 dots from model 2, but more dots are added overall, with 3 rows of 4 dots each. Model 4. A box surrounds the 12 dots from model 3, but more dots are added overall, with 4 rows of 5 dots each. C. A square and 1 more column. C. 2 dots align vertically. There are 4 models of the pattern. Model 1. A box surrounds the left dot. Model 2. 3 columns of 2 dots each. A box surrounds the square made by the first 2 columns. Model 3. 4 columns of 3 dots each. A box surrounds the square made by the first 3 columns. Model 4. 4 columns of 5 dots each. A box surrounds the square made by the first 4 column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014" y="4081402"/>
            <a:ext cx="1948295" cy="214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growing geometric pattern, with 3 steps. 3 downturned triangles arranged in a downturned equilateral triangle, so that the empty space between the 3 triangles makes an upturned equilateral triangle. Step 2. Add 1 downturned triangle to the outward corner of each of the 3 original triangles. Step 3. Add 1 downturned triangle to the outward corner of each of the 3 previous triangles. End shape resembles 3 lines, made up of downturned triangles, coming together."/>
          <p:cNvPicPr>
            <a:picLocks noChangeAspect="1"/>
          </p:cNvPicPr>
          <p:nvPr/>
        </p:nvPicPr>
        <p:blipFill rotWithShape="1">
          <a:blip r:embed="rId4">
            <a:extLst>
              <a:ext uri="{28A0092B-C50C-407E-A947-70E740481C1C}">
                <a14:useLocalDpi xmlns:a14="http://schemas.microsoft.com/office/drawing/2010/main" val="0"/>
              </a:ext>
            </a:extLst>
          </a:blip>
          <a:srcRect l="20436" t="37928" r="20610" b="37627"/>
          <a:stretch/>
        </p:blipFill>
        <p:spPr>
          <a:xfrm>
            <a:off x="3785883" y="1674247"/>
            <a:ext cx="5095296" cy="2333108"/>
          </a:xfrm>
          <a:prstGeom prst="rect">
            <a:avLst/>
          </a:prstGeom>
        </p:spPr>
      </p:pic>
    </p:spTree>
    <p:extLst>
      <p:ext uri="{BB962C8B-B14F-4D97-AF65-F5344CB8AC3E}">
        <p14:creationId xmlns:p14="http://schemas.microsoft.com/office/powerpoint/2010/main" val="5541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Study of Patterns and Functions </a:t>
            </a:r>
            <a:r>
              <a:rPr lang="en-US" sz="2000" b="0" dirty="0">
                <a:latin typeface="Times New Roman" panose="02020603050405020304" pitchFamily="18" charset="0"/>
              </a:rPr>
              <a:t>(3 of 5)</a:t>
            </a:r>
            <a:endParaRPr lang="en-US" dirty="0"/>
          </a:p>
        </p:txBody>
      </p:sp>
      <p:sp>
        <p:nvSpPr>
          <p:cNvPr id="4" name="Text Placeholder 3"/>
          <p:cNvSpPr>
            <a:spLocks noGrp="1"/>
          </p:cNvSpPr>
          <p:nvPr>
            <p:ph type="body" idx="1"/>
          </p:nvPr>
        </p:nvSpPr>
        <p:spPr>
          <a:xfrm>
            <a:off x="457199" y="1600200"/>
            <a:ext cx="4348164" cy="4720213"/>
          </a:xfrm>
        </p:spPr>
        <p:txBody>
          <a:bodyPr/>
          <a:lstStyle/>
          <a:p>
            <a:pPr marL="0" indent="0">
              <a:spcBef>
                <a:spcPts val="1200"/>
              </a:spcBef>
              <a:buNone/>
            </a:pPr>
            <a:r>
              <a:rPr lang="en-US" sz="2000" dirty="0">
                <a:latin typeface="+mn-lt"/>
                <a:cs typeface="Verdana"/>
              </a:rPr>
              <a:t>Three types of patterns:</a:t>
            </a:r>
          </a:p>
          <a:p>
            <a:pPr marL="0" indent="0">
              <a:spcBef>
                <a:spcPts val="1200"/>
              </a:spcBef>
              <a:buNone/>
            </a:pPr>
            <a:r>
              <a:rPr lang="en-US" sz="2000" dirty="0">
                <a:latin typeface="+mn-lt"/>
                <a:cs typeface="Verdana"/>
              </a:rPr>
              <a:t>Recursive </a:t>
            </a:r>
            <a:r>
              <a:rPr lang="en-US" sz="2000" dirty="0">
                <a:cs typeface="Verdana"/>
              </a:rPr>
              <a:t>–</a:t>
            </a:r>
            <a:r>
              <a:rPr lang="en-US" sz="2000" dirty="0" smtClean="0">
                <a:latin typeface="+mn-lt"/>
                <a:cs typeface="Verdana"/>
              </a:rPr>
              <a:t> </a:t>
            </a:r>
            <a:r>
              <a:rPr lang="en-US" sz="2000" dirty="0">
                <a:latin typeface="+mn-lt"/>
                <a:cs typeface="Verdana"/>
              </a:rPr>
              <a:t>How a pattern changes from step to step, x to x and y to y</a:t>
            </a:r>
          </a:p>
          <a:p>
            <a:pPr marL="0" indent="0">
              <a:spcBef>
                <a:spcPts val="1200"/>
              </a:spcBef>
              <a:buNone/>
            </a:pPr>
            <a:r>
              <a:rPr lang="en-US" sz="2000" dirty="0">
                <a:latin typeface="+mn-lt"/>
                <a:cs typeface="Verdana"/>
              </a:rPr>
              <a:t>Covariational thinking </a:t>
            </a:r>
            <a:r>
              <a:rPr lang="en-US" sz="2000" dirty="0">
                <a:cs typeface="Verdana"/>
              </a:rPr>
              <a:t>–</a:t>
            </a:r>
            <a:r>
              <a:rPr lang="en-US" sz="2000" dirty="0" smtClean="0">
                <a:latin typeface="+mn-lt"/>
                <a:cs typeface="Verdana"/>
              </a:rPr>
              <a:t> </a:t>
            </a:r>
            <a:r>
              <a:rPr lang="en-US" sz="2000" dirty="0">
                <a:latin typeface="+mn-lt"/>
                <a:cs typeface="Verdana"/>
              </a:rPr>
              <a:t>How 2 quantities vary in relation, e.g., As a step increases by 1, the number of tiles in T goes up by 3.</a:t>
            </a:r>
          </a:p>
          <a:p>
            <a:pPr marL="0" indent="0">
              <a:spcBef>
                <a:spcPts val="1200"/>
              </a:spcBef>
              <a:buNone/>
            </a:pPr>
            <a:r>
              <a:rPr lang="en-US" sz="2000" dirty="0">
                <a:latin typeface="+mn-lt"/>
                <a:cs typeface="Verdana"/>
              </a:rPr>
              <a:t>Explicit relationship – A correlation between two quantities expressed in a function rule. Look across the table to see how to use the input to generate the output</a:t>
            </a:r>
          </a:p>
          <a:p>
            <a:pPr marL="0" indent="0">
              <a:spcBef>
                <a:spcPts val="1200"/>
              </a:spcBef>
              <a:buNone/>
            </a:pPr>
            <a:r>
              <a:rPr lang="en-US" sz="2000" dirty="0">
                <a:latin typeface="+mn-lt"/>
                <a:cs typeface="Verdana"/>
              </a:rPr>
              <a:t>3 </a:t>
            </a:r>
            <a:r>
              <a:rPr lang="en-US" sz="2000" i="1" dirty="0">
                <a:latin typeface="+mn-lt"/>
                <a:cs typeface="Verdana"/>
              </a:rPr>
              <a:t>x + 1</a:t>
            </a:r>
          </a:p>
        </p:txBody>
      </p:sp>
      <p:sp>
        <p:nvSpPr>
          <p:cNvPr id="5" name="Text Placeholder 4"/>
          <p:cNvSpPr>
            <a:spLocks noGrp="1"/>
          </p:cNvSpPr>
          <p:nvPr>
            <p:ph type="body" idx="2"/>
          </p:nvPr>
        </p:nvSpPr>
        <p:spPr>
          <a:xfrm>
            <a:off x="4805363" y="1600200"/>
            <a:ext cx="4044462" cy="4720213"/>
          </a:xfrm>
        </p:spPr>
        <p:txBody>
          <a:bodyPr/>
          <a:lstStyle/>
          <a:p>
            <a:pPr marL="0" indent="0">
              <a:spcBef>
                <a:spcPts val="1200"/>
              </a:spcBef>
              <a:buNone/>
            </a:pPr>
            <a:r>
              <a:rPr lang="en-US" sz="2000" dirty="0">
                <a:latin typeface="+mn-lt"/>
              </a:rPr>
              <a:t>Support student development of functional thinking:</a:t>
            </a:r>
          </a:p>
          <a:p>
            <a:pPr marL="0" indent="0">
              <a:spcBef>
                <a:spcPts val="1200"/>
              </a:spcBef>
              <a:buNone/>
            </a:pPr>
            <a:r>
              <a:rPr lang="en-US" sz="2000" dirty="0">
                <a:latin typeface="+mn-lt"/>
              </a:rPr>
              <a:t>What is changing, what is staying the same?</a:t>
            </a:r>
          </a:p>
          <a:p>
            <a:pPr marL="0" indent="0">
              <a:spcBef>
                <a:spcPts val="1200"/>
              </a:spcBef>
              <a:buNone/>
            </a:pPr>
            <a:r>
              <a:rPr lang="en-US" sz="2000" dirty="0">
                <a:latin typeface="+mn-lt"/>
              </a:rPr>
              <a:t>What quantities are you comparing?</a:t>
            </a:r>
          </a:p>
          <a:p>
            <a:pPr marL="0" indent="0">
              <a:spcBef>
                <a:spcPts val="1200"/>
              </a:spcBef>
              <a:buNone/>
            </a:pPr>
            <a:r>
              <a:rPr lang="en-US" sz="2000" dirty="0">
                <a:latin typeface="+mn-lt"/>
              </a:rPr>
              <a:t>How could you organize your information in a table?</a:t>
            </a:r>
          </a:p>
          <a:p>
            <a:pPr marL="0" indent="0">
              <a:spcBef>
                <a:spcPts val="1200"/>
              </a:spcBef>
              <a:buNone/>
            </a:pPr>
            <a:r>
              <a:rPr lang="en-US" sz="2000" dirty="0">
                <a:latin typeface="+mn-lt"/>
              </a:rPr>
              <a:t>How might the quantities be represented in a graph?</a:t>
            </a:r>
          </a:p>
          <a:p>
            <a:pPr marL="0" indent="0">
              <a:spcBef>
                <a:spcPts val="1200"/>
              </a:spcBef>
              <a:buNone/>
            </a:pPr>
            <a:r>
              <a:rPr lang="en-US" sz="2000" dirty="0">
                <a:latin typeface="+mn-lt"/>
              </a:rPr>
              <a:t>How can you represent the rule in words? In symbols?</a:t>
            </a:r>
          </a:p>
        </p:txBody>
      </p:sp>
    </p:spTree>
    <p:extLst>
      <p:ext uri="{BB962C8B-B14F-4D97-AF65-F5344CB8AC3E}">
        <p14:creationId xmlns:p14="http://schemas.microsoft.com/office/powerpoint/2010/main" val="81918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Study of Patterns and Functions </a:t>
            </a:r>
            <a:r>
              <a:rPr lang="en-US" sz="2000" b="0" dirty="0">
                <a:latin typeface="Times New Roman" panose="02020603050405020304" pitchFamily="18" charset="0"/>
              </a:rPr>
              <a:t>(4 of 5)</a:t>
            </a:r>
            <a:endParaRPr lang="en-US" dirty="0"/>
          </a:p>
        </p:txBody>
      </p:sp>
      <p:sp>
        <p:nvSpPr>
          <p:cNvPr id="3" name="Text Placeholder 2"/>
          <p:cNvSpPr>
            <a:spLocks noGrp="1"/>
          </p:cNvSpPr>
          <p:nvPr>
            <p:ph type="body" idx="1"/>
          </p:nvPr>
        </p:nvSpPr>
        <p:spPr>
          <a:xfrm>
            <a:off x="457200" y="1600201"/>
            <a:ext cx="2838659" cy="3705330"/>
          </a:xfrm>
        </p:spPr>
        <p:txBody>
          <a:bodyPr/>
          <a:lstStyle/>
          <a:p>
            <a:pPr marL="0" indent="0">
              <a:buFont typeface="Wingdings" charset="0"/>
              <a:buNone/>
            </a:pPr>
            <a:r>
              <a:rPr lang="en-US" sz="2400" dirty="0">
                <a:latin typeface="+mn-lt"/>
                <a:cs typeface="ＭＳ Ｐゴシック" charset="0"/>
              </a:rPr>
              <a:t>Growing patterns represented by</a:t>
            </a:r>
          </a:p>
          <a:p>
            <a:pPr marL="432000" indent="-432000">
              <a:buFont typeface="Wingdings" charset="0"/>
              <a:buAutoNum type="arabicPeriod"/>
            </a:pPr>
            <a:r>
              <a:rPr lang="en-US" sz="2400" dirty="0">
                <a:latin typeface="+mn-lt"/>
                <a:cs typeface="ＭＳ Ｐゴシック" charset="0"/>
              </a:rPr>
              <a:t>Physical models</a:t>
            </a:r>
          </a:p>
          <a:p>
            <a:pPr marL="432000" indent="-432000">
              <a:buFont typeface="Wingdings" charset="0"/>
              <a:buAutoNum type="arabicPeriod"/>
            </a:pPr>
            <a:r>
              <a:rPr lang="en-US" sz="2400" dirty="0">
                <a:latin typeface="+mn-lt"/>
                <a:cs typeface="ＭＳ Ｐゴシック" charset="0"/>
              </a:rPr>
              <a:t>Table</a:t>
            </a:r>
          </a:p>
          <a:p>
            <a:pPr marL="432000" indent="-432000">
              <a:buFont typeface="Wingdings" charset="0"/>
              <a:buAutoNum type="arabicPeriod"/>
            </a:pPr>
            <a:r>
              <a:rPr lang="en-US" sz="2400" dirty="0">
                <a:latin typeface="+mn-lt"/>
                <a:cs typeface="ＭＳ Ｐゴシック" charset="0"/>
              </a:rPr>
              <a:t>Words</a:t>
            </a:r>
          </a:p>
          <a:p>
            <a:pPr marL="432000" indent="-432000">
              <a:buFont typeface="Wingdings" charset="0"/>
              <a:buAutoNum type="arabicPeriod"/>
            </a:pPr>
            <a:r>
              <a:rPr lang="en-US" sz="2400" dirty="0">
                <a:latin typeface="+mn-lt"/>
                <a:cs typeface="ＭＳ Ｐゴシック" charset="0"/>
              </a:rPr>
              <a:t>Symbols</a:t>
            </a:r>
          </a:p>
          <a:p>
            <a:pPr marL="432000" indent="-432000">
              <a:buFont typeface="Wingdings" charset="0"/>
              <a:buAutoNum type="arabicPeriod"/>
            </a:pPr>
            <a:r>
              <a:rPr lang="en-US" sz="2400" dirty="0">
                <a:latin typeface="+mn-lt"/>
                <a:cs typeface="ＭＳ Ｐゴシック" charset="0"/>
              </a:rPr>
              <a:t>Graph</a:t>
            </a:r>
          </a:p>
        </p:txBody>
      </p:sp>
      <p:pic>
        <p:nvPicPr>
          <p:cNvPr id="4" name="Picture 1" descr="5 representations of a function for a real world situation. A pentagram of arrows show that each representation is interconnected. 1, verbal description. The amount of profit that can be made selling hotdogs is a function of the number of hotdogs that are sold. 2, context. A picture of a hotdog. 3, graph. A graph plots profit, P, over hotdogs, H. The graph is a line at an increasing rate. 4, symbols. P = 0.65 H minus 35. 5, table. A table has 3 rows and 2 columns, H, and P. Row 1. H, 0. P, minus 35. Row 2. H, 100. P, 30. Row 3. H, 200. P, blan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4766" y="1435202"/>
            <a:ext cx="5512368" cy="45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54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Study of Patterns and Functions </a:t>
            </a:r>
            <a:r>
              <a:rPr lang="en-US" sz="2000" b="0" dirty="0">
                <a:latin typeface="Times New Roman" panose="02020603050405020304" pitchFamily="18" charset="0"/>
              </a:rPr>
              <a:t>(5 </a:t>
            </a:r>
            <a:r>
              <a:rPr lang="en-US" sz="2000" b="0">
                <a:latin typeface="Times New Roman" panose="02020603050405020304" pitchFamily="18" charset="0"/>
              </a:rPr>
              <a:t>of 5)</a:t>
            </a:r>
            <a:endParaRPr lang="en-US" dirty="0"/>
          </a:p>
        </p:txBody>
      </p:sp>
      <p:sp>
        <p:nvSpPr>
          <p:cNvPr id="3" name="Text Placeholder 2"/>
          <p:cNvSpPr>
            <a:spLocks noGrp="1"/>
          </p:cNvSpPr>
          <p:nvPr>
            <p:ph type="body" idx="1"/>
          </p:nvPr>
        </p:nvSpPr>
        <p:spPr>
          <a:xfrm>
            <a:off x="457200" y="1390440"/>
            <a:ext cx="8229600" cy="419519"/>
          </a:xfrm>
        </p:spPr>
        <p:txBody>
          <a:bodyPr/>
          <a:lstStyle/>
          <a:p>
            <a:pPr marL="0" indent="0">
              <a:buNone/>
            </a:pPr>
            <a:r>
              <a:rPr lang="en-US" sz="2200" b="1" dirty="0">
                <a:latin typeface="+mn-lt"/>
              </a:rPr>
              <a:t>Table 13.2 </a:t>
            </a:r>
            <a:r>
              <a:rPr lang="en-US" sz="2200" dirty="0">
                <a:latin typeface="+mn-lt"/>
              </a:rPr>
              <a:t>Characteristics of Functions</a:t>
            </a:r>
          </a:p>
        </p:txBody>
      </p:sp>
      <p:graphicFrame>
        <p:nvGraphicFramePr>
          <p:cNvPr id="4" name="Table 3"/>
          <p:cNvGraphicFramePr>
            <a:graphicFrameLocks noGrp="1"/>
          </p:cNvGraphicFramePr>
          <p:nvPr>
            <p:extLst>
              <p:ext uri="{D42A27DB-BD31-4B8C-83A1-F6EECF244321}">
                <p14:modId xmlns:p14="http://schemas.microsoft.com/office/powerpoint/2010/main" val="2502950051"/>
              </p:ext>
            </p:extLst>
          </p:nvPr>
        </p:nvGraphicFramePr>
        <p:xfrm>
          <a:off x="457200" y="1877782"/>
          <a:ext cx="8229600" cy="4449276"/>
        </p:xfrm>
        <a:graphic>
          <a:graphicData uri="http://schemas.openxmlformats.org/drawingml/2006/table">
            <a:tbl>
              <a:tblPr firstRow="1" bandRow="1">
                <a:tableStyleId>{5940675A-B579-460E-94D1-54222C63F5DA}</a:tableStyleId>
              </a:tblPr>
              <a:tblGrid>
                <a:gridCol w="1542422">
                  <a:extLst>
                    <a:ext uri="{9D8B030D-6E8A-4147-A177-3AD203B41FA5}">
                      <a16:colId xmlns="" xmlns:a16="http://schemas.microsoft.com/office/drawing/2014/main" val="3626966775"/>
                    </a:ext>
                  </a:extLst>
                </a:gridCol>
                <a:gridCol w="3175279">
                  <a:extLst>
                    <a:ext uri="{9D8B030D-6E8A-4147-A177-3AD203B41FA5}">
                      <a16:colId xmlns="" xmlns:a16="http://schemas.microsoft.com/office/drawing/2014/main" val="1276752796"/>
                    </a:ext>
                  </a:extLst>
                </a:gridCol>
                <a:gridCol w="3511899">
                  <a:extLst>
                    <a:ext uri="{9D8B030D-6E8A-4147-A177-3AD203B41FA5}">
                      <a16:colId xmlns="" xmlns:a16="http://schemas.microsoft.com/office/drawing/2014/main" val="3228785778"/>
                    </a:ext>
                  </a:extLst>
                </a:gridCol>
              </a:tblGrid>
              <a:tr h="322411">
                <a:tc>
                  <a:txBody>
                    <a:bodyPr/>
                    <a:lstStyle/>
                    <a:p>
                      <a:r>
                        <a:rPr lang="en-US" sz="1400" b="1" i="0" u="none" strike="noStrike" cap="none" baseline="0" dirty="0">
                          <a:solidFill>
                            <a:schemeClr val="tx1"/>
                          </a:solidFill>
                          <a:latin typeface="+mn-lt"/>
                          <a:ea typeface="+mn-ea"/>
                          <a:cs typeface="+mn-cs"/>
                          <a:sym typeface="Arial"/>
                        </a:rPr>
                        <a:t>Concepts</a:t>
                      </a:r>
                      <a:endParaRPr lang="en-US" b="1" dirty="0"/>
                    </a:p>
                  </a:txBody>
                  <a:tcPr/>
                </a:tc>
                <a:tc>
                  <a:txBody>
                    <a:bodyPr/>
                    <a:lstStyle/>
                    <a:p>
                      <a:r>
                        <a:rPr lang="en-US" sz="1400" b="1" i="0" u="none" strike="noStrike" cap="none" baseline="0" dirty="0">
                          <a:solidFill>
                            <a:schemeClr val="tx1"/>
                          </a:solidFill>
                          <a:latin typeface="+mn-lt"/>
                          <a:ea typeface="+mn-ea"/>
                          <a:cs typeface="+mn-cs"/>
                          <a:sym typeface="Arial"/>
                        </a:rPr>
                        <a:t>Description</a:t>
                      </a:r>
                      <a:endParaRPr lang="en-US" b="1" dirty="0"/>
                    </a:p>
                  </a:txBody>
                  <a:tcPr/>
                </a:tc>
                <a:tc>
                  <a:txBody>
                    <a:bodyPr/>
                    <a:lstStyle/>
                    <a:p>
                      <a:r>
                        <a:rPr lang="en-US" sz="1400" b="1" i="0" u="none" strike="noStrike" cap="none" baseline="0" dirty="0">
                          <a:solidFill>
                            <a:schemeClr val="tx1"/>
                          </a:solidFill>
                          <a:latin typeface="+mn-lt"/>
                          <a:ea typeface="+mn-ea"/>
                          <a:cs typeface="+mn-cs"/>
                          <a:sym typeface="Arial"/>
                        </a:rPr>
                        <a:t>Example</a:t>
                      </a:r>
                      <a:endParaRPr lang="en-US" b="1" dirty="0"/>
                    </a:p>
                  </a:txBody>
                  <a:tcPr/>
                </a:tc>
                <a:extLst>
                  <a:ext uri="{0D108BD9-81ED-4DB2-BD59-A6C34878D82A}">
                    <a16:rowId xmlns="" xmlns:a16="http://schemas.microsoft.com/office/drawing/2014/main" val="2524136853"/>
                  </a:ext>
                </a:extLst>
              </a:tr>
              <a:tr h="1450851">
                <a:tc>
                  <a:txBody>
                    <a:bodyPr/>
                    <a:lstStyle/>
                    <a:p>
                      <a:r>
                        <a:rPr lang="en-US" sz="1400" b="0" i="0" u="none" strike="noStrike" cap="none" baseline="0" dirty="0">
                          <a:solidFill>
                            <a:schemeClr val="tx1"/>
                          </a:solidFill>
                          <a:latin typeface="+mn-lt"/>
                          <a:ea typeface="+mn-ea"/>
                          <a:cs typeface="+mn-cs"/>
                          <a:sym typeface="Arial"/>
                        </a:rPr>
                        <a:t>Independent and dependent</a:t>
                      </a:r>
                    </a:p>
                    <a:p>
                      <a:r>
                        <a:rPr lang="en-US" sz="1400" b="0" i="0" u="none" strike="noStrike" cap="none" baseline="0" dirty="0">
                          <a:solidFill>
                            <a:schemeClr val="tx1"/>
                          </a:solidFill>
                          <a:latin typeface="+mn-lt"/>
                          <a:ea typeface="+mn-ea"/>
                          <a:cs typeface="+mn-cs"/>
                          <a:sym typeface="Arial"/>
                        </a:rPr>
                        <a:t>variables</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The </a:t>
                      </a:r>
                      <a:r>
                        <a:rPr lang="en-US" sz="1400" b="1" i="0" u="none" strike="noStrike" cap="none" baseline="0" dirty="0">
                          <a:solidFill>
                            <a:schemeClr val="tx1"/>
                          </a:solidFill>
                          <a:latin typeface="+mn-lt"/>
                          <a:ea typeface="+mn-ea"/>
                          <a:cs typeface="+mn-cs"/>
                          <a:sym typeface="Arial"/>
                        </a:rPr>
                        <a:t>independent variable </a:t>
                      </a:r>
                      <a:r>
                        <a:rPr lang="en-US" sz="1400" b="0" i="0" u="none" strike="noStrike" cap="none" baseline="0" dirty="0">
                          <a:solidFill>
                            <a:schemeClr val="tx1"/>
                          </a:solidFill>
                          <a:latin typeface="+mn-lt"/>
                          <a:ea typeface="+mn-ea"/>
                          <a:cs typeface="+mn-cs"/>
                          <a:sym typeface="Arial"/>
                        </a:rPr>
                        <a:t>is the input, or whatever value is being used to find another value. The dependent variable represents the output.</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In the “Pattern Blocks Perimeter” problem, the independent variable is the number of blocks in the string; the dependent variable is the perimeter. You can say that the perimeter of the block structure depends on the number of blocks used.</a:t>
                      </a:r>
                      <a:endParaRPr lang="en-US" dirty="0"/>
                    </a:p>
                  </a:txBody>
                  <a:tcPr/>
                </a:tc>
                <a:extLst>
                  <a:ext uri="{0D108BD9-81ED-4DB2-BD59-A6C34878D82A}">
                    <a16:rowId xmlns="" xmlns:a16="http://schemas.microsoft.com/office/drawing/2014/main" val="3142730560"/>
                  </a:ext>
                </a:extLst>
              </a:tr>
              <a:tr h="1450851">
                <a:tc>
                  <a:txBody>
                    <a:bodyPr/>
                    <a:lstStyle/>
                    <a:p>
                      <a:r>
                        <a:rPr lang="en-US" sz="1400" b="0" i="0" u="none" strike="noStrike" cap="none" baseline="0" dirty="0">
                          <a:solidFill>
                            <a:schemeClr val="tx1"/>
                          </a:solidFill>
                          <a:latin typeface="+mn-lt"/>
                          <a:ea typeface="+mn-ea"/>
                          <a:cs typeface="+mn-cs"/>
                          <a:sym typeface="Arial"/>
                        </a:rPr>
                        <a:t>Discrete and continuous functions</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When isolated or selected values are the only ones appropriate for a context, the function is </a:t>
                      </a:r>
                      <a:r>
                        <a:rPr lang="en-US" sz="1400" b="1" i="0" u="none" strike="noStrike" cap="none" baseline="0" dirty="0">
                          <a:solidFill>
                            <a:schemeClr val="tx1"/>
                          </a:solidFill>
                          <a:latin typeface="+mn-lt"/>
                          <a:ea typeface="+mn-ea"/>
                          <a:cs typeface="+mn-cs"/>
                          <a:sym typeface="Arial"/>
                        </a:rPr>
                        <a:t>discrete</a:t>
                      </a:r>
                      <a:r>
                        <a:rPr lang="en-US" sz="1400" b="0" i="0" u="none" strike="noStrike" cap="none" baseline="0" dirty="0">
                          <a:solidFill>
                            <a:schemeClr val="tx1"/>
                          </a:solidFill>
                          <a:latin typeface="+mn-lt"/>
                          <a:ea typeface="+mn-ea"/>
                          <a:cs typeface="+mn-cs"/>
                          <a:sym typeface="Arial"/>
                        </a:rPr>
                        <a:t>. If all values along a line or curve are solutions to the function,</a:t>
                      </a:r>
                    </a:p>
                    <a:p>
                      <a:r>
                        <a:rPr lang="en-US" sz="1400" b="0" i="0" u="none" strike="noStrike" cap="none" baseline="0" dirty="0">
                          <a:solidFill>
                            <a:schemeClr val="tx1"/>
                          </a:solidFill>
                          <a:latin typeface="+mn-lt"/>
                          <a:ea typeface="+mn-ea"/>
                          <a:cs typeface="+mn-cs"/>
                          <a:sym typeface="Arial"/>
                        </a:rPr>
                        <a:t>then the function is </a:t>
                      </a:r>
                      <a:r>
                        <a:rPr lang="en-US" sz="1400" b="1" i="0" u="none" strike="noStrike" cap="none" baseline="0" dirty="0">
                          <a:solidFill>
                            <a:schemeClr val="tx1"/>
                          </a:solidFill>
                          <a:latin typeface="+mn-lt"/>
                          <a:ea typeface="+mn-ea"/>
                          <a:cs typeface="+mn-cs"/>
                          <a:sym typeface="Arial"/>
                        </a:rPr>
                        <a:t>continuous</a:t>
                      </a:r>
                      <a:r>
                        <a:rPr lang="en-US" sz="1400" b="0" i="0" u="none" strike="noStrike" cap="none" baseline="0" dirty="0">
                          <a:solidFill>
                            <a:schemeClr val="tx1"/>
                          </a:solidFill>
                          <a:latin typeface="+mn-lt"/>
                          <a:ea typeface="+mn-ea"/>
                          <a:cs typeface="+mn-cs"/>
                          <a:sym typeface="Arial"/>
                        </a:rPr>
                        <a:t>.</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Discrete: “Pattern Blocks Perimeter” problem. Only whole-number values make sense.</a:t>
                      </a:r>
                    </a:p>
                    <a:p>
                      <a:r>
                        <a:rPr lang="en-US" sz="1400" b="0" i="0" u="none" strike="noStrike" cap="none" baseline="0" dirty="0">
                          <a:solidFill>
                            <a:schemeClr val="tx1"/>
                          </a:solidFill>
                          <a:latin typeface="+mn-lt"/>
                          <a:ea typeface="+mn-ea"/>
                          <a:cs typeface="+mn-cs"/>
                          <a:sym typeface="Arial"/>
                        </a:rPr>
                        <a:t>Continuous: Walking rate, where at any given time, there is a distance walked (even if that distance is 0 meters).</a:t>
                      </a:r>
                      <a:endParaRPr lang="en-US" dirty="0"/>
                    </a:p>
                  </a:txBody>
                  <a:tcPr/>
                </a:tc>
                <a:extLst>
                  <a:ext uri="{0D108BD9-81ED-4DB2-BD59-A6C34878D82A}">
                    <a16:rowId xmlns="" xmlns:a16="http://schemas.microsoft.com/office/drawing/2014/main" val="3392399388"/>
                  </a:ext>
                </a:extLst>
              </a:tr>
              <a:tr h="1225163">
                <a:tc>
                  <a:txBody>
                    <a:bodyPr/>
                    <a:lstStyle/>
                    <a:p>
                      <a:r>
                        <a:rPr lang="en-US" sz="1400" b="0" i="0" u="none" strike="noStrike" cap="none" baseline="0" dirty="0">
                          <a:solidFill>
                            <a:schemeClr val="tx1"/>
                          </a:solidFill>
                          <a:latin typeface="+mn-lt"/>
                          <a:ea typeface="+mn-ea"/>
                          <a:cs typeface="+mn-cs"/>
                          <a:sym typeface="Arial"/>
                        </a:rPr>
                        <a:t>Domain and range</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The </a:t>
                      </a:r>
                      <a:r>
                        <a:rPr lang="en-US" sz="1400" b="1" i="0" u="none" strike="noStrike" cap="none" baseline="0" dirty="0">
                          <a:solidFill>
                            <a:schemeClr val="tx1"/>
                          </a:solidFill>
                          <a:latin typeface="+mn-lt"/>
                          <a:ea typeface="+mn-ea"/>
                          <a:cs typeface="+mn-cs"/>
                          <a:sym typeface="Arial"/>
                        </a:rPr>
                        <a:t>domain</a:t>
                      </a:r>
                      <a:r>
                        <a:rPr lang="en-US" sz="1400" b="0" i="1"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of a function comprises the possible values for the independent variable. The </a:t>
                      </a:r>
                      <a:r>
                        <a:rPr lang="en-US" sz="1400" b="1" i="0" u="none" strike="noStrike" cap="none" baseline="0" dirty="0">
                          <a:solidFill>
                            <a:schemeClr val="tx1"/>
                          </a:solidFill>
                          <a:latin typeface="+mn-lt"/>
                          <a:ea typeface="+mn-ea"/>
                          <a:cs typeface="+mn-cs"/>
                          <a:sym typeface="Arial"/>
                        </a:rPr>
                        <a:t>range</a:t>
                      </a:r>
                      <a:r>
                        <a:rPr lang="en-US" sz="1400" b="0" i="1"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is the corresponding possible values for the dependent variable.</a:t>
                      </a:r>
                      <a:endParaRPr lang="en-US" dirty="0"/>
                    </a:p>
                  </a:txBody>
                  <a:tcPr/>
                </a:tc>
                <a:tc>
                  <a:txBody>
                    <a:bodyPr/>
                    <a:lstStyle/>
                    <a:p>
                      <a:r>
                        <a:rPr lang="en-US" sz="1400" b="0" i="0" u="none" strike="noStrike" cap="none" baseline="0" dirty="0">
                          <a:solidFill>
                            <a:schemeClr val="tx1"/>
                          </a:solidFill>
                          <a:latin typeface="+mn-lt"/>
                          <a:ea typeface="+mn-ea"/>
                          <a:cs typeface="+mn-cs"/>
                          <a:sym typeface="Arial"/>
                        </a:rPr>
                        <a:t>In the “Pattern Blocks Perimeter” problem, the domain and range are all positive whole numbers.</a:t>
                      </a:r>
                      <a:endParaRPr lang="en-US" dirty="0"/>
                    </a:p>
                  </a:txBody>
                  <a:tcPr/>
                </a:tc>
                <a:extLst>
                  <a:ext uri="{0D108BD9-81ED-4DB2-BD59-A6C34878D82A}">
                    <a16:rowId xmlns="" xmlns:a16="http://schemas.microsoft.com/office/drawing/2014/main" val="1084966451"/>
                  </a:ext>
                </a:extLst>
              </a:tr>
            </a:tbl>
          </a:graphicData>
        </a:graphic>
      </p:graphicFrame>
    </p:spTree>
    <p:extLst>
      <p:ext uri="{BB962C8B-B14F-4D97-AF65-F5344CB8AC3E}">
        <p14:creationId xmlns:p14="http://schemas.microsoft.com/office/powerpoint/2010/main" val="173946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Activity 13.9 Sketch-a-Graph</a:t>
            </a:r>
            <a:endParaRPr lang="en-US" dirty="0"/>
          </a:p>
        </p:txBody>
      </p:sp>
      <p:sp>
        <p:nvSpPr>
          <p:cNvPr id="3" name="Text Placeholder 2"/>
          <p:cNvSpPr>
            <a:spLocks noGrp="1"/>
          </p:cNvSpPr>
          <p:nvPr>
            <p:ph idx="1"/>
          </p:nvPr>
        </p:nvSpPr>
        <p:spPr>
          <a:xfrm>
            <a:off x="457200" y="1482212"/>
            <a:ext cx="8477250" cy="4489333"/>
          </a:xfrm>
        </p:spPr>
        <p:txBody>
          <a:bodyPr/>
          <a:lstStyle/>
          <a:p>
            <a:pPr marL="0" indent="0">
              <a:spcBef>
                <a:spcPts val="1000"/>
              </a:spcBef>
              <a:buNone/>
              <a:defRPr/>
            </a:pPr>
            <a:r>
              <a:rPr lang="en-US" sz="1800" dirty="0">
                <a:latin typeface="+mn-lt"/>
                <a:cs typeface="Verdana"/>
              </a:rPr>
              <a:t>Materials - Graph paper</a:t>
            </a:r>
          </a:p>
          <a:p>
            <a:pPr marL="0" indent="0">
              <a:spcBef>
                <a:spcPts val="1000"/>
              </a:spcBef>
              <a:buNone/>
              <a:defRPr/>
            </a:pPr>
            <a:r>
              <a:rPr lang="en-US" sz="1800" dirty="0">
                <a:latin typeface="+mn-lt"/>
                <a:cs typeface="Verdana"/>
              </a:rPr>
              <a:t>Directions - Sketch a graph to match the following situations - Do not label.</a:t>
            </a:r>
          </a:p>
          <a:p>
            <a:pPr marL="255600" indent="-255600">
              <a:spcBef>
                <a:spcPts val="1000"/>
              </a:spcBef>
              <a:defRPr/>
            </a:pPr>
            <a:r>
              <a:rPr lang="en-US" sz="1800" dirty="0">
                <a:latin typeface="+mn-lt"/>
                <a:cs typeface="Verdana"/>
              </a:rPr>
              <a:t>The temperature of a frozen dinner 30 minutes before removed from the freezer until removed from the microwave and placed on the table.</a:t>
            </a:r>
          </a:p>
          <a:p>
            <a:pPr marL="255600" indent="-255600">
              <a:spcBef>
                <a:spcPts val="1000"/>
              </a:spcBef>
              <a:defRPr/>
            </a:pPr>
            <a:r>
              <a:rPr lang="en-US" sz="1800" dirty="0">
                <a:latin typeface="+mn-lt"/>
                <a:cs typeface="Verdana"/>
              </a:rPr>
              <a:t>The value of a 1970 Volkswagen Beetle from the time it was purchased to the present.</a:t>
            </a:r>
          </a:p>
          <a:p>
            <a:pPr marL="255600" indent="-255600">
              <a:spcBef>
                <a:spcPts val="1000"/>
              </a:spcBef>
              <a:defRPr/>
            </a:pPr>
            <a:r>
              <a:rPr lang="en-US" sz="1800" dirty="0">
                <a:latin typeface="+mn-lt"/>
                <a:cs typeface="Verdana"/>
              </a:rPr>
              <a:t>The level of water in the bathtub from the time you begin to fill it to the time it is completely empty after your bath.</a:t>
            </a:r>
          </a:p>
          <a:p>
            <a:pPr marL="255600" indent="-255600">
              <a:spcBef>
                <a:spcPts val="1000"/>
              </a:spcBef>
              <a:defRPr/>
            </a:pPr>
            <a:r>
              <a:rPr lang="en-US" sz="1800" dirty="0">
                <a:latin typeface="+mn-lt"/>
                <a:cs typeface="Verdana"/>
              </a:rPr>
              <a:t>Profit in terms of number of items sold</a:t>
            </a:r>
          </a:p>
          <a:p>
            <a:pPr marL="255600" indent="-255600">
              <a:spcBef>
                <a:spcPts val="1000"/>
              </a:spcBef>
              <a:defRPr/>
            </a:pPr>
            <a:r>
              <a:rPr lang="en-US" sz="1800" dirty="0">
                <a:latin typeface="+mn-lt"/>
                <a:cs typeface="Verdana"/>
              </a:rPr>
              <a:t>The height of a thrown baseball from when it is released to the time it hits the ground</a:t>
            </a:r>
          </a:p>
          <a:p>
            <a:pPr marL="255600" indent="-255600">
              <a:spcBef>
                <a:spcPts val="1000"/>
              </a:spcBef>
              <a:defRPr/>
            </a:pPr>
            <a:r>
              <a:rPr lang="en-US" sz="1800" dirty="0">
                <a:latin typeface="+mn-lt"/>
                <a:cs typeface="Verdana"/>
              </a:rPr>
              <a:t>Speed of the same </a:t>
            </a:r>
            <a:r>
              <a:rPr lang="en-US" sz="1800" dirty="0" smtClean="0">
                <a:latin typeface="+mn-lt"/>
                <a:cs typeface="Verdana"/>
              </a:rPr>
              <a:t>baseball versus time</a:t>
            </a:r>
            <a:endParaRPr lang="en-US" sz="1800" dirty="0">
              <a:latin typeface="+mn-lt"/>
            </a:endParaRPr>
          </a:p>
        </p:txBody>
      </p:sp>
      <p:sp>
        <p:nvSpPr>
          <p:cNvPr id="4" name="Content Placeholder 3"/>
          <p:cNvSpPr>
            <a:spLocks noGrp="1"/>
          </p:cNvSpPr>
          <p:nvPr>
            <p:ph idx="13"/>
          </p:nvPr>
        </p:nvSpPr>
        <p:spPr>
          <a:xfrm>
            <a:off x="457200" y="5971545"/>
            <a:ext cx="8229600" cy="341645"/>
          </a:xfrm>
        </p:spPr>
        <p:txBody>
          <a:bodyPr/>
          <a:lstStyle/>
          <a:p>
            <a:pPr marL="0" indent="0">
              <a:buNone/>
            </a:pPr>
            <a:r>
              <a:rPr lang="en-US" sz="1800" b="1" dirty="0">
                <a:latin typeface="+mn-lt"/>
                <a:cs typeface="Verdana"/>
              </a:rPr>
              <a:t>Exchange to see if students can match a rough graph to each situation.</a:t>
            </a:r>
          </a:p>
        </p:txBody>
      </p:sp>
    </p:spTree>
    <p:extLst>
      <p:ext uri="{BB962C8B-B14F-4D97-AF65-F5344CB8AC3E}">
        <p14:creationId xmlns:p14="http://schemas.microsoft.com/office/powerpoint/2010/main" val="274048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154"/>
            <a:ext cx="8229600" cy="1097279"/>
          </a:xfrm>
        </p:spPr>
        <p:txBody>
          <a:bodyPr/>
          <a:lstStyle/>
          <a:p>
            <a:r>
              <a:rPr lang="en-US" dirty="0">
                <a:latin typeface="Times New Roman" panose="02020603050405020304" pitchFamily="18" charset="0"/>
              </a:rPr>
              <a:t>Linear Functions</a:t>
            </a:r>
            <a:endParaRPr lang="en-US" dirty="0"/>
          </a:p>
        </p:txBody>
      </p:sp>
      <p:sp>
        <p:nvSpPr>
          <p:cNvPr id="3" name="Text Placeholder 2"/>
          <p:cNvSpPr>
            <a:spLocks noGrp="1"/>
          </p:cNvSpPr>
          <p:nvPr>
            <p:ph type="body" idx="1"/>
          </p:nvPr>
        </p:nvSpPr>
        <p:spPr>
          <a:xfrm>
            <a:off x="504825" y="922125"/>
            <a:ext cx="8229600" cy="2087545"/>
          </a:xfrm>
        </p:spPr>
        <p:txBody>
          <a:bodyPr/>
          <a:lstStyle/>
          <a:p>
            <a:pPr marL="0" indent="0">
              <a:buNone/>
            </a:pPr>
            <a:r>
              <a:rPr lang="en-US" sz="1800" dirty="0">
                <a:latin typeface="+mn-lt"/>
              </a:rPr>
              <a:t>Linear and quadratic functions are special and common types of functions.</a:t>
            </a:r>
          </a:p>
          <a:p>
            <a:pPr marL="0" indent="0">
              <a:buNone/>
            </a:pPr>
            <a:r>
              <a:rPr lang="en-US" sz="1800" dirty="0">
                <a:latin typeface="+mn-lt"/>
              </a:rPr>
              <a:t>Miah has 24 yards of fence to build a rectangular pen. She is considering what dimensions to build it and wants to analyze it algebraically. (1) Write an equation to describe the relationship between the length and width. (2) Write an equation to describe the relationship between the length and the area.</a:t>
            </a:r>
          </a:p>
          <a:p>
            <a:pPr marL="0" indent="0">
              <a:buNone/>
            </a:pPr>
            <a:r>
              <a:rPr lang="en-US" sz="1800" dirty="0">
                <a:latin typeface="+mn-lt"/>
                <a:cs typeface="Verdana"/>
              </a:rPr>
              <a:t>Rate of Change and Slope</a:t>
            </a:r>
          </a:p>
        </p:txBody>
      </p:sp>
      <p:pic>
        <p:nvPicPr>
          <p:cNvPr id="4" name="Picture 3" descr="2 graphs plot building a pen. Table. There are 3 rows and 13 columns. The rows from top to bottom are, length, width, and area. Column 1. Length, 0. Width, 12. Area, 0. Column 2. Length, 1. Width, 11. Area, 11. Column 3. Length, 2. Width, 10. Area, 20. Column 4. Length, 3. Width, 9. Area, 27. Column 5. Length, 4. Width, 8. Area, 32. Column 6. Length, 5. Width, 7. Area, 35. Column 7. Length, 6. Width, 6. Area, 36. Column 8. Length, 7. Width, 5. Area, 35. Column 9. Length, 8. Width, 4. Area, 32. Column 10. Length, 9. Width, 3. Area, 27. Column 11. Length, 10. Width, 2. Area, 20. Column 12. Length, 11. Width, 1. Area, 11. Column 13. Length, 12. Width, 0. Area, 0. Graph 1. A graph plots width over length with the equation w = 12 minus l. A line passes through the following points. 0, 12. 2, 10. 4, 8. 6, 6. 8, 4. 10, 2. 12,0. Graph 2. A graph plots area over length with the equation a = l left parenthesis 12 minus l right parenthesis. A graph is downward opening and passes through the following points. 0, 0. 1, 11. 2, 10. 3, 27. 4, 32. 5, 35. The vortex, 6, 36. 7, 35. 8, 32. 9, 27. 10, 20. 11, 11. 12,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889" y="3124593"/>
            <a:ext cx="6447501" cy="3157145"/>
          </a:xfrm>
          <a:prstGeom prst="rect">
            <a:avLst/>
          </a:prstGeom>
        </p:spPr>
      </p:pic>
    </p:spTree>
    <p:extLst>
      <p:ext uri="{BB962C8B-B14F-4D97-AF65-F5344CB8AC3E}">
        <p14:creationId xmlns:p14="http://schemas.microsoft.com/office/powerpoint/2010/main" val="255762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79"/>
            <a:ext cx="8229600" cy="1097279"/>
          </a:xfrm>
        </p:spPr>
        <p:txBody>
          <a:bodyPr/>
          <a:lstStyle/>
          <a:p>
            <a:r>
              <a:rPr lang="en-US" dirty="0">
                <a:latin typeface="Times New Roman" panose="02020603050405020304" pitchFamily="18" charset="0"/>
              </a:rPr>
              <a:t>Meaningful Use of Symbols</a:t>
            </a:r>
            <a:endParaRPr lang="en-US" dirty="0"/>
          </a:p>
        </p:txBody>
      </p:sp>
      <p:sp>
        <p:nvSpPr>
          <p:cNvPr id="3" name="Text Placeholder 2"/>
          <p:cNvSpPr>
            <a:spLocks noGrp="1"/>
          </p:cNvSpPr>
          <p:nvPr>
            <p:ph type="body" idx="1"/>
          </p:nvPr>
        </p:nvSpPr>
        <p:spPr>
          <a:xfrm>
            <a:off x="457200" y="912600"/>
            <a:ext cx="8377084" cy="4525963"/>
          </a:xfrm>
        </p:spPr>
        <p:txBody>
          <a:bodyPr/>
          <a:lstStyle/>
          <a:p>
            <a:pPr marL="0" indent="0" eaLnBrk="1" hangingPunct="1">
              <a:buNone/>
            </a:pPr>
            <a:r>
              <a:rPr lang="en-US" sz="2200" dirty="0">
                <a:latin typeface="+mn-lt"/>
                <a:cs typeface="ＭＳ Ｐゴシック" charset="0"/>
              </a:rPr>
              <a:t>In algebra symbols represent real situations and are useful tools in representing situations</a:t>
            </a:r>
          </a:p>
          <a:p>
            <a:pPr marL="0" indent="0" eaLnBrk="1" hangingPunct="1">
              <a:buNone/>
            </a:pPr>
            <a:r>
              <a:rPr lang="en-US" sz="2200" dirty="0">
                <a:latin typeface="+mn-lt"/>
                <a:cs typeface="ＭＳ Ｐゴシック" charset="0"/>
              </a:rPr>
              <a:t>Equivalence and equal and inequality signs:</a:t>
            </a:r>
          </a:p>
          <a:p>
            <a:r>
              <a:rPr lang="en-US" sz="2200" dirty="0" smtClean="0">
                <a:latin typeface="+mn-lt"/>
                <a:cs typeface="ＭＳ Ｐゴシック" charset="0"/>
              </a:rPr>
              <a:t>Are some </a:t>
            </a:r>
            <a:r>
              <a:rPr lang="en-US" sz="2200" dirty="0">
                <a:latin typeface="+mn-lt"/>
                <a:cs typeface="ＭＳ Ｐゴシック" charset="0"/>
              </a:rPr>
              <a:t>of the most important symbols in elementary arithmetic, algebra and in all </a:t>
            </a:r>
            <a:r>
              <a:rPr lang="en-US" sz="2200" dirty="0" smtClean="0">
                <a:latin typeface="+mn-lt"/>
                <a:cs typeface="ＭＳ Ｐゴシック" charset="0"/>
              </a:rPr>
              <a:t>mathematics.</a:t>
            </a:r>
            <a:endParaRPr lang="en-US" sz="2200" dirty="0">
              <a:latin typeface="+mn-lt"/>
              <a:cs typeface="ＭＳ Ｐゴシック" charset="0"/>
            </a:endParaRPr>
          </a:p>
          <a:p>
            <a:r>
              <a:rPr lang="en-US" sz="2200" dirty="0" smtClean="0">
                <a:latin typeface="+mn-lt"/>
                <a:ea typeface="ＭＳ Ｐゴシック" charset="0"/>
                <a:cs typeface="ＭＳ Ｐゴシック" charset="0"/>
              </a:rPr>
              <a:t>Are critically important to understand </a:t>
            </a:r>
            <a:r>
              <a:rPr lang="en-US" sz="2200" dirty="0">
                <a:latin typeface="+mn-lt"/>
                <a:ea typeface="ＭＳ Ｐゴシック" charset="0"/>
                <a:cs typeface="ＭＳ Ｐゴシック" charset="0"/>
              </a:rPr>
              <a:t>and symbolize relationships in our number </a:t>
            </a:r>
            <a:r>
              <a:rPr lang="en-US" sz="2200" dirty="0" smtClean="0">
                <a:latin typeface="+mn-lt"/>
                <a:ea typeface="ＭＳ Ｐゴシック" charset="0"/>
                <a:cs typeface="ＭＳ Ｐゴシック" charset="0"/>
              </a:rPr>
              <a:t>system.</a:t>
            </a:r>
            <a:endParaRPr lang="en-US" sz="2200" dirty="0">
              <a:latin typeface="+mn-lt"/>
              <a:ea typeface="ＭＳ Ｐゴシック" charset="0"/>
              <a:cs typeface="ＭＳ Ｐゴシック" charset="0"/>
            </a:endParaRPr>
          </a:p>
          <a:p>
            <a:r>
              <a:rPr lang="en-US" sz="2200" dirty="0" smtClean="0">
                <a:latin typeface="+mn-lt"/>
                <a:ea typeface="ＭＳ Ｐゴシック" charset="0"/>
                <a:cs typeface="ＭＳ Ｐゴシック" charset="0"/>
              </a:rPr>
              <a:t>Are how </a:t>
            </a:r>
            <a:r>
              <a:rPr lang="en-US" sz="2200" dirty="0">
                <a:latin typeface="+mn-lt"/>
                <a:ea typeface="ＭＳ Ｐゴシック" charset="0"/>
                <a:cs typeface="ＭＳ Ｐゴシック" charset="0"/>
              </a:rPr>
              <a:t>we mathematically represent quantitative </a:t>
            </a:r>
            <a:r>
              <a:rPr lang="en-US" sz="2200" dirty="0" smtClean="0">
                <a:latin typeface="+mn-lt"/>
                <a:ea typeface="ＭＳ Ｐゴシック" charset="0"/>
                <a:cs typeface="ＭＳ Ｐゴシック" charset="0"/>
              </a:rPr>
              <a:t>relationships.</a:t>
            </a:r>
            <a:endParaRPr lang="en-US" sz="2200" dirty="0">
              <a:latin typeface="+mn-lt"/>
              <a:ea typeface="ＭＳ Ｐゴシック" charset="0"/>
              <a:cs typeface="ＭＳ Ｐゴシック" charset="0"/>
            </a:endParaRPr>
          </a:p>
          <a:p>
            <a:r>
              <a:rPr lang="en-US" sz="2200" dirty="0" smtClean="0">
                <a:latin typeface="+mn-lt"/>
                <a:ea typeface="ＭＳ Ｐゴシック" charset="0"/>
                <a:cs typeface="ＭＳ Ｐゴシック" charset="0"/>
              </a:rPr>
              <a:t>Require </a:t>
            </a:r>
            <a:r>
              <a:rPr lang="en-US" sz="2200" dirty="0">
                <a:latin typeface="+mn-lt"/>
                <a:ea typeface="ＭＳ Ｐゴシック" charset="0"/>
                <a:cs typeface="ＭＳ Ｐゴシック" charset="0"/>
              </a:rPr>
              <a:t>students to see both sides of the equal sign as equivalent </a:t>
            </a:r>
            <a:r>
              <a:rPr lang="en-US" sz="2200" dirty="0" smtClean="0">
                <a:latin typeface="+mn-lt"/>
                <a:ea typeface="ＭＳ Ｐゴシック" charset="0"/>
                <a:cs typeface="ＭＳ Ｐゴシック" charset="0"/>
              </a:rPr>
              <a:t>expressions.</a:t>
            </a:r>
            <a:endParaRPr lang="en-US" sz="2200" dirty="0">
              <a:latin typeface="+mn-lt"/>
              <a:ea typeface="ＭＳ Ｐゴシック" charset="0"/>
              <a:cs typeface="ＭＳ Ｐゴシック" charset="0"/>
            </a:endParaRPr>
          </a:p>
          <a:p>
            <a:r>
              <a:rPr lang="en-US" sz="2200" dirty="0">
                <a:ea typeface="ＭＳ Ｐゴシック" charset="0"/>
                <a:cs typeface="ＭＳ Ｐゴシック" charset="0"/>
              </a:rPr>
              <a:t>Require students to </a:t>
            </a:r>
            <a:r>
              <a:rPr lang="en-US" sz="2200" dirty="0" smtClean="0">
                <a:ea typeface="ＭＳ Ｐゴシック" charset="0"/>
                <a:cs typeface="ＭＳ Ｐゴシック" charset="0"/>
              </a:rPr>
              <a:t>c</a:t>
            </a:r>
            <a:r>
              <a:rPr lang="en-US" sz="2200" dirty="0" smtClean="0">
                <a:latin typeface="+mn-lt"/>
                <a:ea typeface="ＭＳ Ｐゴシック" charset="0"/>
                <a:cs typeface="ＭＳ Ｐゴシック" charset="0"/>
              </a:rPr>
              <a:t>onceptualize </a:t>
            </a:r>
            <a:r>
              <a:rPr lang="en-US" sz="2200" dirty="0">
                <a:latin typeface="+mn-lt"/>
                <a:ea typeface="ＭＳ Ｐゴシック" charset="0"/>
                <a:cs typeface="ＭＳ Ｐゴシック" charset="0"/>
              </a:rPr>
              <a:t>the </a:t>
            </a:r>
            <a:r>
              <a:rPr lang="en-US" sz="2200" i="1" dirty="0">
                <a:latin typeface="+mn-lt"/>
                <a:ea typeface="ＭＳ Ｐゴシック" charset="0"/>
                <a:cs typeface="ＭＳ Ｐゴシック" charset="0"/>
              </a:rPr>
              <a:t>equal sign as a </a:t>
            </a:r>
            <a:r>
              <a:rPr lang="en-US" sz="2200" i="1" dirty="0" smtClean="0">
                <a:latin typeface="+mn-lt"/>
                <a:ea typeface="ＭＳ Ｐゴシック" charset="0"/>
                <a:cs typeface="ＭＳ Ｐゴシック" charset="0"/>
              </a:rPr>
              <a:t>balance.</a:t>
            </a:r>
            <a:endParaRPr lang="en-US" sz="2200" i="1" dirty="0">
              <a:latin typeface="+mn-lt"/>
              <a:ea typeface="ＭＳ Ｐゴシック" charset="0"/>
              <a:cs typeface="ＭＳ Ｐゴシック" charset="0"/>
            </a:endParaRPr>
          </a:p>
        </p:txBody>
      </p:sp>
    </p:spTree>
    <p:extLst>
      <p:ext uri="{BB962C8B-B14F-4D97-AF65-F5344CB8AC3E}">
        <p14:creationId xmlns:p14="http://schemas.microsoft.com/office/powerpoint/2010/main" val="66807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Relational Thinking</a:t>
            </a:r>
            <a:endParaRPr lang="en-US" dirty="0"/>
          </a:p>
        </p:txBody>
      </p:sp>
      <p:sp>
        <p:nvSpPr>
          <p:cNvPr id="3" name="Text Placeholder 2"/>
          <p:cNvSpPr>
            <a:spLocks noGrp="1"/>
          </p:cNvSpPr>
          <p:nvPr>
            <p:ph type="body" idx="1"/>
          </p:nvPr>
        </p:nvSpPr>
        <p:spPr>
          <a:xfrm>
            <a:off x="457200" y="1600201"/>
            <a:ext cx="8229600" cy="4046974"/>
          </a:xfrm>
        </p:spPr>
        <p:txBody>
          <a:bodyPr/>
          <a:lstStyle/>
          <a:p>
            <a:pPr marL="0" indent="0">
              <a:buNone/>
            </a:pPr>
            <a:r>
              <a:rPr lang="en-US" sz="2000" dirty="0">
                <a:latin typeface="+mn-lt"/>
                <a:cs typeface="Verdana"/>
              </a:rPr>
              <a:t>Developmental in nature:</a:t>
            </a:r>
          </a:p>
          <a:p>
            <a:pPr marL="0" indent="0">
              <a:buNone/>
            </a:pPr>
            <a:r>
              <a:rPr lang="en-US" sz="2000" b="1" dirty="0">
                <a:latin typeface="+mn-lt"/>
                <a:cs typeface="Verdana"/>
              </a:rPr>
              <a:t>Operational view </a:t>
            </a:r>
            <a:r>
              <a:rPr lang="en-US" sz="2000" dirty="0">
                <a:latin typeface="+mn-lt"/>
                <a:cs typeface="Verdana"/>
              </a:rPr>
              <a:t>- Equal sign means “do something” 6 + 7 = </a:t>
            </a:r>
            <a:r>
              <a:rPr lang="en-US" sz="1200" dirty="0">
                <a:solidFill>
                  <a:schemeClr val="bg1"/>
                </a:solidFill>
                <a:latin typeface="+mn-lt"/>
                <a:cs typeface="Verdana"/>
              </a:rPr>
              <a:t>fill in the blank</a:t>
            </a:r>
            <a:endParaRPr lang="en-US" sz="2000" dirty="0">
              <a:solidFill>
                <a:schemeClr val="bg1"/>
              </a:solidFill>
              <a:latin typeface="+mn-lt"/>
              <a:cs typeface="Verdana"/>
            </a:endParaRPr>
          </a:p>
          <a:p>
            <a:pPr marL="0" indent="0">
              <a:buNone/>
            </a:pPr>
            <a:r>
              <a:rPr lang="en-US" sz="2000" b="1" dirty="0" smtClean="0">
                <a:latin typeface="+mn-lt"/>
                <a:cs typeface="Verdana"/>
              </a:rPr>
              <a:t>Relational-operational or computational </a:t>
            </a:r>
            <a:r>
              <a:rPr lang="en-US" sz="2000" b="1" dirty="0">
                <a:latin typeface="+mn-lt"/>
                <a:cs typeface="Verdana"/>
              </a:rPr>
              <a:t>view </a:t>
            </a:r>
            <a:r>
              <a:rPr lang="en-US" sz="2000" dirty="0">
                <a:latin typeface="+mn-lt"/>
                <a:cs typeface="Verdana"/>
              </a:rPr>
              <a:t>- Equal sign symbolizes a relation between two calculations.</a:t>
            </a:r>
          </a:p>
          <a:p>
            <a:pPr marL="0" indent="0">
              <a:buNone/>
            </a:pPr>
            <a:r>
              <a:rPr lang="en-US" sz="2000" dirty="0">
                <a:latin typeface="+mn-lt"/>
                <a:cs typeface="Verdana"/>
              </a:rPr>
              <a:t>7 + </a:t>
            </a:r>
            <a:r>
              <a:rPr lang="en-US" sz="2000" i="1" dirty="0">
                <a:latin typeface="+mn-lt"/>
                <a:cs typeface="Verdana"/>
              </a:rPr>
              <a:t>n</a:t>
            </a:r>
            <a:r>
              <a:rPr lang="en-US" sz="2000" dirty="0">
                <a:latin typeface="+mn-lt"/>
                <a:cs typeface="Verdana"/>
              </a:rPr>
              <a:t> = 6 + 9</a:t>
            </a:r>
          </a:p>
          <a:p>
            <a:pPr marL="0" indent="0">
              <a:buNone/>
            </a:pPr>
            <a:r>
              <a:rPr lang="en-US" sz="2000" dirty="0">
                <a:latin typeface="+mn-lt"/>
                <a:cs typeface="Verdana"/>
              </a:rPr>
              <a:t>6 + 9 = 15 so I have to figure out 7 plus what equals 15</a:t>
            </a:r>
          </a:p>
          <a:p>
            <a:pPr marL="0" indent="0">
              <a:buNone/>
            </a:pPr>
            <a:r>
              <a:rPr lang="en-US" sz="2000" b="1" dirty="0">
                <a:latin typeface="+mn-lt"/>
                <a:cs typeface="Verdana"/>
              </a:rPr>
              <a:t>Relational-structural view </a:t>
            </a:r>
            <a:r>
              <a:rPr lang="en-US" sz="2000" dirty="0">
                <a:latin typeface="+mn-lt"/>
                <a:cs typeface="Verdana"/>
              </a:rPr>
              <a:t>- Equal sign signifies a numeric relationship 7 + </a:t>
            </a:r>
            <a:r>
              <a:rPr lang="en-US" sz="2000" i="1" dirty="0">
                <a:latin typeface="+mn-lt"/>
                <a:cs typeface="Verdana"/>
              </a:rPr>
              <a:t>n</a:t>
            </a:r>
            <a:r>
              <a:rPr lang="en-US" sz="2000" dirty="0">
                <a:latin typeface="+mn-lt"/>
                <a:cs typeface="Verdana"/>
              </a:rPr>
              <a:t> = 6 + 9</a:t>
            </a:r>
          </a:p>
          <a:p>
            <a:pPr marL="0" indent="0">
              <a:buNone/>
            </a:pPr>
            <a:r>
              <a:rPr lang="en-US" sz="2000" dirty="0">
                <a:latin typeface="+mn-lt"/>
                <a:cs typeface="Verdana"/>
              </a:rPr>
              <a:t>7 is one more than 6 on the other side, so </a:t>
            </a:r>
            <a:r>
              <a:rPr lang="en-US" sz="2000" i="1" dirty="0">
                <a:latin typeface="+mn-lt"/>
                <a:cs typeface="Verdana"/>
              </a:rPr>
              <a:t>n</a:t>
            </a:r>
            <a:r>
              <a:rPr lang="en-US" sz="2000" dirty="0">
                <a:latin typeface="+mn-lt"/>
                <a:cs typeface="Verdana"/>
              </a:rPr>
              <a:t> should be one less than 9</a:t>
            </a:r>
          </a:p>
          <a:p>
            <a:pPr marL="0" indent="0">
              <a:buNone/>
            </a:pPr>
            <a:r>
              <a:rPr lang="en-US" sz="2000" dirty="0">
                <a:latin typeface="+mn-lt"/>
                <a:cs typeface="Verdana"/>
              </a:rPr>
              <a:t>[This invented algorithm is called </a:t>
            </a:r>
            <a:r>
              <a:rPr lang="en-US" sz="2000" i="1" dirty="0">
                <a:latin typeface="+mn-lt"/>
                <a:cs typeface="Verdana"/>
              </a:rPr>
              <a:t>compensation</a:t>
            </a:r>
            <a:r>
              <a:rPr lang="en-US" sz="2000" dirty="0">
                <a:latin typeface="+mn-lt"/>
                <a:cs typeface="Verdana"/>
              </a:rPr>
              <a:t>.]</a:t>
            </a:r>
          </a:p>
        </p:txBody>
      </p:sp>
      <p:cxnSp>
        <p:nvCxnSpPr>
          <p:cNvPr id="5" name="Straight Connector 4"/>
          <p:cNvCxnSpPr/>
          <p:nvPr/>
        </p:nvCxnSpPr>
        <p:spPr>
          <a:xfrm>
            <a:off x="7439025" y="2476500"/>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3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Times New Roman" panose="02020603050405020304" pitchFamily="18" charset="0"/>
              </a:rPr>
              <a:t>Activity 13.14 True or False</a:t>
            </a:r>
            <a:endParaRPr lang="en-US" dirty="0">
              <a:solidFill>
                <a:schemeClr val="tx2"/>
              </a:solidFill>
            </a:endParaRPr>
          </a:p>
        </p:txBody>
      </p:sp>
      <p:sp>
        <p:nvSpPr>
          <p:cNvPr id="3" name="Text Placeholder 2"/>
          <p:cNvSpPr>
            <a:spLocks noGrp="1"/>
          </p:cNvSpPr>
          <p:nvPr>
            <p:ph type="body" idx="1"/>
          </p:nvPr>
        </p:nvSpPr>
        <p:spPr>
          <a:xfrm>
            <a:off x="523874" y="1600200"/>
            <a:ext cx="8162925" cy="4770455"/>
          </a:xfrm>
        </p:spPr>
        <p:txBody>
          <a:bodyPr/>
          <a:lstStyle/>
          <a:p>
            <a:pPr>
              <a:spcBef>
                <a:spcPts val="1200"/>
              </a:spcBef>
              <a:buFont typeface="Wingdings" charset="0"/>
              <a:buNone/>
            </a:pPr>
            <a:r>
              <a:rPr lang="en-US" sz="1800" dirty="0">
                <a:latin typeface="+mn-lt"/>
                <a:cs typeface="ＭＳ Ｐゴシック" charset="0"/>
              </a:rPr>
              <a:t>Materials- True or False sentences or open sentences/equations</a:t>
            </a:r>
          </a:p>
          <a:p>
            <a:pPr>
              <a:spcBef>
                <a:spcPts val="1200"/>
              </a:spcBef>
              <a:buFont typeface="Wingdings" charset="0"/>
              <a:buNone/>
            </a:pPr>
            <a:r>
              <a:rPr lang="en-US" sz="1800" dirty="0">
                <a:latin typeface="+mn-lt"/>
                <a:cs typeface="ＭＳ Ｐゴシック" charset="0"/>
              </a:rPr>
              <a:t>Directions-</a:t>
            </a:r>
            <a:endParaRPr lang="en-US" sz="1800" dirty="0">
              <a:latin typeface="+mn-lt"/>
            </a:endParaRPr>
          </a:p>
          <a:p>
            <a:pPr marL="0" indent="0">
              <a:spcBef>
                <a:spcPts val="1200"/>
              </a:spcBef>
              <a:buNone/>
            </a:pPr>
            <a:r>
              <a:rPr lang="en-US" sz="1800" dirty="0">
                <a:latin typeface="+mn-lt"/>
              </a:rPr>
              <a:t>Introduce true/false sentences or equations with simple examples to explain what is meant by a true equation and a false equation. Then put several simple equations on the board, some true and some false. The following are appropriate for primary grades:</a:t>
            </a:r>
          </a:p>
          <a:p>
            <a:pPr marL="0" indent="0">
              <a:spcBef>
                <a:spcPts val="1200"/>
              </a:spcBef>
              <a:buNone/>
            </a:pPr>
            <a:r>
              <a:rPr lang="en-US" sz="1800" dirty="0">
                <a:latin typeface="+mn-lt"/>
              </a:rPr>
              <a:t>		7 = 5 + 2			4 + 1 = </a:t>
            </a:r>
            <a:r>
              <a:rPr lang="en-US" sz="1800" dirty="0" smtClean="0">
                <a:latin typeface="+mn-lt"/>
              </a:rPr>
              <a:t>6		17 = 17</a:t>
            </a:r>
            <a:endParaRPr lang="en-US" sz="1800" dirty="0">
              <a:latin typeface="+mn-lt"/>
            </a:endParaRPr>
          </a:p>
          <a:p>
            <a:pPr marL="0" indent="0">
              <a:spcBef>
                <a:spcPts val="1200"/>
              </a:spcBef>
              <a:buNone/>
            </a:pPr>
            <a:r>
              <a:rPr lang="en-US" sz="1800" dirty="0">
                <a:latin typeface="+mn-lt"/>
              </a:rPr>
              <a:t>		4 + 5 = 8 + 1		8 = 10 − </a:t>
            </a:r>
            <a:r>
              <a:rPr lang="en-US" sz="1800" dirty="0" smtClean="0">
                <a:latin typeface="+mn-lt"/>
              </a:rPr>
              <a:t>1	5 + 3 = 0 + 8</a:t>
            </a:r>
            <a:endParaRPr lang="en-US" sz="1800" dirty="0">
              <a:latin typeface="+mn-lt"/>
            </a:endParaRPr>
          </a:p>
          <a:p>
            <a:pPr marL="0" indent="0">
              <a:spcBef>
                <a:spcPts val="1200"/>
              </a:spcBef>
              <a:buNone/>
            </a:pPr>
            <a:r>
              <a:rPr lang="en-US" sz="1800" dirty="0">
                <a:latin typeface="+mn-lt"/>
              </a:rPr>
              <a:t>Your collection might include other operations, but keep the computations simple. Ask students to talk to their partners and decide which of the equations are true equations (and why) and which are not (and why not).</a:t>
            </a:r>
          </a:p>
          <a:p>
            <a:pPr marL="0" indent="0">
              <a:spcBef>
                <a:spcPts val="1200"/>
              </a:spcBef>
              <a:buNone/>
            </a:pPr>
            <a:r>
              <a:rPr lang="en-US" sz="1800" dirty="0">
                <a:latin typeface="+mn-lt"/>
                <a:cs typeface="ＭＳ Ｐゴシック" charset="0"/>
              </a:rPr>
              <a:t>More challenging problems use fractions, decimals and larger numbers.</a:t>
            </a:r>
          </a:p>
        </p:txBody>
      </p:sp>
    </p:spTree>
    <p:extLst>
      <p:ext uri="{BB962C8B-B14F-4D97-AF65-F5344CB8AC3E}">
        <p14:creationId xmlns:p14="http://schemas.microsoft.com/office/powerpoint/2010/main" val="111791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p:txBody>
          <a:bodyPr/>
          <a:lstStyle/>
          <a:p>
            <a:pPr marL="0" indent="0">
              <a:buNone/>
            </a:pPr>
            <a:r>
              <a:rPr lang="en-US" sz="2200" b="1" dirty="0">
                <a:solidFill>
                  <a:srgbClr val="007FA3"/>
                </a:solidFill>
                <a:latin typeface="+mn-lt"/>
                <a:cs typeface="Verdana"/>
              </a:rPr>
              <a:t>13.1</a:t>
            </a:r>
            <a:r>
              <a:rPr lang="en-US" sz="2200" b="1" dirty="0">
                <a:latin typeface="+mn-lt"/>
                <a:cs typeface="Verdana"/>
              </a:rPr>
              <a:t> </a:t>
            </a:r>
            <a:r>
              <a:rPr lang="en-US" sz="2200" dirty="0">
                <a:latin typeface="+mn-lt"/>
                <a:cs typeface="Verdana"/>
              </a:rPr>
              <a:t>Describe ways to connect number and algebraic thinking, including using properties of the operations to build number sense and procedural fluency.</a:t>
            </a:r>
          </a:p>
          <a:p>
            <a:pPr marL="0" indent="0">
              <a:buNone/>
            </a:pPr>
            <a:r>
              <a:rPr lang="en-US" sz="2200" b="1" dirty="0">
                <a:solidFill>
                  <a:srgbClr val="007FA3"/>
                </a:solidFill>
                <a:latin typeface="+mn-lt"/>
                <a:cs typeface="Verdana"/>
              </a:rPr>
              <a:t>13.2 </a:t>
            </a:r>
            <a:r>
              <a:rPr lang="en-US" sz="2200" dirty="0">
                <a:latin typeface="+mn-lt"/>
                <a:cs typeface="Verdana"/>
              </a:rPr>
              <a:t>Illustrate and describe how to infuse teaching of patterns and functions in K–8.</a:t>
            </a:r>
          </a:p>
          <a:p>
            <a:pPr marL="0" indent="0">
              <a:buNone/>
            </a:pPr>
            <a:r>
              <a:rPr lang="en-US" sz="2200" b="1" dirty="0">
                <a:solidFill>
                  <a:srgbClr val="007FA3"/>
                </a:solidFill>
                <a:latin typeface="+mn-lt"/>
                <a:cs typeface="Verdana"/>
              </a:rPr>
              <a:t>13.3 </a:t>
            </a:r>
            <a:r>
              <a:rPr lang="en-US" sz="2200" dirty="0">
                <a:latin typeface="+mn-lt"/>
                <a:cs typeface="Verdana"/>
              </a:rPr>
              <a:t>Identify strategies that can builds strong understanding of equivalence, recognizing the challenges students have with symbols (e.g., equal and inequalities signs and variables).</a:t>
            </a:r>
          </a:p>
          <a:p>
            <a:pPr marL="0" indent="0">
              <a:buNone/>
            </a:pPr>
            <a:r>
              <a:rPr lang="en-US" sz="2200" b="1" dirty="0">
                <a:solidFill>
                  <a:srgbClr val="007FA3"/>
                </a:solidFill>
                <a:latin typeface="+mn-lt"/>
                <a:cs typeface="Verdana"/>
              </a:rPr>
              <a:t>13.4 </a:t>
            </a:r>
            <a:r>
              <a:rPr lang="en-US" sz="2200" dirty="0">
                <a:latin typeface="+mn-lt"/>
                <a:cs typeface="Verdana"/>
              </a:rPr>
              <a:t>Define mathematical modeling and describe grade-appropriate examples of it.</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6"/>
            <a:ext cx="8229600" cy="1097279"/>
          </a:xfrm>
        </p:spPr>
        <p:txBody>
          <a:bodyPr/>
          <a:lstStyle/>
          <a:p>
            <a:r>
              <a:rPr lang="en-US" dirty="0">
                <a:latin typeface="Times New Roman" panose="02020603050405020304" pitchFamily="18" charset="0"/>
              </a:rPr>
              <a:t>Meaning of Variables </a:t>
            </a:r>
            <a:r>
              <a:rPr lang="en-US" sz="2000" b="0" dirty="0">
                <a:latin typeface="Times New Roman" panose="02020603050405020304" pitchFamily="18" charset="0"/>
              </a:rPr>
              <a:t>(1 of 3)</a:t>
            </a:r>
            <a:endParaRPr lang="en-US" sz="2000" b="0" dirty="0"/>
          </a:p>
        </p:txBody>
      </p:sp>
      <p:sp>
        <p:nvSpPr>
          <p:cNvPr id="3" name="Text Placeholder 2"/>
          <p:cNvSpPr>
            <a:spLocks noGrp="1"/>
          </p:cNvSpPr>
          <p:nvPr>
            <p:ph idx="1"/>
          </p:nvPr>
        </p:nvSpPr>
        <p:spPr>
          <a:xfrm>
            <a:off x="607925" y="1014412"/>
            <a:ext cx="3732963" cy="1494679"/>
          </a:xfrm>
        </p:spPr>
        <p:txBody>
          <a:bodyPr/>
          <a:lstStyle/>
          <a:p>
            <a:pPr marL="0" lvl="1" indent="0">
              <a:buNone/>
              <a:defRPr/>
            </a:pPr>
            <a:r>
              <a:rPr lang="en-US" sz="1800" dirty="0">
                <a:latin typeface="+mn-lt"/>
                <a:ea typeface="ＭＳ Ｐゴシック" charset="0"/>
                <a:cs typeface="ＭＳ Ｐゴシック" charset="0"/>
              </a:rPr>
              <a:t>Variables can be used to</a:t>
            </a:r>
          </a:p>
          <a:p>
            <a:pPr indent="-255600">
              <a:spcBef>
                <a:spcPts val="1000"/>
              </a:spcBef>
              <a:defRPr/>
            </a:pPr>
            <a:r>
              <a:rPr lang="en-US" sz="1800" dirty="0">
                <a:latin typeface="+mn-lt"/>
                <a:ea typeface="ＭＳ Ｐゴシック" charset="0"/>
                <a:cs typeface="ＭＳ Ｐゴシック" charset="0"/>
              </a:rPr>
              <a:t>represent a unique but unknown quantity.</a:t>
            </a:r>
          </a:p>
          <a:p>
            <a:pPr indent="-255600">
              <a:spcBef>
                <a:spcPts val="1000"/>
              </a:spcBef>
              <a:defRPr/>
            </a:pPr>
            <a:r>
              <a:rPr lang="en-US" sz="1800" dirty="0">
                <a:latin typeface="+mn-lt"/>
                <a:ea typeface="ＭＳ Ｐゴシック" charset="0"/>
                <a:cs typeface="ＭＳ Ｐゴシック" charset="0"/>
              </a:rPr>
              <a:t>represent a quantity that varies</a:t>
            </a:r>
          </a:p>
        </p:txBody>
      </p:sp>
      <p:sp>
        <p:nvSpPr>
          <p:cNvPr id="4" name="Text Placeholder 3"/>
          <p:cNvSpPr>
            <a:spLocks noGrp="1"/>
          </p:cNvSpPr>
          <p:nvPr>
            <p:ph type="body" idx="4294967295"/>
          </p:nvPr>
        </p:nvSpPr>
        <p:spPr>
          <a:xfrm>
            <a:off x="4283737" y="1018446"/>
            <a:ext cx="4712625" cy="1494678"/>
          </a:xfrm>
        </p:spPr>
        <p:txBody>
          <a:bodyPr/>
          <a:lstStyle/>
          <a:p>
            <a:pPr marL="0" indent="0">
              <a:spcBef>
                <a:spcPts val="1000"/>
              </a:spcBef>
              <a:buNone/>
            </a:pPr>
            <a:r>
              <a:rPr lang="en-US" sz="1800" dirty="0">
                <a:latin typeface="+mn-lt"/>
                <a:ea typeface="ＭＳ Ｐゴシック" charset="0"/>
                <a:cs typeface="ＭＳ Ｐゴシック" charset="0"/>
              </a:rPr>
              <a:t>Example of a variable used as an unknown:</a:t>
            </a:r>
          </a:p>
          <a:p>
            <a:pPr marL="0" indent="0">
              <a:spcBef>
                <a:spcPts val="1000"/>
              </a:spcBef>
              <a:buNone/>
            </a:pPr>
            <a:r>
              <a:rPr lang="en-US" sz="1800" b="1" dirty="0">
                <a:latin typeface="+mn-lt"/>
              </a:rPr>
              <a:t>	Ball Weights</a:t>
            </a:r>
          </a:p>
          <a:p>
            <a:pPr marL="0" indent="0">
              <a:spcBef>
                <a:spcPts val="1000"/>
              </a:spcBef>
              <a:buNone/>
            </a:pPr>
            <a:r>
              <a:rPr lang="en-US" sz="1800" dirty="0">
                <a:latin typeface="+mn-lt"/>
              </a:rPr>
              <a:t>Students will figure out the weight of three balls, given the following three facts:</a:t>
            </a:r>
          </a:p>
        </p:txBody>
      </p:sp>
      <p:pic>
        <p:nvPicPr>
          <p:cNvPr id="7" name="Picture 1" descr="3 equations using balls as mystery variables. 1. Baseball + football = 1.25 pounds. 2. Baseball + soccer ball = 1.35 pounds. 3. Soccer ball + football = 1.9 pounds."/>
          <p:cNvPicPr>
            <a:picLocks noChangeAspect="1"/>
          </p:cNvPicPr>
          <p:nvPr/>
        </p:nvPicPr>
        <p:blipFill rotWithShape="1">
          <a:blip r:embed="rId2">
            <a:extLst>
              <a:ext uri="{28A0092B-C50C-407E-A947-70E740481C1C}">
                <a14:useLocalDpi xmlns:a14="http://schemas.microsoft.com/office/drawing/2010/main" val="0"/>
              </a:ext>
            </a:extLst>
          </a:blip>
          <a:srcRect l="28263" t="20401" r="24835" b="31454"/>
          <a:stretch/>
        </p:blipFill>
        <p:spPr bwMode="auto">
          <a:xfrm>
            <a:off x="678724" y="2595157"/>
            <a:ext cx="8008076" cy="329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3"/>
          </p:nvPr>
        </p:nvSpPr>
        <p:spPr>
          <a:xfrm>
            <a:off x="636030" y="5891274"/>
            <a:ext cx="8227596" cy="547711"/>
          </a:xfrm>
        </p:spPr>
        <p:txBody>
          <a:bodyPr/>
          <a:lstStyle/>
          <a:p>
            <a:pPr marL="0" indent="0">
              <a:buNone/>
            </a:pPr>
            <a:r>
              <a:rPr lang="en-US" sz="1800" dirty="0" smtClean="0">
                <a:latin typeface="+mn-lt"/>
              </a:rPr>
              <a:t>[</a:t>
            </a:r>
            <a:r>
              <a:rPr lang="en-US" sz="1800" dirty="0">
                <a:latin typeface="+mn-lt"/>
              </a:rPr>
              <a:t>This is a linear system with 3 equations and 3 unknowns.]</a:t>
            </a:r>
          </a:p>
        </p:txBody>
      </p:sp>
    </p:spTree>
    <p:extLst>
      <p:ext uri="{BB962C8B-B14F-4D97-AF65-F5344CB8AC3E}">
        <p14:creationId xmlns:p14="http://schemas.microsoft.com/office/powerpoint/2010/main" val="4011973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31764"/>
          </a:xfrm>
        </p:spPr>
        <p:txBody>
          <a:bodyPr/>
          <a:lstStyle/>
          <a:p>
            <a:r>
              <a:rPr lang="en-US" dirty="0">
                <a:latin typeface="Times New Roman" panose="02020603050405020304" pitchFamily="18" charset="0"/>
              </a:rPr>
              <a:t>Using Expressions and Variables</a:t>
            </a:r>
            <a:endParaRPr lang="en-US" dirty="0"/>
          </a:p>
        </p:txBody>
      </p:sp>
      <p:pic>
        <p:nvPicPr>
          <p:cNvPr id="4" name="Picture 3" descr="2 models use balances to represent expressions and inequalities. Each scale has an expression at the bottom, with 2 parts of the expression in either end of the scale. A. This model has 4 parts. Part 1. left parenthesis 3 times 9 right parenthesis, + 5, is less than, 6 times 8. Left side of scale, left parenthesis 3 times 9 right parenthesis + 5. Right side, 6 times 8. Tilt. Part 2. left parenthesis 3 times 4 right parenthesis + 2 = 2 times 7. Left side of scale, left parenthesis 3 times 4 right parenthesis + 2. Ride side, 2 times 7. Balance. Part 3. 455 + 197 = 460 + 192. left side of scale, 455 + 197. Right side of scale 460 + 192. Can you determine whether the expressions balance without doing the addition? Part 4 5 times 72 = left parenthesis 4 + 9 right parenthesis times 3. Left side of scale 5 times 72. Right side of scale left parenthesis 4 + 9 right parenthesis times 3. Can you determine whether the expressions balance without doing the multiplication? B. This model has many blank parts and suggests numbers to plug in the expression. left side of scale, blank + 3. Right side, 2 times blank. Expression. Try, blank = 5. 5 + 3, is less than, 2 times 5. Tilt. Try, blank = 3. 3 + 3 = 2 times 3. Balance. Balance scales and equations of solving equations. A, balance scales. There are 5 parts. Part 1. Left side of scale, 4 minus 6 x. Right, 3 left parenthesis 1 + x right parenthesis. Part 2. Subtraction 4 from both sides and multiply right hand expression. Left side, minus 6 x. Right side, 3 + 3 x minus 4. Part 3. Subtraction 3 x from both sides. Left side, minus 9 x. Right side, minus 1. Part 4. Divided both sides by minus 9. Left side, x. Right side, 1 ninth. Part 5. Check. Left side, 4 minus 6 ninths. Right side, 3 left parenthesis, 1 + 1 ninth right parenthesis. Both sides = 3 and 1 third. B, numerical equations. 4.2 N + 63 = N halves. Subtraction 63 from both sides. 4.2 N = N halves minus 63. Multiply both sides by 2. 8.4 N = N minus 126. Subtract N from both sides. 7.4 N = negative 126. Divided both sides by 7.4, use a calculator. N = negative 17.03. "/>
          <p:cNvPicPr>
            <a:picLocks noChangeAspect="1"/>
          </p:cNvPicPr>
          <p:nvPr/>
        </p:nvPicPr>
        <p:blipFill rotWithShape="1">
          <a:blip r:embed="rId2">
            <a:extLst>
              <a:ext uri="{28A0092B-C50C-407E-A947-70E740481C1C}">
                <a14:useLocalDpi xmlns:a14="http://schemas.microsoft.com/office/drawing/2010/main" val="0"/>
              </a:ext>
            </a:extLst>
          </a:blip>
          <a:srcRect l="610" r="-344"/>
          <a:stretch/>
        </p:blipFill>
        <p:spPr>
          <a:xfrm>
            <a:off x="1892052" y="1047136"/>
            <a:ext cx="5688619" cy="5294670"/>
          </a:xfrm>
          <a:prstGeom prst="rect">
            <a:avLst/>
          </a:prstGeom>
          <a:noFill/>
          <a:ln>
            <a:noFill/>
          </a:ln>
        </p:spPr>
      </p:pic>
    </p:spTree>
    <p:extLst>
      <p:ext uri="{BB962C8B-B14F-4D97-AF65-F5344CB8AC3E}">
        <p14:creationId xmlns:p14="http://schemas.microsoft.com/office/powerpoint/2010/main" val="155565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0146"/>
            <a:ext cx="8229600" cy="1097279"/>
          </a:xfrm>
        </p:spPr>
        <p:txBody>
          <a:bodyPr/>
          <a:lstStyle/>
          <a:p>
            <a:r>
              <a:rPr lang="en-US" dirty="0">
                <a:latin typeface="Times New Roman" panose="02020603050405020304" pitchFamily="18" charset="0"/>
              </a:rPr>
              <a:t>Meaning of Variables </a:t>
            </a:r>
            <a:r>
              <a:rPr lang="en-US" sz="2000" b="0" dirty="0">
                <a:latin typeface="Times New Roman" panose="02020603050405020304" pitchFamily="18" charset="0"/>
              </a:rPr>
              <a:t>(2 of 3)</a:t>
            </a:r>
            <a:endParaRPr lang="en-US" dirty="0"/>
          </a:p>
        </p:txBody>
      </p:sp>
      <p:sp>
        <p:nvSpPr>
          <p:cNvPr id="5" name="Text Placeholder 4"/>
          <p:cNvSpPr>
            <a:spLocks noGrp="1"/>
          </p:cNvSpPr>
          <p:nvPr>
            <p:ph type="body" idx="1"/>
          </p:nvPr>
        </p:nvSpPr>
        <p:spPr>
          <a:xfrm>
            <a:off x="500063" y="1042987"/>
            <a:ext cx="3511899" cy="811405"/>
          </a:xfrm>
        </p:spPr>
        <p:txBody>
          <a:bodyPr/>
          <a:lstStyle/>
          <a:p>
            <a:pPr marL="0" indent="0">
              <a:buNone/>
            </a:pPr>
            <a:r>
              <a:rPr lang="en-US" sz="2400" dirty="0">
                <a:latin typeface="+mn-lt"/>
              </a:rPr>
              <a:t>Number line used to build understanding</a:t>
            </a:r>
          </a:p>
        </p:txBody>
      </p:sp>
      <p:pic>
        <p:nvPicPr>
          <p:cNvPr id="7" name="Picture 3" descr="2 groups of 2 number lines of the relationship of numbers and variables. Group 1. Arithmetic. A number line plots the numbers 0, 3, 6, 9. Algebra. A number line plots 0, 3 x, 6 x, 9 x. Group 2. Arithmetic. A number line plots 0, 1 third, 2 thirds, 1, 4 thirds, 5 thirds, 2. Algebra. A number line plots 0, 1 third x, 2 thirds x, 1 x, 4 thirds x, 5 thirds x, 2 x."/>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632" y="1976571"/>
            <a:ext cx="3986168" cy="434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2"/>
          </p:nvPr>
        </p:nvSpPr>
        <p:spPr>
          <a:xfrm>
            <a:off x="4708228" y="1042988"/>
            <a:ext cx="4059534" cy="811404"/>
          </a:xfrm>
        </p:spPr>
        <p:txBody>
          <a:bodyPr/>
          <a:lstStyle/>
          <a:p>
            <a:pPr marL="0" indent="0">
              <a:buNone/>
            </a:pPr>
            <a:r>
              <a:rPr lang="en-US" sz="2400" dirty="0">
                <a:latin typeface="+mn-lt"/>
                <a:cs typeface="ＭＳ Ｐゴシック" charset="0"/>
              </a:rPr>
              <a:t>Table used to guide thinking and recording variables</a:t>
            </a:r>
          </a:p>
        </p:txBody>
      </p:sp>
      <p:pic>
        <p:nvPicPr>
          <p:cNvPr id="8" name="Picture 8" descr="A table of how many and how much, with a total of $35. There are 7 rows and 2 columns. The columns are, $1.75 item, and $1.25 item. Each square of the table has a place for the quantity of items and the cost for that number of items. Row 1. $1.75. Quantity, 20. Cost, $35. $1.25. Quantity, 0. Cost, 0. Rows 1 through 5 are blank. Row 6. $1.75. Quantity, 0. Cost, 0. $1.25. Quantity, 28. Cost,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2957" y="1976570"/>
            <a:ext cx="3833843" cy="426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432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Meaning of </a:t>
            </a:r>
            <a:r>
              <a:rPr lang="en-US" dirty="0" smtClean="0">
                <a:latin typeface="Times New Roman" panose="02020603050405020304" pitchFamily="18" charset="0"/>
              </a:rPr>
              <a:t>Variables</a:t>
            </a:r>
            <a:endParaRPr lang="en-US" dirty="0"/>
          </a:p>
        </p:txBody>
      </p:sp>
      <p:sp>
        <p:nvSpPr>
          <p:cNvPr id="3" name="Text Placeholder 2"/>
          <p:cNvSpPr>
            <a:spLocks noGrp="1"/>
          </p:cNvSpPr>
          <p:nvPr>
            <p:ph type="body" idx="1"/>
          </p:nvPr>
        </p:nvSpPr>
        <p:spPr>
          <a:xfrm>
            <a:off x="457200" y="1600200"/>
            <a:ext cx="4355960" cy="1273629"/>
          </a:xfrm>
        </p:spPr>
        <p:txBody>
          <a:bodyPr/>
          <a:lstStyle/>
          <a:p>
            <a:pPr marL="0" indent="0">
              <a:buNone/>
            </a:pPr>
            <a:r>
              <a:rPr lang="en-US" sz="2400" dirty="0">
                <a:latin typeface="+mn-lt"/>
              </a:rPr>
              <a:t>5 examples of problems with multiple scales with quantities and variables that may vary:</a:t>
            </a:r>
          </a:p>
        </p:txBody>
      </p:sp>
      <p:pic>
        <p:nvPicPr>
          <p:cNvPr id="4" name="Picture 4" descr="Many scale models for multiplication problems. This image has 5 parts. Part 1. Which shape weighs the most? Which shape weighs the least? Explain. There are 2 scales. Scale 1. Left side, 2 spheres. Right side, 1 cylinder. Scale 2. Left side, 3 cubes. Right side, 1 sphere. Part 2. What will balance 2 spheres? Explain. There are 2 scales. Scale 1. Left side, 1 cube and 1 cylinder. Right side, 6 spheres. Scale 2. Left side, 2 cylinders. Right side, 1 cube. Part 3. There are 2 digital scales that display the weight on it. How much does each shape weight? Explain. There are 2 scales. Scale 1, 8. 2 cubes, 1 sphere. Scale 2, 12. 3 spheres. Part 4. How much does each shape weigh? Explain. There are 3 digital scales. Scale 1, 13. 1 cube and 1 cylinder. Scale 2, 21. 2 spheres, 1 cube, and 1 cylinder. Scale 3, 14. 1 cube and 2 spheres. Part 5. How much does each shape weigh? Explain. There are 3 digital scales. Scale 1, 7. 1 sphere and 1 cylinder. Scale 2, 6. 1 sphere and 1 cube. Scale 3, 9. 1 cylinder and 1 cub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3160" y="406233"/>
            <a:ext cx="3937820" cy="578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386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Mathematical Modeling</a:t>
            </a:r>
            <a:endParaRPr lang="en-US" dirty="0"/>
          </a:p>
        </p:txBody>
      </p:sp>
      <p:sp>
        <p:nvSpPr>
          <p:cNvPr id="3" name="Text Placeholder 2"/>
          <p:cNvSpPr>
            <a:spLocks noGrp="1"/>
          </p:cNvSpPr>
          <p:nvPr>
            <p:ph type="body" idx="1"/>
          </p:nvPr>
        </p:nvSpPr>
        <p:spPr>
          <a:xfrm>
            <a:off x="457200" y="1600200"/>
            <a:ext cx="8229600" cy="4016829"/>
          </a:xfrm>
        </p:spPr>
        <p:txBody>
          <a:bodyPr/>
          <a:lstStyle/>
          <a:p>
            <a:pPr marL="0" indent="0">
              <a:buNone/>
            </a:pPr>
            <a:r>
              <a:rPr lang="en-US" sz="2400" dirty="0">
                <a:latin typeface="+mn-lt"/>
              </a:rPr>
              <a:t>Mathematical modeling is the process that uses mathematics to represent, analyze, make predictions or otherwise provide insight into real-world phenomena.</a:t>
            </a:r>
          </a:p>
          <a:p>
            <a:pPr marL="0" indent="0">
              <a:buNone/>
            </a:pPr>
            <a:r>
              <a:rPr lang="en-US" sz="2400" dirty="0">
                <a:latin typeface="+mn-lt"/>
              </a:rPr>
              <a:t>Creating equations to describe situation is an important skill.</a:t>
            </a:r>
          </a:p>
          <a:p>
            <a:pPr marL="432000" indent="-432000">
              <a:buFont typeface="+mj-lt"/>
              <a:buAutoNum type="arabicPeriod"/>
            </a:pPr>
            <a:r>
              <a:rPr lang="en-US" sz="2400" dirty="0">
                <a:latin typeface="+mn-lt"/>
              </a:rPr>
              <a:t>14 × 25 = 7 × 50  True or False? Justify your answer</a:t>
            </a:r>
          </a:p>
          <a:p>
            <a:pPr marL="432000" indent="-432000">
              <a:buFont typeface="+mj-lt"/>
              <a:buAutoNum type="arabicPeriod"/>
            </a:pPr>
            <a:r>
              <a:rPr lang="en-US" sz="2400" dirty="0">
                <a:latin typeface="+mn-lt"/>
              </a:rPr>
              <a:t>Eloise wants to read 25 books over the summer vacation, which is 9 weeks long. How much does she need to read each week?</a:t>
            </a:r>
          </a:p>
        </p:txBody>
      </p:sp>
    </p:spTree>
    <p:extLst>
      <p:ext uri="{BB962C8B-B14F-4D97-AF65-F5344CB8AC3E}">
        <p14:creationId xmlns:p14="http://schemas.microsoft.com/office/powerpoint/2010/main" val="17743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002"/>
            <a:ext cx="8229600" cy="1097279"/>
          </a:xfrm>
        </p:spPr>
        <p:txBody>
          <a:bodyPr/>
          <a:lstStyle/>
          <a:p>
            <a:r>
              <a:rPr lang="en-US" sz="3200" dirty="0">
                <a:latin typeface="Times New Roman" panose="02020603050405020304" pitchFamily="18" charset="0"/>
              </a:rPr>
              <a:t>Common Challenges and Misconceptions Related to Algebraic Thinking </a:t>
            </a:r>
            <a:r>
              <a:rPr lang="en-US" sz="1800" b="0" dirty="0">
                <a:latin typeface="Times New Roman" panose="02020603050405020304" pitchFamily="18" charset="0"/>
              </a:rPr>
              <a:t>(1 of 2)</a:t>
            </a:r>
            <a:endParaRPr lang="en-US" sz="1800" b="0" dirty="0"/>
          </a:p>
        </p:txBody>
      </p:sp>
      <p:graphicFrame>
        <p:nvGraphicFramePr>
          <p:cNvPr id="4" name="Table 3"/>
          <p:cNvGraphicFramePr>
            <a:graphicFrameLocks noGrp="1"/>
          </p:cNvGraphicFramePr>
          <p:nvPr>
            <p:extLst>
              <p:ext uri="{D42A27DB-BD31-4B8C-83A1-F6EECF244321}">
                <p14:modId xmlns:p14="http://schemas.microsoft.com/office/powerpoint/2010/main" val="2092563296"/>
              </p:ext>
            </p:extLst>
          </p:nvPr>
        </p:nvGraphicFramePr>
        <p:xfrm>
          <a:off x="193430" y="1194751"/>
          <a:ext cx="8745415" cy="5324486"/>
        </p:xfrm>
        <a:graphic>
          <a:graphicData uri="http://schemas.openxmlformats.org/drawingml/2006/table">
            <a:tbl>
              <a:tblPr firstRow="1" bandRow="1">
                <a:tableStyleId>{5940675A-B579-460E-94D1-54222C63F5DA}</a:tableStyleId>
              </a:tblPr>
              <a:tblGrid>
                <a:gridCol w="2080847">
                  <a:extLst>
                    <a:ext uri="{9D8B030D-6E8A-4147-A177-3AD203B41FA5}">
                      <a16:colId xmlns="" xmlns:a16="http://schemas.microsoft.com/office/drawing/2014/main" val="1295427187"/>
                    </a:ext>
                  </a:extLst>
                </a:gridCol>
                <a:gridCol w="2708031">
                  <a:extLst>
                    <a:ext uri="{9D8B030D-6E8A-4147-A177-3AD203B41FA5}">
                      <a16:colId xmlns="" xmlns:a16="http://schemas.microsoft.com/office/drawing/2014/main" val="168079115"/>
                    </a:ext>
                  </a:extLst>
                </a:gridCol>
                <a:gridCol w="3956537">
                  <a:extLst>
                    <a:ext uri="{9D8B030D-6E8A-4147-A177-3AD203B41FA5}">
                      <a16:colId xmlns="" xmlns:a16="http://schemas.microsoft.com/office/drawing/2014/main" val="2700148353"/>
                    </a:ext>
                  </a:extLst>
                </a:gridCol>
              </a:tblGrid>
              <a:tr h="496528">
                <a:tc>
                  <a:txBody>
                    <a:bodyPr/>
                    <a:lstStyle/>
                    <a:p>
                      <a:r>
                        <a:rPr lang="en-US" sz="1400" b="1" i="0" u="none" strike="noStrike" cap="none" baseline="0" dirty="0">
                          <a:solidFill>
                            <a:schemeClr val="tx1"/>
                          </a:solidFill>
                          <a:latin typeface="+mn-lt"/>
                          <a:ea typeface="+mn-ea"/>
                          <a:cs typeface="+mn-cs"/>
                          <a:sym typeface="Arial"/>
                        </a:rPr>
                        <a:t>Common Challenge or Misconception</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What It Looks Like</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How to Help</a:t>
                      </a:r>
                      <a:endParaRPr lang="en-US" sz="1400" b="1" dirty="0"/>
                    </a:p>
                  </a:txBody>
                  <a:tcPr/>
                </a:tc>
                <a:extLst>
                  <a:ext uri="{0D108BD9-81ED-4DB2-BD59-A6C34878D82A}">
                    <a16:rowId xmlns="" xmlns:a16="http://schemas.microsoft.com/office/drawing/2014/main" val="1342713251"/>
                  </a:ext>
                </a:extLst>
              </a:tr>
              <a:tr h="2760109">
                <a:tc>
                  <a:txBody>
                    <a:bodyPr/>
                    <a:lstStyle/>
                    <a:p>
                      <a:r>
                        <a:rPr lang="en-US" sz="1400" b="0" i="0" u="none" strike="noStrike" cap="none" baseline="0" dirty="0">
                          <a:solidFill>
                            <a:schemeClr val="tx1"/>
                          </a:solidFill>
                          <a:latin typeface="+mn-lt"/>
                          <a:ea typeface="+mn-ea"/>
                          <a:cs typeface="+mn-cs"/>
                          <a:sym typeface="Arial"/>
                        </a:rPr>
                        <a:t>The equal sign means “and the answer is . . .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tx1"/>
                          </a:solidFill>
                          <a:latin typeface="+mn-lt"/>
                          <a:ea typeface="+mn-ea"/>
                          <a:cs typeface="+mn-cs"/>
                          <a:sym typeface="Arial"/>
                        </a:rPr>
                        <a:t>For the equation 8 + 4 = __ + 5</a:t>
                      </a:r>
                      <a:r>
                        <a:rPr lang="en-US" sz="1600" b="0" i="0" u="none" strike="noStrike" cap="none" baseline="0" dirty="0">
                          <a:solidFill>
                            <a:schemeClr val="tx1"/>
                          </a:solidFill>
                          <a:latin typeface="+mn-lt"/>
                          <a:ea typeface="+mn-ea"/>
                          <a:cs typeface="+mn-cs"/>
                          <a:sym typeface="Arial"/>
                        </a:rPr>
                        <a:t>,</a:t>
                      </a:r>
                      <a:endParaRPr lang="en-US" sz="1200" b="0" i="0" u="none" strike="noStrike" cap="none" baseline="0" dirty="0">
                        <a:solidFill>
                          <a:schemeClr val="bg1"/>
                        </a:solidFill>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tx1"/>
                          </a:solidFill>
                          <a:latin typeface="+mn-lt"/>
                          <a:ea typeface="+mn-ea"/>
                          <a:cs typeface="+mn-cs"/>
                          <a:sym typeface="Arial"/>
                        </a:rPr>
                        <a:t>a student puts 12 in the box (or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cap="none" baseline="0" dirty="0">
                        <a:solidFill>
                          <a:schemeClr val="tx1"/>
                        </a:solidFill>
                        <a:latin typeface="+mn-lt"/>
                        <a:ea typeface="+mn-ea"/>
                        <a:cs typeface="+mn-cs"/>
                        <a:sym typeface="Arial"/>
                      </a:endParaRPr>
                    </a:p>
                    <a:p>
                      <a:r>
                        <a:rPr lang="en-US" sz="1400" b="0" i="0" u="none" strike="noStrike" cap="none" baseline="0" dirty="0">
                          <a:solidFill>
                            <a:schemeClr val="tx1"/>
                          </a:solidFill>
                          <a:latin typeface="+mn-lt"/>
                          <a:ea typeface="+mn-ea"/>
                          <a:cs typeface="+mn-cs"/>
                          <a:sym typeface="Arial"/>
                        </a:rPr>
                        <a:t>Equations such as 8 = 5 + 3 and 6 = 6 does not make sense it doesn’t ‘fit’ with their interpretation of the equal sign.</a:t>
                      </a:r>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Revisit/develop the concept of balance (two-pan balances, true/false equations, open sentences, etc.).</a:t>
                      </a:r>
                    </a:p>
                    <a:p>
                      <a:pPr>
                        <a:spcBef>
                          <a:spcPts val="600"/>
                        </a:spcBef>
                      </a:pPr>
                      <a:r>
                        <a:rPr lang="en-US" sz="1400" b="0" i="0" u="none" strike="noStrike" cap="none" baseline="0" dirty="0">
                          <a:solidFill>
                            <a:schemeClr val="tx1"/>
                          </a:solidFill>
                          <a:latin typeface="+mn-lt"/>
                          <a:ea typeface="+mn-ea"/>
                          <a:cs typeface="+mn-cs"/>
                          <a:sym typeface="Arial"/>
                        </a:rPr>
                        <a:t>Read the equal sign as “is the same as,” or “is equal to.” For example, read 4 + 5 = 9 as “four plus five </a:t>
                      </a:r>
                      <a:r>
                        <a:rPr lang="en-US" sz="1400" b="1" i="0" u="none" strike="noStrike" cap="none" baseline="0" dirty="0">
                          <a:solidFill>
                            <a:schemeClr val="tx1"/>
                          </a:solidFill>
                          <a:latin typeface="+mn-lt"/>
                          <a:ea typeface="+mn-ea"/>
                          <a:cs typeface="+mn-cs"/>
                          <a:sym typeface="Arial"/>
                        </a:rPr>
                        <a:t>is the same as or is equal to </a:t>
                      </a:r>
                      <a:r>
                        <a:rPr lang="en-US" sz="1400" b="0" i="0" u="none" strike="noStrike" cap="none" baseline="0" dirty="0">
                          <a:solidFill>
                            <a:schemeClr val="tx1"/>
                          </a:solidFill>
                          <a:latin typeface="+mn-lt"/>
                          <a:ea typeface="+mn-ea"/>
                          <a:cs typeface="+mn-cs"/>
                          <a:sym typeface="Arial"/>
                        </a:rPr>
                        <a:t>9.”</a:t>
                      </a:r>
                    </a:p>
                    <a:p>
                      <a:pPr>
                        <a:spcBef>
                          <a:spcPts val="600"/>
                        </a:spcBef>
                      </a:pPr>
                      <a:r>
                        <a:rPr lang="en-US" sz="1400" b="0" i="0" u="none" strike="noStrike" cap="none" baseline="0" dirty="0">
                          <a:solidFill>
                            <a:schemeClr val="tx1"/>
                          </a:solidFill>
                          <a:latin typeface="+mn-lt"/>
                          <a:ea typeface="+mn-ea"/>
                          <a:cs typeface="+mn-cs"/>
                          <a:sym typeface="Arial"/>
                        </a:rPr>
                        <a:t>Revoice students’ use of the word “makes” (e.g., 5 + 12 makes 17, restate as 5 + 12 is equal to 17).</a:t>
                      </a:r>
                    </a:p>
                    <a:p>
                      <a:pPr>
                        <a:spcBef>
                          <a:spcPts val="600"/>
                        </a:spcBef>
                      </a:pPr>
                      <a:r>
                        <a:rPr lang="en-US" sz="1400" b="0" i="0" u="none" strike="noStrike" cap="none" baseline="0" dirty="0">
                          <a:solidFill>
                            <a:schemeClr val="tx1"/>
                          </a:solidFill>
                          <a:latin typeface="+mn-lt"/>
                          <a:ea typeface="+mn-ea"/>
                          <a:cs typeface="+mn-cs"/>
                          <a:sym typeface="Arial"/>
                        </a:rPr>
                        <a:t>Record children’s equivalent expressions when they solve problems in different ways (e.g., 8 + 7 = 8 + 2 + 5).</a:t>
                      </a:r>
                      <a:endParaRPr lang="en-US" sz="1400" dirty="0"/>
                    </a:p>
                  </a:txBody>
                  <a:tcPr/>
                </a:tc>
                <a:extLst>
                  <a:ext uri="{0D108BD9-81ED-4DB2-BD59-A6C34878D82A}">
                    <a16:rowId xmlns="" xmlns:a16="http://schemas.microsoft.com/office/drawing/2014/main" val="1593982327"/>
                  </a:ext>
                </a:extLst>
              </a:tr>
              <a:tr h="1925966">
                <a:tc>
                  <a:txBody>
                    <a:bodyPr/>
                    <a:lstStyle/>
                    <a:p>
                      <a:r>
                        <a:rPr lang="en-US" sz="1400" b="0" i="0" u="none" strike="noStrike" cap="none" baseline="0" dirty="0">
                          <a:solidFill>
                            <a:schemeClr val="tx1"/>
                          </a:solidFill>
                          <a:latin typeface="+mn-lt"/>
                          <a:ea typeface="+mn-ea"/>
                          <a:cs typeface="+mn-cs"/>
                          <a:sym typeface="Arial"/>
                        </a:rPr>
                        <a:t>Thinking an equation is written “improperly” if it is not in the form of </a:t>
                      </a:r>
                    </a:p>
                    <a:p>
                      <a:r>
                        <a:rPr lang="en-US" sz="1400" b="0" i="0" u="none" strike="noStrike" cap="none" baseline="0" dirty="0">
                          <a:solidFill>
                            <a:schemeClr val="tx1"/>
                          </a:solidFill>
                          <a:latin typeface="+mn-lt"/>
                          <a:ea typeface="+mn-ea"/>
                          <a:cs typeface="+mn-cs"/>
                          <a:sym typeface="Arial"/>
                        </a:rPr>
                        <a:t>a + b = c (for example).</a:t>
                      </a:r>
                      <a:endParaRPr lang="en-US" sz="1400"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Student is confused by equations such as:</a:t>
                      </a:r>
                    </a:p>
                    <a:p>
                      <a:pPr>
                        <a:spcBef>
                          <a:spcPts val="600"/>
                        </a:spcBef>
                      </a:pPr>
                      <a:r>
                        <a:rPr lang="en-US" sz="1400" b="0" i="0" u="none" strike="noStrike" cap="none" baseline="0" dirty="0">
                          <a:solidFill>
                            <a:schemeClr val="tx1"/>
                          </a:solidFill>
                          <a:latin typeface="+mn-lt"/>
                          <a:ea typeface="+mn-ea"/>
                          <a:cs typeface="+mn-cs"/>
                          <a:sym typeface="Arial"/>
                        </a:rPr>
                        <a:t>17 = 17 (identity statements)</a:t>
                      </a:r>
                    </a:p>
                    <a:p>
                      <a:pPr>
                        <a:spcBef>
                          <a:spcPts val="600"/>
                        </a:spcBef>
                      </a:pPr>
                      <a:r>
                        <a:rPr lang="en-US" sz="1400" b="0" i="0" u="none" strike="noStrike" cap="none" baseline="0" dirty="0">
                          <a:solidFill>
                            <a:schemeClr val="tx1"/>
                          </a:solidFill>
                          <a:latin typeface="+mn-lt"/>
                          <a:ea typeface="+mn-ea"/>
                          <a:cs typeface="+mn-cs"/>
                          <a:sym typeface="Arial"/>
                        </a:rPr>
                        <a:t>5 + 7 = ? * 2 (operations on both sides of the equation)</a:t>
                      </a:r>
                    </a:p>
                    <a:p>
                      <a:pPr>
                        <a:spcBef>
                          <a:spcPts val="600"/>
                        </a:spcBef>
                      </a:pPr>
                      <a:r>
                        <a:rPr lang="en-US" sz="1400" b="0" i="0" u="none" strike="noStrike" cap="none" baseline="0" dirty="0">
                          <a:solidFill>
                            <a:schemeClr val="tx1"/>
                          </a:solidFill>
                          <a:latin typeface="+mn-lt"/>
                          <a:ea typeface="+mn-ea"/>
                          <a:cs typeface="+mn-cs"/>
                          <a:sym typeface="Arial"/>
                        </a:rPr>
                        <a:t>62 = ? − 24 (operation on the right side of the equation).</a:t>
                      </a:r>
                      <a:endParaRPr lang="en-US" sz="1400" dirty="0"/>
                    </a:p>
                  </a:txBody>
                  <a:tcPr/>
                </a:tc>
                <a:tc>
                  <a:txBody>
                    <a:bodyPr/>
                    <a:lstStyle/>
                    <a:p>
                      <a:pPr>
                        <a:spcBef>
                          <a:spcPts val="600"/>
                        </a:spcBef>
                      </a:pPr>
                      <a:r>
                        <a:rPr lang="en-US" sz="1400" b="0" i="0" u="none" strike="noStrike" cap="none" baseline="0" dirty="0">
                          <a:solidFill>
                            <a:schemeClr val="tx1"/>
                          </a:solidFill>
                          <a:latin typeface="+mn-lt"/>
                          <a:ea typeface="+mn-ea"/>
                          <a:cs typeface="+mn-cs"/>
                          <a:sym typeface="Arial"/>
                        </a:rPr>
                        <a:t>Use a variety of equation formats all year long.</a:t>
                      </a:r>
                    </a:p>
                    <a:p>
                      <a:pPr>
                        <a:spcBef>
                          <a:spcPts val="600"/>
                        </a:spcBef>
                      </a:pPr>
                      <a:r>
                        <a:rPr lang="en-US" sz="1400" b="0" i="0" u="none" strike="noStrike" cap="none" baseline="0" dirty="0">
                          <a:solidFill>
                            <a:schemeClr val="tx1"/>
                          </a:solidFill>
                          <a:latin typeface="+mn-lt"/>
                          <a:ea typeface="+mn-ea"/>
                          <a:cs typeface="+mn-cs"/>
                          <a:sym typeface="Arial"/>
                        </a:rPr>
                        <a:t>When recording equations (e.g., that represent story problems), write more than one way (e.g., as multiplication </a:t>
                      </a:r>
                      <a:r>
                        <a:rPr lang="en-US" sz="1400" b="1" i="0" u="none" strike="noStrike" cap="none" baseline="0" dirty="0">
                          <a:solidFill>
                            <a:schemeClr val="tx1"/>
                          </a:solidFill>
                          <a:latin typeface="+mn-lt"/>
                          <a:ea typeface="+mn-ea"/>
                          <a:cs typeface="+mn-cs"/>
                          <a:sym typeface="Arial"/>
                        </a:rPr>
                        <a:t>and</a:t>
                      </a:r>
                      <a:r>
                        <a:rPr lang="en-US" sz="1400" b="0" i="1"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division).</a:t>
                      </a:r>
                      <a:endParaRPr lang="en-US" sz="1400" dirty="0"/>
                    </a:p>
                  </a:txBody>
                  <a:tcPr/>
                </a:tc>
                <a:extLst>
                  <a:ext uri="{0D108BD9-81ED-4DB2-BD59-A6C34878D82A}">
                    <a16:rowId xmlns="" xmlns:a16="http://schemas.microsoft.com/office/drawing/2014/main" val="580548606"/>
                  </a:ext>
                </a:extLst>
              </a:tr>
            </a:tbl>
          </a:graphicData>
        </a:graphic>
      </p:graphicFrame>
    </p:spTree>
    <p:extLst>
      <p:ext uri="{BB962C8B-B14F-4D97-AF65-F5344CB8AC3E}">
        <p14:creationId xmlns:p14="http://schemas.microsoft.com/office/powerpoint/2010/main" val="321200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Common Challenges and Misconceptions Related to Algebraic Thinking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336096"/>
            <a:ext cx="8347587" cy="4760407"/>
          </a:xfrm>
        </p:spPr>
        <p:txBody>
          <a:bodyPr/>
          <a:lstStyle/>
          <a:p>
            <a:r>
              <a:rPr lang="en-US" sz="2000" dirty="0">
                <a:latin typeface="+mn-lt"/>
                <a:cs typeface="Verdana"/>
              </a:rPr>
              <a:t>Thinking a variable is a label rather than a quantity i.e. 6c interpreted as 6 cans instead of 6 times the number of can in the package</a:t>
            </a:r>
          </a:p>
          <a:p>
            <a:r>
              <a:rPr lang="en-US" sz="2000" dirty="0">
                <a:latin typeface="+mn-lt"/>
                <a:cs typeface="Verdana"/>
              </a:rPr>
              <a:t>To see if something always works - Student </a:t>
            </a:r>
            <a:r>
              <a:rPr lang="en-US" sz="2000" dirty="0" smtClean="0">
                <a:latin typeface="+mn-lt"/>
                <a:cs typeface="Verdana"/>
              </a:rPr>
              <a:t>checks a </a:t>
            </a:r>
            <a:r>
              <a:rPr lang="en-US" sz="2000" dirty="0">
                <a:latin typeface="+mn-lt"/>
                <a:cs typeface="Verdana"/>
              </a:rPr>
              <a:t>few examples, i.e., decides that two odd numbers always add to even number because 5 + 7 = 12 and 15 + 17 = 32.</a:t>
            </a:r>
          </a:p>
          <a:p>
            <a:r>
              <a:rPr lang="en-US" sz="2000" dirty="0">
                <a:latin typeface="+mn-lt"/>
                <a:cs typeface="Verdana"/>
              </a:rPr>
              <a:t>Confusing the variable x for a multiplication symbol × or vice versa.</a:t>
            </a:r>
          </a:p>
          <a:p>
            <a:r>
              <a:rPr lang="en-US" sz="2000" dirty="0">
                <a:latin typeface="+mn-lt"/>
                <a:cs typeface="Verdana"/>
              </a:rPr>
              <a:t>Simplifying expressions involving variable - ignoring the variable or the need for parenthesis 5</a:t>
            </a:r>
            <a:r>
              <a:rPr lang="en-US" sz="2000" i="1" dirty="0">
                <a:latin typeface="+mn-lt"/>
                <a:cs typeface="Verdana"/>
              </a:rPr>
              <a:t>x </a:t>
            </a:r>
            <a:r>
              <a:rPr lang="en-US" sz="2000" dirty="0">
                <a:latin typeface="+mn-lt"/>
                <a:cs typeface="Verdana"/>
              </a:rPr>
              <a:t>+ 9 = 14 vs. 5(x + 9) = 14</a:t>
            </a:r>
          </a:p>
          <a:p>
            <a:r>
              <a:rPr lang="en-US" sz="2000" dirty="0">
                <a:latin typeface="+mn-lt"/>
                <a:cs typeface="Verdana"/>
              </a:rPr>
              <a:t>Matching words with equations in solving story </a:t>
            </a:r>
            <a:r>
              <a:rPr lang="en-US" sz="2000" dirty="0" smtClean="0">
                <a:latin typeface="+mn-lt"/>
                <a:cs typeface="Verdana"/>
              </a:rPr>
              <a:t>problems.</a:t>
            </a:r>
            <a:endParaRPr lang="en-US" sz="2000" dirty="0">
              <a:latin typeface="+mn-lt"/>
              <a:cs typeface="Verdana"/>
            </a:endParaRPr>
          </a:p>
          <a:p>
            <a:r>
              <a:rPr lang="en-US" sz="2000" dirty="0" smtClean="0">
                <a:latin typeface="+mn-lt"/>
                <a:cs typeface="Verdana"/>
              </a:rPr>
              <a:t>Interpreting </a:t>
            </a:r>
            <a:r>
              <a:rPr lang="en-US" sz="2000" dirty="0">
                <a:latin typeface="+mn-lt"/>
                <a:cs typeface="Verdana"/>
              </a:rPr>
              <a:t>inequalities and their solutions, i.e., do not know symbols</a:t>
            </a:r>
          </a:p>
          <a:p>
            <a:r>
              <a:rPr lang="en-US" sz="2000" dirty="0">
                <a:latin typeface="+mn-lt"/>
                <a:cs typeface="Verdana"/>
              </a:rPr>
              <a:t>Determining an equation for linear situations, particularly when in the form </a:t>
            </a:r>
            <a:r>
              <a:rPr lang="en-US" sz="2000" i="1" dirty="0">
                <a:latin typeface="+mn-lt"/>
                <a:cs typeface="Verdana"/>
              </a:rPr>
              <a:t>y = mx + b</a:t>
            </a:r>
            <a:endParaRPr lang="en-US" sz="2000" dirty="0">
              <a:latin typeface="+mn-lt"/>
              <a:cs typeface="Verdana"/>
            </a:endParaRPr>
          </a:p>
        </p:txBody>
      </p:sp>
    </p:spTree>
    <p:extLst>
      <p:ext uri="{BB962C8B-B14F-4D97-AF65-F5344CB8AC3E}">
        <p14:creationId xmlns:p14="http://schemas.microsoft.com/office/powerpoint/2010/main" val="140904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a:t>
            </a:r>
            <a:endParaRPr lang="en-US" dirty="0"/>
          </a:p>
        </p:txBody>
      </p:sp>
      <p:sp>
        <p:nvSpPr>
          <p:cNvPr id="3" name="Text Placeholder 2"/>
          <p:cNvSpPr>
            <a:spLocks noGrp="1"/>
          </p:cNvSpPr>
          <p:nvPr>
            <p:ph type="body" idx="1"/>
          </p:nvPr>
        </p:nvSpPr>
        <p:spPr/>
        <p:txBody>
          <a:bodyPr/>
          <a:lstStyle/>
          <a:p>
            <a:pPr marL="0" indent="0">
              <a:buNone/>
            </a:pPr>
            <a:r>
              <a:rPr lang="en-US" sz="2400" b="1" dirty="0">
                <a:solidFill>
                  <a:schemeClr val="tx1"/>
                </a:solidFill>
                <a:latin typeface="+mn-lt"/>
                <a:cs typeface="Verdana"/>
              </a:rPr>
              <a:t>K</a:t>
            </a:r>
            <a:r>
              <a:rPr lang="en-US" sz="100" b="1" dirty="0">
                <a:solidFill>
                  <a:schemeClr val="tx1"/>
                </a:solidFill>
                <a:latin typeface="+mn-lt"/>
                <a:cs typeface="Verdana"/>
              </a:rPr>
              <a:t> </a:t>
            </a:r>
            <a:r>
              <a:rPr lang="en-US" sz="2400" b="1" dirty="0" err="1" smtClean="0">
                <a:solidFill>
                  <a:schemeClr val="tx1"/>
                </a:solidFill>
                <a:latin typeface="+mn-lt"/>
                <a:cs typeface="Verdana"/>
              </a:rPr>
              <a:t>indergarten</a:t>
            </a:r>
            <a:r>
              <a:rPr lang="en-US" sz="2400" b="1" dirty="0" smtClean="0">
                <a:solidFill>
                  <a:schemeClr val="tx1"/>
                </a:solidFill>
                <a:latin typeface="+mn-lt"/>
                <a:cs typeface="Verdana"/>
              </a:rPr>
              <a:t> </a:t>
            </a:r>
            <a:r>
              <a:rPr lang="en-US" sz="2400" b="1" dirty="0">
                <a:solidFill>
                  <a:schemeClr val="tx1"/>
                </a:solidFill>
                <a:latin typeface="+mn-lt"/>
                <a:cs typeface="Verdana"/>
              </a:rPr>
              <a:t>students </a:t>
            </a:r>
            <a:r>
              <a:rPr lang="en-US" sz="2400" dirty="0">
                <a:solidFill>
                  <a:schemeClr val="tx1"/>
                </a:solidFill>
                <a:latin typeface="+mn-lt"/>
                <a:cs typeface="Verdana"/>
              </a:rPr>
              <a:t>represent addition and subtraction with objects, fingers, mental images, drawings and sounds, acting out situations, giving verbal explanations, and using expressions and equations.</a:t>
            </a:r>
            <a:endParaRPr lang="en-US" sz="2400" dirty="0">
              <a:solidFill>
                <a:schemeClr val="tx2"/>
              </a:solidFill>
              <a:latin typeface="+mn-lt"/>
              <a:cs typeface="Verdana"/>
            </a:endParaRPr>
          </a:p>
          <a:p>
            <a:pPr marL="0" indent="0">
              <a:buNone/>
            </a:pPr>
            <a:r>
              <a:rPr lang="en-US" sz="2400" b="1" dirty="0">
                <a:solidFill>
                  <a:schemeClr val="tx1"/>
                </a:solidFill>
                <a:latin typeface="+mn-lt"/>
                <a:cs typeface="Verdana"/>
              </a:rPr>
              <a:t>Elementary students </a:t>
            </a:r>
            <a:r>
              <a:rPr lang="en-US" sz="2400" dirty="0">
                <a:solidFill>
                  <a:schemeClr val="tx1"/>
                </a:solidFill>
                <a:latin typeface="+mn-lt"/>
                <a:cs typeface="Verdana"/>
              </a:rPr>
              <a:t>are </a:t>
            </a:r>
            <a:r>
              <a:rPr lang="en-US" sz="2400" dirty="0">
                <a:solidFill>
                  <a:srgbClr val="000000"/>
                </a:solidFill>
                <a:latin typeface="+mn-lt"/>
                <a:cs typeface="Verdana"/>
              </a:rPr>
              <a:t>capable of understanding and applying significant algebraic ideas including connections between arithmetic and algebra and functional thinking.</a:t>
            </a:r>
            <a:endParaRPr lang="en-US" sz="2400" dirty="0">
              <a:solidFill>
                <a:schemeClr val="tx1"/>
              </a:solidFill>
              <a:latin typeface="+mn-lt"/>
              <a:cs typeface="Verdana"/>
            </a:endParaRPr>
          </a:p>
          <a:p>
            <a:pPr marL="0" indent="0">
              <a:buNone/>
            </a:pPr>
            <a:r>
              <a:rPr lang="en-US" sz="2400" b="1" dirty="0">
                <a:solidFill>
                  <a:schemeClr val="tx1"/>
                </a:solidFill>
                <a:latin typeface="+mn-lt"/>
                <a:cs typeface="Verdana"/>
              </a:rPr>
              <a:t>Middle school students </a:t>
            </a:r>
            <a:r>
              <a:rPr lang="en-US" sz="2400" dirty="0">
                <a:solidFill>
                  <a:schemeClr val="tx1"/>
                </a:solidFill>
                <a:latin typeface="+mn-lt"/>
                <a:cs typeface="Verdana"/>
              </a:rPr>
              <a:t>study algebra in more abstract and symbolic ways, focusing on understanding and using variables, expression and equations Grade </a:t>
            </a:r>
            <a:r>
              <a:rPr lang="en-US" sz="2400" dirty="0" smtClean="0">
                <a:solidFill>
                  <a:schemeClr val="tx1"/>
                </a:solidFill>
                <a:latin typeface="+mn-lt"/>
                <a:cs typeface="Verdana"/>
              </a:rPr>
              <a:t>8-Functions</a:t>
            </a:r>
            <a:endParaRPr lang="en-US" sz="2400" dirty="0">
              <a:solidFill>
                <a:schemeClr val="tx1"/>
              </a:solidFill>
              <a:latin typeface="+mn-lt"/>
              <a:cs typeface="Verdana"/>
            </a:endParaRPr>
          </a:p>
        </p:txBody>
      </p:sp>
    </p:spTree>
    <p:extLst>
      <p:ext uri="{BB962C8B-B14F-4D97-AF65-F5344CB8AC3E}">
        <p14:creationId xmlns:p14="http://schemas.microsoft.com/office/powerpoint/2010/main" val="394811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Strands of Algebraic Thinking</a:t>
            </a:r>
            <a:endParaRPr lang="en-US" dirty="0"/>
          </a:p>
        </p:txBody>
      </p:sp>
      <p:sp>
        <p:nvSpPr>
          <p:cNvPr id="4" name="Text Placeholder 3"/>
          <p:cNvSpPr>
            <a:spLocks noGrp="1"/>
          </p:cNvSpPr>
          <p:nvPr>
            <p:ph type="body" idx="1"/>
          </p:nvPr>
        </p:nvSpPr>
        <p:spPr>
          <a:xfrm>
            <a:off x="457200" y="1423220"/>
            <a:ext cx="8229600" cy="3223009"/>
          </a:xfrm>
        </p:spPr>
        <p:txBody>
          <a:bodyPr/>
          <a:lstStyle/>
          <a:p>
            <a:pPr marL="0" indent="0" eaLnBrk="1" hangingPunct="1">
              <a:buSzTx/>
              <a:buFont typeface="Wingdings" charset="0"/>
              <a:buNone/>
            </a:pPr>
            <a:r>
              <a:rPr lang="en-US" sz="2400" dirty="0">
                <a:latin typeface="+mn-lt"/>
                <a:cs typeface="ＭＳ Ｐゴシック" charset="0"/>
              </a:rPr>
              <a:t>Research suggests three strands of algebraic reasoning, all infusing the central notions of generalization and symbolization:</a:t>
            </a:r>
          </a:p>
          <a:p>
            <a:pPr marL="432000" indent="-432000" eaLnBrk="1" hangingPunct="1">
              <a:buSzTx/>
              <a:buFont typeface="Wingdings" charset="0"/>
              <a:buAutoNum type="arabicPeriod"/>
            </a:pPr>
            <a:r>
              <a:rPr lang="en-US" sz="2400" dirty="0">
                <a:latin typeface="+mn-lt"/>
                <a:cs typeface="ＭＳ Ｐゴシック" charset="0"/>
              </a:rPr>
              <a:t>Study of structures in the number </a:t>
            </a:r>
            <a:r>
              <a:rPr lang="en-US" sz="2400" dirty="0" smtClean="0">
                <a:latin typeface="+mn-lt"/>
                <a:cs typeface="ＭＳ Ｐゴシック" charset="0"/>
              </a:rPr>
              <a:t>system “algebra as generalized arithmetic”</a:t>
            </a:r>
            <a:endParaRPr lang="en-US" sz="2400" dirty="0">
              <a:latin typeface="+mn-lt"/>
              <a:cs typeface="ＭＳ Ｐゴシック" charset="0"/>
            </a:endParaRPr>
          </a:p>
          <a:p>
            <a:pPr marL="432000" indent="-432000" eaLnBrk="1" hangingPunct="1">
              <a:buSzTx/>
              <a:buFont typeface="Wingdings" charset="0"/>
              <a:buAutoNum type="arabicPeriod"/>
            </a:pPr>
            <a:r>
              <a:rPr lang="en-US" sz="2400" dirty="0">
                <a:latin typeface="+mn-lt"/>
                <a:cs typeface="ＭＳ Ｐゴシック" charset="0"/>
              </a:rPr>
              <a:t>Study of patterns, relations and functions</a:t>
            </a:r>
          </a:p>
          <a:p>
            <a:pPr marL="432000" indent="-432000" eaLnBrk="1" hangingPunct="1">
              <a:buSzTx/>
              <a:buFont typeface="Wingdings" charset="0"/>
              <a:buAutoNum type="arabicPeriod"/>
            </a:pPr>
            <a:r>
              <a:rPr lang="en-US" sz="2400" dirty="0">
                <a:latin typeface="+mn-lt"/>
                <a:cs typeface="ＭＳ Ｐゴシック" charset="0"/>
              </a:rPr>
              <a:t>Process of mathematical modeling, including the meaningful use of </a:t>
            </a:r>
            <a:r>
              <a:rPr lang="en-US" sz="2400" dirty="0" smtClean="0">
                <a:latin typeface="+mn-lt"/>
                <a:cs typeface="ＭＳ Ｐゴシック" charset="0"/>
              </a:rPr>
              <a:t>symbols (esp. the equal sign)</a:t>
            </a:r>
            <a:endParaRPr lang="en-US" sz="2400" dirty="0">
              <a:latin typeface="+mn-lt"/>
              <a:cs typeface="ＭＳ Ｐゴシック" charset="0"/>
            </a:endParaRPr>
          </a:p>
        </p:txBody>
      </p:sp>
      <p:sp>
        <p:nvSpPr>
          <p:cNvPr id="5" name="Text Placeholder 4"/>
          <p:cNvSpPr>
            <a:spLocks noGrp="1"/>
          </p:cNvSpPr>
          <p:nvPr>
            <p:ph type="body" idx="2"/>
          </p:nvPr>
        </p:nvSpPr>
        <p:spPr>
          <a:xfrm>
            <a:off x="457200" y="5018618"/>
            <a:ext cx="8229600" cy="1191096"/>
          </a:xfrm>
        </p:spPr>
        <p:txBody>
          <a:bodyPr/>
          <a:lstStyle/>
          <a:p>
            <a:pPr marL="0" indent="0">
              <a:buNone/>
            </a:pPr>
            <a:r>
              <a:rPr lang="en-US" sz="2400" dirty="0">
                <a:latin typeface="+mn-lt"/>
                <a:cs typeface="ＭＳ Ｐゴシック" charset="0"/>
              </a:rPr>
              <a:t>Algebra must be presented in a way that students see it as a useful tool for making sense of all areas of mathematics and real-world situations.</a:t>
            </a:r>
          </a:p>
        </p:txBody>
      </p:sp>
    </p:spTree>
    <p:extLst>
      <p:ext uri="{BB962C8B-B14F-4D97-AF65-F5344CB8AC3E}">
        <p14:creationId xmlns:p14="http://schemas.microsoft.com/office/powerpoint/2010/main" val="85382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Connecting Number and Algebra</a:t>
            </a:r>
            <a:endParaRPr lang="en-US" dirty="0"/>
          </a:p>
        </p:txBody>
      </p:sp>
      <p:sp>
        <p:nvSpPr>
          <p:cNvPr id="3" name="Text Placeholder 2"/>
          <p:cNvSpPr>
            <a:spLocks noGrp="1"/>
          </p:cNvSpPr>
          <p:nvPr>
            <p:ph type="body" idx="1"/>
          </p:nvPr>
        </p:nvSpPr>
        <p:spPr>
          <a:xfrm>
            <a:off x="390525" y="1423988"/>
            <a:ext cx="8229600" cy="3906297"/>
          </a:xfrm>
        </p:spPr>
        <p:txBody>
          <a:bodyPr/>
          <a:lstStyle/>
          <a:p>
            <a:pPr marL="0" indent="0">
              <a:buNone/>
            </a:pPr>
            <a:r>
              <a:rPr lang="en-US" sz="1800" b="1" dirty="0">
                <a:latin typeface="+mn-lt"/>
              </a:rPr>
              <a:t>Number Combinations </a:t>
            </a:r>
            <a:r>
              <a:rPr lang="en-US" sz="1800" dirty="0">
                <a:latin typeface="+mn-lt"/>
              </a:rPr>
              <a:t>- Looking for generalizations begins early with decomposition of numbers.</a:t>
            </a:r>
          </a:p>
          <a:p>
            <a:pPr marL="0" indent="0">
              <a:buNone/>
            </a:pPr>
            <a:r>
              <a:rPr lang="en-US" sz="1800" dirty="0">
                <a:latin typeface="+mn-lt"/>
              </a:rPr>
              <a:t>Seven birds have landed in your backyard, some landed on a tree and some are at your feeder. How many birds might be in the tree and how many at the feeder?</a:t>
            </a:r>
          </a:p>
          <a:p>
            <a:pPr marL="0" indent="0">
              <a:buNone/>
            </a:pPr>
            <a:r>
              <a:rPr lang="en-US" sz="1800" b="1" dirty="0">
                <a:latin typeface="+mn-lt"/>
              </a:rPr>
              <a:t>Place Value Relationships</a:t>
            </a:r>
            <a:r>
              <a:rPr lang="en-US" sz="1800" dirty="0">
                <a:latin typeface="+mn-lt"/>
              </a:rPr>
              <a:t>-</a:t>
            </a:r>
          </a:p>
          <a:p>
            <a:pPr marL="0" indent="0">
              <a:buNone/>
            </a:pPr>
            <a:r>
              <a:rPr lang="en-US" sz="1800" dirty="0">
                <a:latin typeface="+mn-lt"/>
              </a:rPr>
              <a:t>The sum of 49 </a:t>
            </a:r>
            <a:r>
              <a:rPr lang="en-US" sz="1800" dirty="0" smtClean="0">
                <a:latin typeface="+mn-lt"/>
              </a:rPr>
              <a:t>+18 </a:t>
            </a:r>
            <a:r>
              <a:rPr lang="en-US" sz="1800" dirty="0">
                <a:latin typeface="+mn-lt"/>
              </a:rPr>
              <a:t>can be found with the use of a hundreds chart. Moves on the chart can be recorded with arrows for up and down (down 1, right 8)</a:t>
            </a:r>
          </a:p>
          <a:p>
            <a:pPr marL="0" indent="0">
              <a:buNone/>
            </a:pPr>
            <a:r>
              <a:rPr lang="en-US" sz="1800" b="1" dirty="0">
                <a:latin typeface="+mn-lt"/>
              </a:rPr>
              <a:t>Algorithms - </a:t>
            </a:r>
            <a:r>
              <a:rPr lang="en-US" sz="1800" dirty="0">
                <a:latin typeface="+mn-lt"/>
              </a:rPr>
              <a:t>Shifts in how arithmetic problems are presented can open up opportunities for generalizations. Sets of problems are good ways for students to look for and describe patterns and build understanding for the operation</a:t>
            </a:r>
            <a:endParaRPr lang="en-US" sz="1800" b="1" dirty="0">
              <a:latin typeface="+mn-lt"/>
            </a:endParaRPr>
          </a:p>
        </p:txBody>
      </p:sp>
      <p:graphicFrame>
        <p:nvGraphicFramePr>
          <p:cNvPr id="4" name="Object 3" descr="Start expression One half times 12 + 1 fourth times 12 end expression = Start expression 1 eighth times 12 end expression = Start expression 3 quarters times 12 end expression = Start expression 3 eighths times 12 = end expression"/>
          <p:cNvGraphicFramePr>
            <a:graphicFrameLocks noChangeAspect="1"/>
          </p:cNvGraphicFramePr>
          <p:nvPr>
            <p:extLst>
              <p:ext uri="{D42A27DB-BD31-4B8C-83A1-F6EECF244321}">
                <p14:modId xmlns:p14="http://schemas.microsoft.com/office/powerpoint/2010/main" val="3451982708"/>
              </p:ext>
            </p:extLst>
          </p:nvPr>
        </p:nvGraphicFramePr>
        <p:xfrm>
          <a:off x="2150738" y="5505735"/>
          <a:ext cx="4983211" cy="576417"/>
        </p:xfrm>
        <a:graphic>
          <a:graphicData uri="http://schemas.openxmlformats.org/presentationml/2006/ole">
            <mc:AlternateContent xmlns:mc="http://schemas.openxmlformats.org/markup-compatibility/2006">
              <mc:Choice xmlns:v="urn:schemas-microsoft-com:vml" Requires="v">
                <p:oleObj spid="_x0000_s1144" name="Equation" r:id="rId3" imgW="3403440" imgH="393480" progId="Equation.DSMT4">
                  <p:embed/>
                </p:oleObj>
              </mc:Choice>
              <mc:Fallback>
                <p:oleObj name="Equation" r:id="rId3" imgW="3403440" imgH="393480" progId="Equation.DSMT4">
                  <p:embed/>
                  <p:pic>
                    <p:nvPicPr>
                      <p:cNvPr id="0" name=""/>
                      <p:cNvPicPr/>
                      <p:nvPr/>
                    </p:nvPicPr>
                    <p:blipFill>
                      <a:blip r:embed="rId4"/>
                      <a:stretch>
                        <a:fillRect/>
                      </a:stretch>
                    </p:blipFill>
                    <p:spPr>
                      <a:xfrm>
                        <a:off x="2150738" y="5505735"/>
                        <a:ext cx="4983211" cy="576417"/>
                      </a:xfrm>
                      <a:prstGeom prst="rect">
                        <a:avLst/>
                      </a:prstGeom>
                    </p:spPr>
                  </p:pic>
                </p:oleObj>
              </mc:Fallback>
            </mc:AlternateContent>
          </a:graphicData>
        </a:graphic>
      </p:graphicFrame>
    </p:spTree>
    <p:extLst>
      <p:ext uri="{BB962C8B-B14F-4D97-AF65-F5344CB8AC3E}">
        <p14:creationId xmlns:p14="http://schemas.microsoft.com/office/powerpoint/2010/main" val="286818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49 + 18</a:t>
            </a:r>
          </a:p>
          <a:p>
            <a:endParaRPr lang="en-US" dirty="0"/>
          </a:p>
          <a:p>
            <a:r>
              <a:rPr lang="en-US" dirty="0" smtClean="0"/>
              <a:t>15 + 23</a:t>
            </a:r>
          </a:p>
          <a:p>
            <a:endParaRPr lang="en-US" dirty="0"/>
          </a:p>
          <a:p>
            <a:r>
              <a:rPr lang="en-US" dirty="0" smtClean="0"/>
              <a:t>57 – 14</a:t>
            </a:r>
          </a:p>
          <a:p>
            <a:endParaRPr lang="en-US" dirty="0"/>
          </a:p>
          <a:p>
            <a:r>
              <a:rPr lang="en-US" smtClean="0"/>
              <a:t>82 – 39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199" y="609652"/>
            <a:ext cx="4915703" cy="571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85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867"/>
            <a:ext cx="8229600" cy="1097279"/>
          </a:xfrm>
        </p:spPr>
        <p:txBody>
          <a:bodyPr/>
          <a:lstStyle/>
          <a:p>
            <a:r>
              <a:rPr lang="en-US" dirty="0">
                <a:latin typeface="Times New Roman" panose="02020603050405020304" pitchFamily="18" charset="0"/>
              </a:rPr>
              <a:t>Properties of the Operations </a:t>
            </a:r>
            <a:r>
              <a:rPr lang="en-US" sz="2000" b="0" dirty="0">
                <a:latin typeface="Times New Roman" panose="02020603050405020304" pitchFamily="18" charset="0"/>
              </a:rPr>
              <a:t>(1 of 2)</a:t>
            </a:r>
            <a:endParaRPr lang="en-US" sz="2000" b="0" dirty="0"/>
          </a:p>
        </p:txBody>
      </p:sp>
      <p:sp>
        <p:nvSpPr>
          <p:cNvPr id="4" name="Text Placeholder 3"/>
          <p:cNvSpPr>
            <a:spLocks noGrp="1"/>
          </p:cNvSpPr>
          <p:nvPr>
            <p:ph type="body" idx="1"/>
          </p:nvPr>
        </p:nvSpPr>
        <p:spPr>
          <a:xfrm>
            <a:off x="533400" y="918439"/>
            <a:ext cx="8229600" cy="349180"/>
          </a:xfrm>
        </p:spPr>
        <p:txBody>
          <a:bodyPr/>
          <a:lstStyle/>
          <a:p>
            <a:pPr marL="0" indent="0">
              <a:buNone/>
            </a:pPr>
            <a:r>
              <a:rPr lang="en-US" sz="2200" b="1" dirty="0">
                <a:latin typeface="+mn-lt"/>
              </a:rPr>
              <a:t>Addition</a:t>
            </a:r>
          </a:p>
        </p:txBody>
      </p:sp>
      <p:graphicFrame>
        <p:nvGraphicFramePr>
          <p:cNvPr id="6" name="Table 5"/>
          <p:cNvGraphicFramePr>
            <a:graphicFrameLocks noGrp="1"/>
          </p:cNvGraphicFramePr>
          <p:nvPr>
            <p:extLst>
              <p:ext uri="{D42A27DB-BD31-4B8C-83A1-F6EECF244321}">
                <p14:modId xmlns:p14="http://schemas.microsoft.com/office/powerpoint/2010/main" val="249244608"/>
              </p:ext>
            </p:extLst>
          </p:nvPr>
        </p:nvGraphicFramePr>
        <p:xfrm>
          <a:off x="366713" y="1430591"/>
          <a:ext cx="8286750" cy="4790618"/>
        </p:xfrm>
        <a:graphic>
          <a:graphicData uri="http://schemas.openxmlformats.org/drawingml/2006/table">
            <a:tbl>
              <a:tblPr firstRow="1" bandRow="1">
                <a:tableStyleId>{5940675A-B579-460E-94D1-54222C63F5DA}</a:tableStyleId>
              </a:tblPr>
              <a:tblGrid>
                <a:gridCol w="2139985">
                  <a:extLst>
                    <a:ext uri="{9D8B030D-6E8A-4147-A177-3AD203B41FA5}">
                      <a16:colId xmlns="" xmlns:a16="http://schemas.microsoft.com/office/drawing/2014/main" val="1055945548"/>
                    </a:ext>
                  </a:extLst>
                </a:gridCol>
                <a:gridCol w="2013508">
                  <a:extLst>
                    <a:ext uri="{9D8B030D-6E8A-4147-A177-3AD203B41FA5}">
                      <a16:colId xmlns="" xmlns:a16="http://schemas.microsoft.com/office/drawing/2014/main" val="1370769469"/>
                    </a:ext>
                  </a:extLst>
                </a:gridCol>
                <a:gridCol w="4133257">
                  <a:extLst>
                    <a:ext uri="{9D8B030D-6E8A-4147-A177-3AD203B41FA5}">
                      <a16:colId xmlns="" xmlns:a16="http://schemas.microsoft.com/office/drawing/2014/main" val="2076090719"/>
                    </a:ext>
                  </a:extLst>
                </a:gridCol>
              </a:tblGrid>
              <a:tr h="822120">
                <a:tc>
                  <a:txBody>
                    <a:bodyPr/>
                    <a:lstStyle/>
                    <a:p>
                      <a:r>
                        <a:rPr lang="en-US" sz="1400" b="1" i="0" u="none" strike="noStrike" cap="none" baseline="0" dirty="0">
                          <a:solidFill>
                            <a:schemeClr val="tx1"/>
                          </a:solidFill>
                          <a:latin typeface="+mn-lt"/>
                          <a:ea typeface="+mn-ea"/>
                          <a:cs typeface="+mn-cs"/>
                          <a:sym typeface="Arial"/>
                        </a:rPr>
                        <a:t>Properties of the Operations Name of Property</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Symbolic Representation</a:t>
                      </a:r>
                      <a:endParaRPr lang="en-US" sz="1400" b="1" dirty="0"/>
                    </a:p>
                  </a:txBody>
                  <a:tcPr/>
                </a:tc>
                <a:tc>
                  <a:txBody>
                    <a:bodyPr/>
                    <a:lstStyle/>
                    <a:p>
                      <a:r>
                        <a:rPr lang="en-US" sz="1400" b="1" i="0" u="none" strike="noStrike" cap="none" baseline="0" dirty="0">
                          <a:solidFill>
                            <a:schemeClr val="tx1"/>
                          </a:solidFill>
                          <a:latin typeface="+mn-lt"/>
                          <a:ea typeface="+mn-ea"/>
                          <a:cs typeface="+mn-cs"/>
                          <a:sym typeface="Arial"/>
                        </a:rPr>
                        <a:t>How a Student Might Describe the Pattern or Structure</a:t>
                      </a:r>
                      <a:endParaRPr lang="en-US" sz="1400" b="1" dirty="0"/>
                    </a:p>
                  </a:txBody>
                  <a:tcPr/>
                </a:tc>
                <a:extLst>
                  <a:ext uri="{0D108BD9-81ED-4DB2-BD59-A6C34878D82A}">
                    <a16:rowId xmlns="" xmlns:a16="http://schemas.microsoft.com/office/drawing/2014/main" val="1561596350"/>
                  </a:ext>
                </a:extLst>
              </a:tr>
              <a:tr h="587229">
                <a:tc>
                  <a:txBody>
                    <a:bodyPr/>
                    <a:lstStyle/>
                    <a:p>
                      <a:r>
                        <a:rPr lang="en-US" sz="1400" b="0" i="0" u="none" strike="noStrike" cap="none" baseline="0" dirty="0">
                          <a:solidFill>
                            <a:schemeClr val="tx1"/>
                          </a:solidFill>
                          <a:latin typeface="+mn-lt"/>
                          <a:ea typeface="+mn-ea"/>
                          <a:cs typeface="+mn-cs"/>
                          <a:sym typeface="Arial"/>
                        </a:rPr>
                        <a:t>Commutative</a:t>
                      </a:r>
                      <a:endParaRPr lang="en-US" sz="1400" dirty="0"/>
                    </a:p>
                  </a:txBody>
                  <a:tcPr/>
                </a:tc>
                <a:tc>
                  <a:txBody>
                    <a:bodyPr/>
                    <a:lstStyle/>
                    <a:p>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add two numbers in any order you will get the same answer.”</a:t>
                      </a:r>
                      <a:endParaRPr lang="en-US" sz="1400" dirty="0"/>
                    </a:p>
                  </a:txBody>
                  <a:tcPr/>
                </a:tc>
                <a:extLst>
                  <a:ext uri="{0D108BD9-81ED-4DB2-BD59-A6C34878D82A}">
                    <a16:rowId xmlns="" xmlns:a16="http://schemas.microsoft.com/office/drawing/2014/main" val="1034563764"/>
                  </a:ext>
                </a:extLst>
              </a:tr>
              <a:tr h="1057011">
                <a:tc>
                  <a:txBody>
                    <a:bodyPr/>
                    <a:lstStyle/>
                    <a:p>
                      <a:r>
                        <a:rPr lang="en-US" sz="1400" b="0" i="0" u="none" strike="noStrike" cap="none" baseline="0" dirty="0">
                          <a:solidFill>
                            <a:schemeClr val="tx1"/>
                          </a:solidFill>
                          <a:latin typeface="+mn-lt"/>
                          <a:ea typeface="+mn-ea"/>
                          <a:cs typeface="+mn-cs"/>
                          <a:sym typeface="Arial"/>
                        </a:rPr>
                        <a:t>Associative</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pt-BR" sz="1400" b="0" i="0" u="none" strike="noStrike" cap="none" baseline="0" dirty="0">
                          <a:solidFill>
                            <a:schemeClr val="tx1"/>
                          </a:solidFill>
                          <a:latin typeface="+mn-lt"/>
                          <a:ea typeface="+mn-ea"/>
                          <a:cs typeface="+mn-cs"/>
                          <a:sym typeface="Arial"/>
                        </a:rPr>
                        <a:t>(</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b</a:t>
                      </a:r>
                      <a:r>
                        <a:rPr lang="pt-BR" sz="1400" b="0" i="0" u="none" strike="noStrike" cap="none" baseline="0" dirty="0">
                          <a:solidFill>
                            <a:schemeClr val="tx1"/>
                          </a:solidFill>
                          <a:latin typeface="+mn-lt"/>
                          <a:ea typeface="+mn-ea"/>
                          <a:cs typeface="+mn-cs"/>
                          <a:sym typeface="Arial"/>
                        </a:rPr>
                        <a:t>) + </a:t>
                      </a:r>
                      <a:r>
                        <a:rPr lang="pt-BR" sz="1400" b="0" i="1" u="none" strike="noStrike" cap="none" baseline="0" dirty="0">
                          <a:solidFill>
                            <a:schemeClr val="tx1"/>
                          </a:solidFill>
                          <a:latin typeface="+mn-lt"/>
                          <a:ea typeface="+mn-ea"/>
                          <a:cs typeface="+mn-cs"/>
                          <a:sym typeface="Arial"/>
                        </a:rPr>
                        <a:t>c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b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c</a:t>
                      </a:r>
                      <a:r>
                        <a:rPr lang="pt-BR" sz="1400" b="0" i="0" u="none" strike="noStrike" cap="none" baseline="0" dirty="0">
                          <a:solidFill>
                            <a:schemeClr val="tx1"/>
                          </a:solidFill>
                          <a:latin typeface="+mn-lt"/>
                          <a:ea typeface="+mn-ea"/>
                          <a:cs typeface="+mn-cs"/>
                          <a:sym typeface="Arial"/>
                        </a:rPr>
                        <a:t>)</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add three numbers you can add the first two and then add the third or add the last two numbers and then add the first number. Either way you will get the same answer.”</a:t>
                      </a:r>
                      <a:endParaRPr lang="en-US" sz="1400" dirty="0"/>
                    </a:p>
                  </a:txBody>
                  <a:tcPr/>
                </a:tc>
                <a:extLst>
                  <a:ext uri="{0D108BD9-81ED-4DB2-BD59-A6C34878D82A}">
                    <a16:rowId xmlns="" xmlns:a16="http://schemas.microsoft.com/office/drawing/2014/main" val="2941771273"/>
                  </a:ext>
                </a:extLst>
              </a:tr>
              <a:tr h="587229">
                <a:tc>
                  <a:txBody>
                    <a:bodyPr/>
                    <a:lstStyle/>
                    <a:p>
                      <a:r>
                        <a:rPr lang="en-US" sz="1400" b="0" i="0" u="none" strike="noStrike" cap="none" baseline="0" dirty="0">
                          <a:solidFill>
                            <a:schemeClr val="tx1"/>
                          </a:solidFill>
                          <a:latin typeface="+mn-lt"/>
                          <a:ea typeface="+mn-ea"/>
                          <a:cs typeface="+mn-cs"/>
                          <a:sym typeface="Arial"/>
                        </a:rPr>
                        <a:t>Additive Identity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+ 0 = 0 + </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b="0" i="0" u="none" strike="noStrike" cap="none" baseline="0" dirty="0">
                          <a:solidFill>
                            <a:schemeClr val="tx1"/>
                          </a:solidFill>
                          <a:latin typeface="+mn-lt"/>
                          <a:ea typeface="+mn-ea"/>
                          <a:cs typeface="+mn-cs"/>
                          <a:sym typeface="Arial"/>
                        </a:rPr>
                        <a:t>“When you add zero to any number you get the same number you started with.”</a:t>
                      </a:r>
                      <a:endParaRPr lang="en-US" sz="1400" dirty="0"/>
                    </a:p>
                  </a:txBody>
                  <a:tcPr/>
                </a:tc>
                <a:extLst>
                  <a:ext uri="{0D108BD9-81ED-4DB2-BD59-A6C34878D82A}">
                    <a16:rowId xmlns="" xmlns:a16="http://schemas.microsoft.com/office/drawing/2014/main" val="2785220504"/>
                  </a:ext>
                </a:extLst>
              </a:tr>
              <a:tr h="587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a:solidFill>
                            <a:schemeClr val="bg1"/>
                          </a:solidFill>
                          <a:latin typeface="+mn-lt"/>
                          <a:ea typeface="+mn-ea"/>
                          <a:cs typeface="+mn-cs"/>
                          <a:sym typeface="Arial"/>
                        </a:rPr>
                        <a:t>Additive Identity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− 0 = </a:t>
                      </a:r>
                      <a:r>
                        <a:rPr lang="en-US" sz="1400" b="0" i="1" u="none" strike="noStrike" cap="none" baseline="0" dirty="0">
                          <a:solidFill>
                            <a:schemeClr val="tx1"/>
                          </a:solidFill>
                          <a:latin typeface="+mn-lt"/>
                          <a:ea typeface="+mn-ea"/>
                          <a:cs typeface="+mn-cs"/>
                          <a:sym typeface="Arial"/>
                        </a:rPr>
                        <a:t>a</a:t>
                      </a:r>
                      <a:endParaRPr lang="en-US" sz="1400" dirty="0"/>
                    </a:p>
                  </a:txBody>
                  <a:tcPr>
                    <a:lnL w="12700" cap="flat" cmpd="sng" algn="ctr">
                      <a:solidFill>
                        <a:schemeClr val="tx1"/>
                      </a:solidFill>
                      <a:prstDash val="solid"/>
                      <a:round/>
                      <a:headEnd type="none" w="med" len="med"/>
                      <a:tailEnd type="none" w="med" len="med"/>
                    </a:lnL>
                  </a:tcPr>
                </a:tc>
                <a:tc>
                  <a:txBody>
                    <a:bodyPr/>
                    <a:lstStyle/>
                    <a:p>
                      <a:r>
                        <a:rPr lang="en-US" sz="1400" b="0" i="0" u="none" strike="noStrike" cap="none" baseline="0" dirty="0">
                          <a:solidFill>
                            <a:schemeClr val="tx1"/>
                          </a:solidFill>
                          <a:latin typeface="+mn-lt"/>
                          <a:ea typeface="+mn-ea"/>
                          <a:cs typeface="+mn-cs"/>
                          <a:sym typeface="Arial"/>
                        </a:rPr>
                        <a:t>“When you subtract zero from any number you get the number you started with.”</a:t>
                      </a:r>
                      <a:endParaRPr lang="en-US" sz="1400" dirty="0"/>
                    </a:p>
                  </a:txBody>
                  <a:tcPr/>
                </a:tc>
                <a:extLst>
                  <a:ext uri="{0D108BD9-81ED-4DB2-BD59-A6C34878D82A}">
                    <a16:rowId xmlns="" xmlns:a16="http://schemas.microsoft.com/office/drawing/2014/main" val="1589636240"/>
                  </a:ext>
                </a:extLst>
              </a:tr>
              <a:tr h="562571">
                <a:tc>
                  <a:txBody>
                    <a:bodyPr/>
                    <a:lstStyle/>
                    <a:p>
                      <a:r>
                        <a:rPr lang="en-US" sz="1400" b="0" i="0" u="none" strike="noStrike" cap="none" baseline="0" dirty="0">
                          <a:solidFill>
                            <a:schemeClr val="tx1"/>
                          </a:solidFill>
                          <a:latin typeface="+mn-lt"/>
                          <a:ea typeface="+mn-ea"/>
                          <a:cs typeface="+mn-cs"/>
                          <a:sym typeface="Arial"/>
                        </a:rPr>
                        <a:t>Additive Inverse</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pt-BR"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a:t>
                      </a:r>
                      <a:r>
                        <a:rPr lang="pt-BR" sz="1400" b="0" i="1" u="none" strike="noStrike" cap="none" baseline="0" dirty="0">
                          <a:solidFill>
                            <a:schemeClr val="tx1"/>
                          </a:solidFill>
                          <a:latin typeface="+mn-lt"/>
                          <a:ea typeface="+mn-ea"/>
                          <a:cs typeface="+mn-cs"/>
                          <a:sym typeface="Arial"/>
                        </a:rPr>
                        <a:t>a</a:t>
                      </a:r>
                      <a:r>
                        <a:rPr lang="pt-BR" sz="1400" b="0" i="0" u="none" strike="noStrike" cap="none" baseline="0" dirty="0">
                          <a:solidFill>
                            <a:schemeClr val="tx1"/>
                          </a:solidFill>
                          <a:latin typeface="+mn-lt"/>
                          <a:ea typeface="+mn-ea"/>
                          <a:cs typeface="+mn-cs"/>
                          <a:sym typeface="Arial"/>
                        </a:rPr>
                        <a:t>) = 0</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subtract a number from itself you get zero.”</a:t>
                      </a:r>
                      <a:endParaRPr lang="en-US" sz="1400" dirty="0"/>
                    </a:p>
                  </a:txBody>
                  <a:tcPr/>
                </a:tc>
                <a:extLst>
                  <a:ext uri="{0D108BD9-81ED-4DB2-BD59-A6C34878D82A}">
                    <a16:rowId xmlns="" xmlns:a16="http://schemas.microsoft.com/office/drawing/2014/main" val="785476019"/>
                  </a:ext>
                </a:extLst>
              </a:tr>
              <a:tr h="587229">
                <a:tc>
                  <a:txBody>
                    <a:bodyPr/>
                    <a:lstStyle/>
                    <a:p>
                      <a:r>
                        <a:rPr lang="en-US" sz="1400" b="0" i="0" u="none" strike="noStrike" cap="none" baseline="0" dirty="0">
                          <a:solidFill>
                            <a:schemeClr val="tx1"/>
                          </a:solidFill>
                          <a:latin typeface="+mn-lt"/>
                          <a:ea typeface="+mn-ea"/>
                          <a:cs typeface="+mn-cs"/>
                          <a:sym typeface="Arial"/>
                        </a:rPr>
                        <a:t>Inverse Relationship of Addition and Subtraction</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If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then </a:t>
                      </a:r>
                      <a:r>
                        <a:rPr lang="en-US" sz="1400" b="0" i="1" u="none" strike="noStrike" cap="none" baseline="0" dirty="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and </a:t>
                      </a:r>
                      <a:r>
                        <a:rPr lang="en-US" sz="1400" b="0" i="1" u="none" strike="noStrike" cap="none" baseline="0" dirty="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have a subtraction problem you can ‘think addition’ by using the inverse.”</a:t>
                      </a:r>
                      <a:endParaRPr lang="en-US" sz="1400" dirty="0"/>
                    </a:p>
                  </a:txBody>
                  <a:tcPr/>
                </a:tc>
                <a:extLst>
                  <a:ext uri="{0D108BD9-81ED-4DB2-BD59-A6C34878D82A}">
                    <a16:rowId xmlns="" xmlns:a16="http://schemas.microsoft.com/office/drawing/2014/main" val="1860293179"/>
                  </a:ext>
                </a:extLst>
              </a:tr>
            </a:tbl>
          </a:graphicData>
        </a:graphic>
      </p:graphicFrame>
    </p:spTree>
    <p:extLst>
      <p:ext uri="{BB962C8B-B14F-4D97-AF65-F5344CB8AC3E}">
        <p14:creationId xmlns:p14="http://schemas.microsoft.com/office/powerpoint/2010/main" val="53193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054"/>
            <a:ext cx="8229600" cy="1097279"/>
          </a:xfrm>
        </p:spPr>
        <p:txBody>
          <a:bodyPr/>
          <a:lstStyle/>
          <a:p>
            <a:r>
              <a:rPr lang="en-US" dirty="0">
                <a:latin typeface="Times New Roman" panose="02020603050405020304" pitchFamily="18" charset="0"/>
              </a:rPr>
              <a:t>Properties of the Operations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295274" y="693128"/>
            <a:ext cx="8304963" cy="419519"/>
          </a:xfrm>
        </p:spPr>
        <p:txBody>
          <a:bodyPr/>
          <a:lstStyle/>
          <a:p>
            <a:pPr marL="0" indent="0">
              <a:buNone/>
            </a:pPr>
            <a:r>
              <a:rPr lang="en-US" sz="2200" b="1" dirty="0">
                <a:latin typeface="+mn-lt"/>
              </a:rPr>
              <a:t>Multiplication</a:t>
            </a:r>
          </a:p>
        </p:txBody>
      </p:sp>
      <p:graphicFrame>
        <p:nvGraphicFramePr>
          <p:cNvPr id="4" name="Table 3"/>
          <p:cNvGraphicFramePr>
            <a:graphicFrameLocks noGrp="1"/>
          </p:cNvGraphicFramePr>
          <p:nvPr>
            <p:extLst>
              <p:ext uri="{D42A27DB-BD31-4B8C-83A1-F6EECF244321}">
                <p14:modId xmlns:p14="http://schemas.microsoft.com/office/powerpoint/2010/main" val="2470571079"/>
              </p:ext>
            </p:extLst>
          </p:nvPr>
        </p:nvGraphicFramePr>
        <p:xfrm>
          <a:off x="309143" y="1227114"/>
          <a:ext cx="8525714" cy="5173980"/>
        </p:xfrm>
        <a:graphic>
          <a:graphicData uri="http://schemas.openxmlformats.org/drawingml/2006/table">
            <a:tbl>
              <a:tblPr firstRow="1" bandRow="1">
                <a:tableStyleId>{5940675A-B579-460E-94D1-54222C63F5DA}</a:tableStyleId>
              </a:tblPr>
              <a:tblGrid>
                <a:gridCol w="2577352">
                  <a:extLst>
                    <a:ext uri="{9D8B030D-6E8A-4147-A177-3AD203B41FA5}">
                      <a16:colId xmlns="" xmlns:a16="http://schemas.microsoft.com/office/drawing/2014/main" val="523007083"/>
                    </a:ext>
                  </a:extLst>
                </a:gridCol>
                <a:gridCol w="1528762">
                  <a:extLst>
                    <a:ext uri="{9D8B030D-6E8A-4147-A177-3AD203B41FA5}">
                      <a16:colId xmlns="" xmlns:a16="http://schemas.microsoft.com/office/drawing/2014/main" val="2579346614"/>
                    </a:ext>
                  </a:extLst>
                </a:gridCol>
                <a:gridCol w="4419600">
                  <a:extLst>
                    <a:ext uri="{9D8B030D-6E8A-4147-A177-3AD203B41FA5}">
                      <a16:colId xmlns="" xmlns:a16="http://schemas.microsoft.com/office/drawing/2014/main" val="1195385279"/>
                    </a:ext>
                  </a:extLst>
                </a:gridCol>
              </a:tblGrid>
              <a:tr h="50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mn-ea"/>
                          <a:cs typeface="+mn-cs"/>
                          <a:sym typeface="Arial"/>
                        </a:rPr>
                        <a:t>Properties of the Operations Name of Property</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mn-ea"/>
                          <a:cs typeface="+mn-cs"/>
                          <a:sym typeface="Arial"/>
                        </a:rPr>
                        <a:t>Symbolic Representation</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a:solidFill>
                            <a:schemeClr val="tx1"/>
                          </a:solidFill>
                          <a:latin typeface="+mn-lt"/>
                          <a:ea typeface="+mn-ea"/>
                          <a:cs typeface="+mn-cs"/>
                          <a:sym typeface="Arial"/>
                        </a:rPr>
                        <a:t>How a Student Might Describe the Pattern or Structure</a:t>
                      </a:r>
                      <a:endParaRPr lang="en-US" sz="1400" b="1" dirty="0"/>
                    </a:p>
                  </a:txBody>
                  <a:tcPr/>
                </a:tc>
                <a:extLst>
                  <a:ext uri="{0D108BD9-81ED-4DB2-BD59-A6C34878D82A}">
                    <a16:rowId xmlns="" xmlns:a16="http://schemas.microsoft.com/office/drawing/2014/main" val="1322276685"/>
                  </a:ext>
                </a:extLst>
              </a:tr>
              <a:tr h="506207">
                <a:tc>
                  <a:txBody>
                    <a:bodyPr/>
                    <a:lstStyle/>
                    <a:p>
                      <a:r>
                        <a:rPr lang="en-US" sz="1400" b="0" i="0" u="none" strike="noStrike" cap="none" baseline="0" dirty="0">
                          <a:solidFill>
                            <a:schemeClr val="tx1"/>
                          </a:solidFill>
                          <a:latin typeface="+mn-lt"/>
                          <a:ea typeface="+mn-ea"/>
                          <a:cs typeface="+mn-cs"/>
                          <a:sym typeface="Arial"/>
                        </a:rPr>
                        <a:t>Commutative</a:t>
                      </a:r>
                      <a:endParaRPr lang="en-US" sz="1400" dirty="0"/>
                    </a:p>
                  </a:txBody>
                  <a:tcPr/>
                </a:tc>
                <a:tc>
                  <a:txBody>
                    <a:bodyPr/>
                    <a:lstStyle/>
                    <a:p>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multiply two numbers in any order you will get the same answer.”</a:t>
                      </a:r>
                      <a:endParaRPr lang="en-US" sz="1400" dirty="0"/>
                    </a:p>
                  </a:txBody>
                  <a:tcPr/>
                </a:tc>
                <a:extLst>
                  <a:ext uri="{0D108BD9-81ED-4DB2-BD59-A6C34878D82A}">
                    <a16:rowId xmlns="" xmlns:a16="http://schemas.microsoft.com/office/drawing/2014/main" val="1166918892"/>
                  </a:ext>
                </a:extLst>
              </a:tr>
              <a:tr h="1131521">
                <a:tc>
                  <a:txBody>
                    <a:bodyPr/>
                    <a:lstStyle/>
                    <a:p>
                      <a:r>
                        <a:rPr lang="en-US" sz="1400" b="0" i="0" u="none" strike="noStrike" cap="none" baseline="0" dirty="0">
                          <a:solidFill>
                            <a:schemeClr val="tx1"/>
                          </a:solidFill>
                          <a:latin typeface="+mn-lt"/>
                          <a:ea typeface="+mn-ea"/>
                          <a:cs typeface="+mn-cs"/>
                          <a:sym typeface="Arial"/>
                        </a:rPr>
                        <a:t>Associative</a:t>
                      </a:r>
                      <a:endParaRPr lang="en-US" sz="1400" dirty="0"/>
                    </a:p>
                  </a:txBody>
                  <a:tcPr/>
                </a:tc>
                <a:tc>
                  <a:txBody>
                    <a:bodyPr/>
                    <a:lstStyle/>
                    <a:p>
                      <a:r>
                        <a:rPr lang="pt-BR" sz="1400" b="0" i="0" u="none" strike="noStrike" cap="none" baseline="0" dirty="0">
                          <a:solidFill>
                            <a:schemeClr val="tx1"/>
                          </a:solidFill>
                          <a:latin typeface="+mn-lt"/>
                          <a:ea typeface="+mn-ea"/>
                          <a:cs typeface="+mn-cs"/>
                          <a:sym typeface="Arial"/>
                        </a:rPr>
                        <a:t>(</a:t>
                      </a:r>
                      <a:r>
                        <a:rPr lang="pt-BR"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b</a:t>
                      </a:r>
                      <a:r>
                        <a:rPr lang="pt-BR" sz="1400" b="0" i="0" u="none" strike="noStrike" cap="none" baseline="0" dirty="0">
                          <a:solidFill>
                            <a:schemeClr val="tx1"/>
                          </a:solidFill>
                          <a:latin typeface="+mn-lt"/>
                          <a:ea typeface="+mn-ea"/>
                          <a:cs typeface="+mn-cs"/>
                          <a:sym typeface="Arial"/>
                        </a:rPr>
                        <a:t>)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c </a:t>
                      </a:r>
                      <a:r>
                        <a:rPr lang="pt-BR" sz="1400" b="0" i="0" u="none" strike="noStrike" cap="none" baseline="0" dirty="0">
                          <a:solidFill>
                            <a:schemeClr val="tx1"/>
                          </a:solidFill>
                          <a:latin typeface="+mn-lt"/>
                          <a:ea typeface="+mn-ea"/>
                          <a:cs typeface="+mn-cs"/>
                          <a:sym typeface="Arial"/>
                        </a:rPr>
                        <a:t>= </a:t>
                      </a:r>
                      <a:br>
                        <a:rPr lang="pt-BR" sz="1400" b="0" i="0" u="none" strike="noStrike" cap="none" baseline="0" dirty="0">
                          <a:solidFill>
                            <a:schemeClr val="tx1"/>
                          </a:solidFill>
                          <a:latin typeface="+mn-lt"/>
                          <a:ea typeface="+mn-ea"/>
                          <a:cs typeface="+mn-cs"/>
                          <a:sym typeface="Arial"/>
                        </a:rPr>
                      </a:br>
                      <a:r>
                        <a:rPr lang="pt-BR"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c</a:t>
                      </a:r>
                      <a:r>
                        <a:rPr lang="pt-BR" sz="1400" b="0" i="0" u="none" strike="noStrike" cap="none" baseline="0" dirty="0">
                          <a:solidFill>
                            <a:schemeClr val="tx1"/>
                          </a:solidFill>
                          <a:latin typeface="+mn-lt"/>
                          <a:ea typeface="+mn-ea"/>
                          <a:cs typeface="+mn-cs"/>
                          <a:sym typeface="Arial"/>
                        </a:rPr>
                        <a:t>)</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multiply three numbers you can multiply the first two and then multiply the answer by the third or multiply the last two numbers and then multiply the answer by the first number. Either way you will get the same answer.”</a:t>
                      </a:r>
                      <a:endParaRPr lang="en-US" sz="1400" dirty="0"/>
                    </a:p>
                  </a:txBody>
                  <a:tcPr/>
                </a:tc>
                <a:extLst>
                  <a:ext uri="{0D108BD9-81ED-4DB2-BD59-A6C34878D82A}">
                    <a16:rowId xmlns="" xmlns:a16="http://schemas.microsoft.com/office/drawing/2014/main" val="3960376987"/>
                  </a:ext>
                </a:extLst>
              </a:tr>
              <a:tr h="506207">
                <a:tc>
                  <a:txBody>
                    <a:bodyPr/>
                    <a:lstStyle/>
                    <a:p>
                      <a:r>
                        <a:rPr lang="en-US" sz="1400" b="0" i="0" u="none" strike="noStrike" cap="none" baseline="0" dirty="0">
                          <a:solidFill>
                            <a:schemeClr val="tx1"/>
                          </a:solidFill>
                          <a:latin typeface="+mn-lt"/>
                          <a:ea typeface="+mn-ea"/>
                          <a:cs typeface="+mn-cs"/>
                          <a:sym typeface="Arial"/>
                        </a:rPr>
                        <a:t>Multiplicative Identity</a:t>
                      </a:r>
                      <a:endParaRPr lang="en-US" sz="1400" dirty="0"/>
                    </a:p>
                  </a:txBody>
                  <a:tcPr/>
                </a:tc>
                <a:tc>
                  <a:txBody>
                    <a:bodyPr/>
                    <a:lstStyle/>
                    <a:p>
                      <a:r>
                        <a:rPr lang="pt-BR"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1 = 1 </a:t>
                      </a:r>
                      <a:r>
                        <a:rPr lang="en-US" sz="1400" b="0" i="0" u="none" strike="noStrike" cap="none" baseline="0" dirty="0">
                          <a:solidFill>
                            <a:schemeClr val="tx1"/>
                          </a:solidFill>
                          <a:latin typeface="+mn-lt"/>
                          <a:ea typeface="+mn-ea"/>
                          <a:cs typeface="+mn-cs"/>
                          <a:sym typeface="Arial"/>
                        </a:rPr>
                        <a:t>×</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 </a:t>
                      </a:r>
                      <a:r>
                        <a:rPr lang="pt-BR" sz="1400" b="0" i="0" u="none" strike="noStrike" cap="none" baseline="0" dirty="0">
                          <a:solidFill>
                            <a:schemeClr val="tx1"/>
                          </a:solidFill>
                          <a:latin typeface="+mn-lt"/>
                          <a:ea typeface="+mn-ea"/>
                          <a:cs typeface="+mn-cs"/>
                          <a:sym typeface="Arial"/>
                        </a:rPr>
                        <a:t>= </a:t>
                      </a:r>
                      <a:r>
                        <a:rPr lang="pt-BR" sz="1400" b="0" i="1" u="none" strike="noStrike" cap="none" baseline="0" dirty="0">
                          <a:solidFill>
                            <a:schemeClr val="tx1"/>
                          </a:solidFill>
                          <a:latin typeface="+mn-lt"/>
                          <a:ea typeface="+mn-ea"/>
                          <a:cs typeface="+mn-cs"/>
                          <a:sym typeface="Arial"/>
                        </a:rPr>
                        <a:t>a</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multiply one by any number you get the same number you started with.”</a:t>
                      </a:r>
                      <a:endParaRPr lang="en-US" sz="1400" dirty="0"/>
                    </a:p>
                  </a:txBody>
                  <a:tcPr/>
                </a:tc>
                <a:extLst>
                  <a:ext uri="{0D108BD9-81ED-4DB2-BD59-A6C34878D82A}">
                    <a16:rowId xmlns="" xmlns:a16="http://schemas.microsoft.com/office/drawing/2014/main" val="2783742925"/>
                  </a:ext>
                </a:extLst>
              </a:tr>
              <a:tr h="558316">
                <a:tc>
                  <a:txBody>
                    <a:bodyPr/>
                    <a:lstStyle/>
                    <a:p>
                      <a:r>
                        <a:rPr lang="en-US" sz="1400" b="0" i="0" u="none" strike="noStrike" cap="none" baseline="0" dirty="0">
                          <a:solidFill>
                            <a:schemeClr val="tx1"/>
                          </a:solidFill>
                          <a:latin typeface="+mn-lt"/>
                          <a:ea typeface="+mn-ea"/>
                          <a:cs typeface="+mn-cs"/>
                          <a:sym typeface="Arial"/>
                        </a:rPr>
                        <a:t>Multiplicative Inverse</a:t>
                      </a:r>
                      <a:endParaRPr lang="en-US" sz="1400" dirty="0"/>
                    </a:p>
                  </a:txBody>
                  <a:tcPr/>
                </a:tc>
                <a:tc>
                  <a:txBody>
                    <a:bodyPr/>
                    <a:lstStyle/>
                    <a:p>
                      <a:r>
                        <a:rPr lang="en-US" sz="1050" dirty="0">
                          <a:solidFill>
                            <a:schemeClr val="bg1"/>
                          </a:solidFill>
                        </a:rPr>
                        <a:t>a times start fraction 1 over a end fraction = start fraction 1 over </a:t>
                      </a:r>
                    </a:p>
                  </a:txBody>
                  <a:tcPr/>
                </a:tc>
                <a:tc>
                  <a:txBody>
                    <a:bodyPr/>
                    <a:lstStyle/>
                    <a:p>
                      <a:r>
                        <a:rPr lang="en-US" sz="1400" b="0" i="0" u="none" strike="noStrike" cap="none" baseline="0" dirty="0">
                          <a:solidFill>
                            <a:schemeClr val="tx1"/>
                          </a:solidFill>
                          <a:latin typeface="+mn-lt"/>
                          <a:ea typeface="+mn-ea"/>
                          <a:cs typeface="+mn-cs"/>
                          <a:sym typeface="Arial"/>
                        </a:rPr>
                        <a:t>“When you multiply a number by its reciprocal, you will get one.”</a:t>
                      </a:r>
                      <a:endParaRPr lang="en-US" sz="1400" dirty="0"/>
                    </a:p>
                  </a:txBody>
                  <a:tcPr/>
                </a:tc>
                <a:extLst>
                  <a:ext uri="{0D108BD9-81ED-4DB2-BD59-A6C34878D82A}">
                    <a16:rowId xmlns="" xmlns:a16="http://schemas.microsoft.com/office/drawing/2014/main" val="2329708619"/>
                  </a:ext>
                </a:extLst>
              </a:tr>
              <a:tr h="714645">
                <a:tc>
                  <a:txBody>
                    <a:bodyPr/>
                    <a:lstStyle/>
                    <a:p>
                      <a:r>
                        <a:rPr lang="en-US" sz="1400" b="0" i="0" u="none" strike="noStrike" cap="none" baseline="0" dirty="0">
                          <a:solidFill>
                            <a:schemeClr val="tx1"/>
                          </a:solidFill>
                          <a:latin typeface="+mn-lt"/>
                          <a:ea typeface="+mn-ea"/>
                          <a:cs typeface="+mn-cs"/>
                          <a:sym typeface="Arial"/>
                        </a:rPr>
                        <a:t>Inverse Relationship of</a:t>
                      </a:r>
                    </a:p>
                    <a:p>
                      <a:r>
                        <a:rPr lang="en-US" sz="1400" b="0" i="0" u="none" strike="noStrike" cap="none" baseline="0" dirty="0">
                          <a:solidFill>
                            <a:schemeClr val="tx1"/>
                          </a:solidFill>
                          <a:latin typeface="+mn-lt"/>
                          <a:ea typeface="+mn-ea"/>
                          <a:cs typeface="+mn-cs"/>
                          <a:sym typeface="Arial"/>
                        </a:rPr>
                        <a:t>Multiplication and Division</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If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then </a:t>
                      </a:r>
                      <a:r>
                        <a:rPr lang="en-US" sz="1400" b="0" i="1" u="none" strike="noStrike" cap="none" baseline="0" dirty="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and </a:t>
                      </a:r>
                      <a:r>
                        <a:rPr lang="en-US" sz="1400" b="0" i="0" u="none" strike="noStrike" cap="none" baseline="0" dirty="0" smtClean="0">
                          <a:solidFill>
                            <a:schemeClr val="tx1"/>
                          </a:solidFill>
                          <a:latin typeface="+mn-lt"/>
                          <a:ea typeface="+mn-ea"/>
                          <a:cs typeface="+mn-cs"/>
                          <a:sym typeface="Arial"/>
                        </a:rPr>
                        <a:t/>
                      </a:r>
                      <a:br>
                        <a:rPr lang="en-US" sz="1400" b="0" i="0" u="none" strike="noStrike" cap="none" baseline="0" dirty="0" smtClean="0">
                          <a:solidFill>
                            <a:schemeClr val="tx1"/>
                          </a:solidFill>
                          <a:latin typeface="+mn-lt"/>
                          <a:ea typeface="+mn-ea"/>
                          <a:cs typeface="+mn-cs"/>
                          <a:sym typeface="Arial"/>
                        </a:rPr>
                      </a:br>
                      <a:r>
                        <a:rPr lang="en-US" sz="1400" b="0" i="1" u="none" strike="noStrike" cap="none" baseline="0" dirty="0" smtClean="0">
                          <a:solidFill>
                            <a:schemeClr val="tx1"/>
                          </a:solidFill>
                          <a:latin typeface="+mn-lt"/>
                          <a:ea typeface="+mn-ea"/>
                          <a:cs typeface="+mn-cs"/>
                          <a:sym typeface="Arial"/>
                        </a:rPr>
                        <a:t>c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a </a:t>
                      </a:r>
                      <a:r>
                        <a:rPr lang="en-US" sz="1400" b="0" i="0" u="none" strike="noStrike" cap="none" baseline="0" dirty="0">
                          <a:solidFill>
                            <a:schemeClr val="tx1"/>
                          </a:solidFill>
                          <a:latin typeface="+mn-lt"/>
                          <a:ea typeface="+mn-ea"/>
                          <a:cs typeface="+mn-cs"/>
                          <a:sym typeface="Arial"/>
                        </a:rPr>
                        <a:t>= </a:t>
                      </a:r>
                      <a:r>
                        <a:rPr lang="en-US" sz="1400" b="0" i="1" u="none" strike="noStrike" cap="none" baseline="0" dirty="0">
                          <a:solidFill>
                            <a:schemeClr val="tx1"/>
                          </a:solidFill>
                          <a:latin typeface="+mn-lt"/>
                          <a:ea typeface="+mn-ea"/>
                          <a:cs typeface="+mn-cs"/>
                          <a:sym typeface="Arial"/>
                        </a:rPr>
                        <a:t>b</a:t>
                      </a:r>
                      <a:endParaRPr lang="en-US" sz="1400" dirty="0"/>
                    </a:p>
                  </a:txBody>
                  <a:tcPr/>
                </a:tc>
                <a:tc>
                  <a:txBody>
                    <a:bodyPr/>
                    <a:lstStyle/>
                    <a:p>
                      <a:r>
                        <a:rPr lang="en-US" sz="1400" b="0" i="0" u="none" strike="noStrike" cap="none" baseline="0" dirty="0">
                          <a:solidFill>
                            <a:schemeClr val="tx1"/>
                          </a:solidFill>
                          <a:latin typeface="+mn-lt"/>
                          <a:ea typeface="+mn-ea"/>
                          <a:cs typeface="+mn-cs"/>
                          <a:sym typeface="Arial"/>
                        </a:rPr>
                        <a:t>“When you have a division problem you can ‘think multiplication’ by using the inverse.”</a:t>
                      </a:r>
                      <a:endParaRPr lang="en-US" sz="1400" dirty="0"/>
                    </a:p>
                  </a:txBody>
                  <a:tcPr/>
                </a:tc>
                <a:extLst>
                  <a:ext uri="{0D108BD9-81ED-4DB2-BD59-A6C34878D82A}">
                    <a16:rowId xmlns="" xmlns:a16="http://schemas.microsoft.com/office/drawing/2014/main" val="3732696233"/>
                  </a:ext>
                </a:extLst>
              </a:tr>
              <a:tr h="1131521">
                <a:tc>
                  <a:txBody>
                    <a:bodyPr/>
                    <a:lstStyle/>
                    <a:p>
                      <a:r>
                        <a:rPr lang="en-US" sz="1400" b="0" i="0" u="none" strike="noStrike" cap="none" baseline="0" dirty="0">
                          <a:solidFill>
                            <a:schemeClr val="tx1"/>
                          </a:solidFill>
                          <a:latin typeface="+mn-lt"/>
                          <a:ea typeface="+mn-ea"/>
                          <a:cs typeface="+mn-cs"/>
                          <a:sym typeface="Arial"/>
                        </a:rPr>
                        <a:t>Distributive (Multiplication over Addition)</a:t>
                      </a:r>
                      <a:endParaRPr lang="en-US" sz="1400" dirty="0"/>
                    </a:p>
                  </a:txBody>
                  <a:tcPr/>
                </a:tc>
                <a:tc>
                  <a:txBody>
                    <a:bodyPr/>
                    <a:lstStyle/>
                    <a:p>
                      <a:r>
                        <a:rPr lang="en-US" sz="1400" dirty="0">
                          <a:solidFill>
                            <a:schemeClr val="bg1"/>
                          </a:solidFill>
                        </a:rPr>
                        <a:t>a times left parenthesis </a:t>
                      </a:r>
                      <a:r>
                        <a:rPr lang="en-US" sz="1400" dirty="0" err="1">
                          <a:solidFill>
                            <a:schemeClr val="bg1"/>
                          </a:solidFill>
                        </a:rPr>
                        <a:t>bnthesis</a:t>
                      </a:r>
                      <a:r>
                        <a:rPr lang="en-US" sz="1400" dirty="0">
                          <a:solidFill>
                            <a:schemeClr val="bg1"/>
                          </a:solidFill>
                        </a:rPr>
                        <a:t> = a times b + a times c</a:t>
                      </a:r>
                    </a:p>
                  </a:txBody>
                  <a:tcPr/>
                </a:tc>
                <a:tc>
                  <a:txBody>
                    <a:bodyPr/>
                    <a:lstStyle/>
                    <a:p>
                      <a:r>
                        <a:rPr lang="en-US" sz="1400" b="0" i="0" u="none" strike="noStrike" cap="none" baseline="0" dirty="0">
                          <a:solidFill>
                            <a:schemeClr val="tx1"/>
                          </a:solidFill>
                          <a:latin typeface="+mn-lt"/>
                          <a:ea typeface="+mn-ea"/>
                          <a:cs typeface="+mn-cs"/>
                          <a:sym typeface="Arial"/>
                        </a:rPr>
                        <a:t>“When you multiply two numbers, you can split one number into two parts (7 can be 2 + 5), multiply each part by the other number, and then add them together.”</a:t>
                      </a:r>
                      <a:endParaRPr lang="en-US" sz="1400" dirty="0"/>
                    </a:p>
                  </a:txBody>
                  <a:tcPr/>
                </a:tc>
                <a:extLst>
                  <a:ext uri="{0D108BD9-81ED-4DB2-BD59-A6C34878D82A}">
                    <a16:rowId xmlns="" xmlns:a16="http://schemas.microsoft.com/office/drawing/2014/main" val="3485892488"/>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9560389"/>
              </p:ext>
            </p:extLst>
          </p:nvPr>
        </p:nvGraphicFramePr>
        <p:xfrm>
          <a:off x="2989262" y="3980172"/>
          <a:ext cx="1168400" cy="393700"/>
        </p:xfrm>
        <a:graphic>
          <a:graphicData uri="http://schemas.openxmlformats.org/presentationml/2006/ole">
            <mc:AlternateContent xmlns:mc="http://schemas.openxmlformats.org/markup-compatibility/2006">
              <mc:Choice xmlns:v="urn:schemas-microsoft-com:vml" Requires="v">
                <p:oleObj spid="_x0000_s2271" name="Equation" r:id="rId3" imgW="1168200" imgH="393480" progId="Equation.DSMT4">
                  <p:embed/>
                </p:oleObj>
              </mc:Choice>
              <mc:Fallback>
                <p:oleObj name="Equation" r:id="rId3" imgW="1168200" imgH="393480" progId="Equation.DSMT4">
                  <p:embed/>
                  <p:pic>
                    <p:nvPicPr>
                      <p:cNvPr id="0" name=""/>
                      <p:cNvPicPr/>
                      <p:nvPr/>
                    </p:nvPicPr>
                    <p:blipFill>
                      <a:blip r:embed="rId4"/>
                      <a:stretch>
                        <a:fillRect/>
                      </a:stretch>
                    </p:blipFill>
                    <p:spPr>
                      <a:xfrm>
                        <a:off x="2989262" y="3980172"/>
                        <a:ext cx="1168400" cy="393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68778153"/>
              </p:ext>
            </p:extLst>
          </p:nvPr>
        </p:nvGraphicFramePr>
        <p:xfrm>
          <a:off x="2593978" y="5695791"/>
          <a:ext cx="1778000" cy="254000"/>
        </p:xfrm>
        <a:graphic>
          <a:graphicData uri="http://schemas.openxmlformats.org/presentationml/2006/ole">
            <mc:AlternateContent xmlns:mc="http://schemas.openxmlformats.org/markup-compatibility/2006">
              <mc:Choice xmlns:v="urn:schemas-microsoft-com:vml" Requires="v">
                <p:oleObj spid="_x0000_s2272" name="Equation" r:id="rId5" imgW="1777680" imgH="253800" progId="Equation.DSMT4">
                  <p:embed/>
                </p:oleObj>
              </mc:Choice>
              <mc:Fallback>
                <p:oleObj name="Equation" r:id="rId5" imgW="1777680" imgH="253800" progId="Equation.DSMT4">
                  <p:embed/>
                  <p:pic>
                    <p:nvPicPr>
                      <p:cNvPr id="0" name=""/>
                      <p:cNvPicPr/>
                      <p:nvPr/>
                    </p:nvPicPr>
                    <p:blipFill>
                      <a:blip r:embed="rId6"/>
                      <a:stretch>
                        <a:fillRect/>
                      </a:stretch>
                    </p:blipFill>
                    <p:spPr>
                      <a:xfrm>
                        <a:off x="2593978" y="5695791"/>
                        <a:ext cx="1778000" cy="254000"/>
                      </a:xfrm>
                      <a:prstGeom prst="rect">
                        <a:avLst/>
                      </a:prstGeom>
                    </p:spPr>
                  </p:pic>
                </p:oleObj>
              </mc:Fallback>
            </mc:AlternateContent>
          </a:graphicData>
        </a:graphic>
      </p:graphicFrame>
    </p:spTree>
    <p:extLst>
      <p:ext uri="{BB962C8B-B14F-4D97-AF65-F5344CB8AC3E}">
        <p14:creationId xmlns:p14="http://schemas.microsoft.com/office/powerpoint/2010/main" val="105265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Properties of Addition and Multiplication</a:t>
            </a:r>
          </a:p>
        </p:txBody>
      </p:sp>
      <p:sp>
        <p:nvSpPr>
          <p:cNvPr id="3" name="Text Placeholder 2"/>
          <p:cNvSpPr>
            <a:spLocks noGrp="1"/>
          </p:cNvSpPr>
          <p:nvPr>
            <p:ph type="body" idx="1"/>
          </p:nvPr>
        </p:nvSpPr>
        <p:spPr>
          <a:xfrm>
            <a:off x="457199" y="1362076"/>
            <a:ext cx="8501063" cy="1946868"/>
          </a:xfrm>
        </p:spPr>
        <p:txBody>
          <a:bodyPr/>
          <a:lstStyle/>
          <a:p>
            <a:pPr marL="101600" indent="0">
              <a:buNone/>
              <a:defRPr/>
            </a:pPr>
            <a:r>
              <a:rPr lang="en-US" sz="2400" dirty="0">
                <a:latin typeface="+mn-lt"/>
                <a:cs typeface="Verdana"/>
              </a:rPr>
              <a:t>At the heart of what it means to do mathematics is noticing generalizable properties like 1 + 6 = 6 + 1, as well as  exploring odd and even numbers to generalize mathematical relationships. Justifying a conjecture provides exploration of the number system.</a:t>
            </a:r>
          </a:p>
        </p:txBody>
      </p:sp>
      <p:pic>
        <p:nvPicPr>
          <p:cNvPr id="4" name="Picture 4" descr="Student reasoning response for a conjecture with numeral equations and models. This response has 2 parts. Part 1. 2 times 4 = 8. 1 times 8 = 8. A rectangle has 8 numbered parts 1 through 8, with a height of 2 and length of 4. Parts 5 through 8 are shaded. 3 times 4 = 8. Part 2. 12 times 5 = 60. 6 times 10 = 60. A rectangle has 8 numbered parts 1 through 8, with a height of 1 and length of 8. Parts 5 through 8 are shaded. 1 times 8 =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237" y="3358370"/>
            <a:ext cx="3381331" cy="28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 activity of mathematical relationships using models and a table. A, sharing cubes fairly with 2 people. This part has 2 models. Model 1. 6 cubes shared with 2 people. There are 3 groups of 2 cubes. Model 2. 9 cubes shared with 2 people. There are 4 groups of 2 cubes, and 1 extra. B, exploring pairs of numbers and their left overs. "/>
          <p:cNvPicPr>
            <a:picLocks noChangeAspect="1"/>
          </p:cNvPicPr>
          <p:nvPr/>
        </p:nvPicPr>
        <p:blipFill>
          <a:blip r:embed="rId3"/>
          <a:stretch>
            <a:fillRect/>
          </a:stretch>
        </p:blipFill>
        <p:spPr>
          <a:xfrm>
            <a:off x="4955806" y="3091669"/>
            <a:ext cx="3249982" cy="3254097"/>
          </a:xfrm>
          <a:prstGeom prst="rect">
            <a:avLst/>
          </a:prstGeom>
        </p:spPr>
      </p:pic>
    </p:spTree>
    <p:extLst>
      <p:ext uri="{BB962C8B-B14F-4D97-AF65-F5344CB8AC3E}">
        <p14:creationId xmlns:p14="http://schemas.microsoft.com/office/powerpoint/2010/main" val="163371312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8637</TotalTime>
  <Words>2588</Words>
  <Application>Microsoft Office PowerPoint</Application>
  <PresentationFormat>On-screen Show (4:3)</PresentationFormat>
  <Paragraphs>220</Paragraphs>
  <Slides>26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508 Lecture</vt:lpstr>
      <vt:lpstr>1_508 Lecture</vt:lpstr>
      <vt:lpstr>Equation</vt:lpstr>
      <vt:lpstr>Elementary and Middle School Mathematics Teaching Developmentally 10th Edition</vt:lpstr>
      <vt:lpstr>Learner Outcomes</vt:lpstr>
      <vt:lpstr>Standards-Based Development</vt:lpstr>
      <vt:lpstr>Strands of Algebraic Thinking</vt:lpstr>
      <vt:lpstr>Connecting Number and Algebra</vt:lpstr>
      <vt:lpstr>PowerPoint Presentation</vt:lpstr>
      <vt:lpstr>Properties of the Operations (1 of 2)</vt:lpstr>
      <vt:lpstr>Properties of the Operations (2 of 2)</vt:lpstr>
      <vt:lpstr>Applying the Properties of Addition and Multiplication</vt:lpstr>
      <vt:lpstr>Study of Patterns and Functions (1 of 5)</vt:lpstr>
      <vt:lpstr>Study of Patterns and Functions (2 of 5)</vt:lpstr>
      <vt:lpstr>Study of Patterns and Functions (3 of 5)</vt:lpstr>
      <vt:lpstr>Study of Patterns and Functions (4 of 5)</vt:lpstr>
      <vt:lpstr>Study of Patterns and Functions (5 of 5)</vt:lpstr>
      <vt:lpstr>Activity 13.9 Sketch-a-Graph</vt:lpstr>
      <vt:lpstr>Linear Functions</vt:lpstr>
      <vt:lpstr>Meaningful Use of Symbols</vt:lpstr>
      <vt:lpstr>Relational Thinking</vt:lpstr>
      <vt:lpstr>Activity 13.14 True or False</vt:lpstr>
      <vt:lpstr>Meaning of Variables (1 of 3)</vt:lpstr>
      <vt:lpstr>Using Expressions and Variables</vt:lpstr>
      <vt:lpstr>Meaning of Variables (2 of 3)</vt:lpstr>
      <vt:lpstr>Meaning of Variables</vt:lpstr>
      <vt:lpstr>Mathematical Modeling</vt:lpstr>
      <vt:lpstr>Common Challenges and Misconceptions Related to Algebraic Thinking (1 of 2)</vt:lpstr>
      <vt:lpstr>Common Challenges and Misconceptions Related to Algebraic Thinking (2 of 2)</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Clement, Geoff</cp:lastModifiedBy>
  <cp:revision>891</cp:revision>
  <dcterms:modified xsi:type="dcterms:W3CDTF">2019-10-15T14:05:31Z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