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29"/>
  </p:notesMasterIdLst>
  <p:handoutMasterIdLst>
    <p:handoutMasterId r:id="rId30"/>
  </p:handoutMasterIdLst>
  <p:sldIdLst>
    <p:sldId id="330" r:id="rId3"/>
    <p:sldId id="306" r:id="rId4"/>
    <p:sldId id="307" r:id="rId5"/>
    <p:sldId id="308" r:id="rId6"/>
    <p:sldId id="309" r:id="rId7"/>
    <p:sldId id="310" r:id="rId8"/>
    <p:sldId id="311" r:id="rId9"/>
    <p:sldId id="33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 id="329" r:id="rId25"/>
    <p:sldId id="326" r:id="rId26"/>
    <p:sldId id="327" r:id="rId27"/>
    <p:sldId id="328" r:id="rId2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31" autoAdjust="0"/>
    <p:restoredTop sz="96395" autoAdjust="0"/>
  </p:normalViewPr>
  <p:slideViewPr>
    <p:cSldViewPr snapToGrid="0" snapToObjects="1">
      <p:cViewPr varScale="1">
        <p:scale>
          <a:sx n="80" d="100"/>
          <a:sy n="80" d="100"/>
        </p:scale>
        <p:origin x="1222" y="46"/>
      </p:cViewPr>
      <p:guideLst>
        <p:guide orient="horz" pos="2160"/>
        <p:guide pos="2880"/>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12/21/2018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33843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a:p>
          <a:p>
            <a:pPr lvl="1"/>
            <a:endParaRPr lang="en-US" dirty="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243155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12/21/2018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305022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aseline="0">
                <a:solidFill>
                  <a:schemeClr val="accent1"/>
                </a:solidFill>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1"/>
              </a:buClr>
              <a:buSzPct val="100000"/>
              <a:defRPr/>
            </a:lvl1pPr>
            <a:lvl2pPr>
              <a:buClr>
                <a:schemeClr val="accent1"/>
              </a:buClr>
              <a:defRPr/>
            </a:lvl2pPr>
            <a:lvl3pPr>
              <a:buClr>
                <a:schemeClr val="accent1"/>
              </a:buClr>
              <a:defRPr/>
            </a:lvl3pPr>
            <a:lvl4pPr>
              <a:buClr>
                <a:schemeClr val="accent1"/>
              </a:buClr>
              <a:defRPr/>
            </a:lvl4pPr>
            <a:lvl5pPr>
              <a:buClr>
                <a:schemeClr val="accent1"/>
              </a:buClr>
              <a:defRPr/>
            </a:lvl5pPr>
            <a:lvl6pPr>
              <a:buClr>
                <a:schemeClr val="accent1"/>
              </a:buClr>
              <a:defRPr/>
            </a:lvl6pPr>
            <a:lvl7pPr>
              <a:buClr>
                <a:schemeClr val="accent1"/>
              </a:buClr>
              <a:defRPr/>
            </a:lvl7pPr>
            <a:lvl8pPr>
              <a:buClr>
                <a:schemeClr val="accent1"/>
              </a:buClr>
              <a:defRPr/>
            </a:lvl8pPr>
            <a:lvl9pPr>
              <a:buClr>
                <a:schemeClr val="accent1"/>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891838CE-430E-45DE-B6AA-42DD655BB05E}" type="datetime1">
              <a:rPr lang="en-US" smtClean="0"/>
              <a:t>12/21/2018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858964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524156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p>
        </p:txBody>
      </p:sp>
    </p:spTree>
    <p:extLst>
      <p:ext uri="{BB962C8B-B14F-4D97-AF65-F5344CB8AC3E}">
        <p14:creationId xmlns:p14="http://schemas.microsoft.com/office/powerpoint/2010/main" val="2740544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832AD23-A511-424E-9DD2-B8CE2D237B20}" type="datetime1">
              <a:rPr lang="en-US" smtClean="0"/>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42578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12/21/2018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3605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57200" y="3733800"/>
            <a:ext cx="8229600" cy="1752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0133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21440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7040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7783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92797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7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82296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82296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37505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76860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9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52316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1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43400" y="4874552"/>
            <a:ext cx="3886200" cy="990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46053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11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5"/>
          </p:nvPr>
        </p:nvSpPr>
        <p:spPr>
          <a:xfrm>
            <a:off x="457200" y="3733800"/>
            <a:ext cx="35052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p:cNvSpPr>
            <a:spLocks noGrp="1"/>
          </p:cNvSpPr>
          <p:nvPr>
            <p:ph sz="quarter" idx="17"/>
          </p:nvPr>
        </p:nvSpPr>
        <p:spPr>
          <a:xfrm>
            <a:off x="457200" y="4876800"/>
            <a:ext cx="3505200" cy="99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3"/>
          <p:cNvSpPr>
            <a:spLocks noGrp="1"/>
          </p:cNvSpPr>
          <p:nvPr>
            <p:ph sz="quarter" idx="18"/>
          </p:nvPr>
        </p:nvSpPr>
        <p:spPr>
          <a:xfrm>
            <a:off x="4376204" y="4473387"/>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92613" y="5159852"/>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6944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12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733800"/>
            <a:ext cx="3886200"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76204" y="4473387"/>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43399" y="2286000"/>
            <a:ext cx="3865157"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3045349"/>
            <a:ext cx="3886200" cy="5827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92613" y="5159852"/>
            <a:ext cx="3886200"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553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a:p>
            <a:pPr lvl="1"/>
            <a:endParaRPr lang="en-IN" dirty="0"/>
          </a:p>
          <a:p>
            <a:pPr lvl="2"/>
            <a:endParaRPr lang="en-IN"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1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081267"/>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32878" y="3626139"/>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32878" y="4065083"/>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1"/>
          <p:cNvSpPr>
            <a:spLocks noGrp="1"/>
          </p:cNvSpPr>
          <p:nvPr>
            <p:ph sz="quarter" idx="26"/>
          </p:nvPr>
        </p:nvSpPr>
        <p:spPr>
          <a:xfrm>
            <a:off x="4336752" y="4520930"/>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74909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1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081267"/>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32878" y="3626139"/>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32878" y="4065083"/>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1"/>
          <p:cNvSpPr>
            <a:spLocks noGrp="1"/>
          </p:cNvSpPr>
          <p:nvPr>
            <p:ph sz="quarter" idx="26"/>
          </p:nvPr>
        </p:nvSpPr>
        <p:spPr>
          <a:xfrm>
            <a:off x="4336752" y="4520930"/>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13"/>
          <p:cNvSpPr>
            <a:spLocks noGrp="1"/>
          </p:cNvSpPr>
          <p:nvPr>
            <p:ph sz="quarter" idx="27"/>
          </p:nvPr>
        </p:nvSpPr>
        <p:spPr>
          <a:xfrm>
            <a:off x="4326230" y="5065802"/>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0660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15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47801"/>
            <a:ext cx="35052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idx="13"/>
          </p:nvPr>
        </p:nvSpPr>
        <p:spPr>
          <a:xfrm>
            <a:off x="457200" y="2286000"/>
            <a:ext cx="3505200" cy="5635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Content Placeholder 4"/>
          <p:cNvSpPr>
            <a:spLocks noGrp="1"/>
          </p:cNvSpPr>
          <p:nvPr>
            <p:ph sz="quarter" idx="14"/>
          </p:nvPr>
        </p:nvSpPr>
        <p:spPr>
          <a:xfrm>
            <a:off x="457200" y="3048000"/>
            <a:ext cx="3505200" cy="5705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16"/>
          </p:nvPr>
        </p:nvSpPr>
        <p:spPr>
          <a:xfrm>
            <a:off x="4343400" y="3081267"/>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3"/>
          <p:cNvSpPr>
            <a:spLocks noGrp="1"/>
          </p:cNvSpPr>
          <p:nvPr>
            <p:ph sz="quarter" idx="18"/>
          </p:nvPr>
        </p:nvSpPr>
        <p:spPr>
          <a:xfrm>
            <a:off x="4332878" y="3626139"/>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4343400" y="1494526"/>
            <a:ext cx="3886200"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353921" y="1979598"/>
            <a:ext cx="3865157" cy="303198"/>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343400" y="2537829"/>
            <a:ext cx="3886200" cy="28985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3"/>
          <p:cNvSpPr>
            <a:spLocks noGrp="1"/>
          </p:cNvSpPr>
          <p:nvPr>
            <p:ph sz="quarter" idx="22"/>
          </p:nvPr>
        </p:nvSpPr>
        <p:spPr>
          <a:xfrm>
            <a:off x="4332878" y="4065083"/>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1"/>
          <p:cNvSpPr>
            <a:spLocks noGrp="1"/>
          </p:cNvSpPr>
          <p:nvPr>
            <p:ph sz="quarter" idx="23"/>
          </p:nvPr>
        </p:nvSpPr>
        <p:spPr>
          <a:xfrm>
            <a:off x="457200" y="3830925"/>
            <a:ext cx="3472396" cy="559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13"/>
          <p:cNvSpPr>
            <a:spLocks noGrp="1"/>
          </p:cNvSpPr>
          <p:nvPr>
            <p:ph sz="quarter" idx="24"/>
          </p:nvPr>
        </p:nvSpPr>
        <p:spPr>
          <a:xfrm>
            <a:off x="490004" y="4570512"/>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Content Placeholder 13"/>
          <p:cNvSpPr>
            <a:spLocks noGrp="1"/>
          </p:cNvSpPr>
          <p:nvPr>
            <p:ph sz="quarter" idx="25"/>
          </p:nvPr>
        </p:nvSpPr>
        <p:spPr>
          <a:xfrm>
            <a:off x="506413" y="5256977"/>
            <a:ext cx="3472396" cy="5061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11"/>
          <p:cNvSpPr>
            <a:spLocks noGrp="1"/>
          </p:cNvSpPr>
          <p:nvPr>
            <p:ph sz="quarter" idx="26"/>
          </p:nvPr>
        </p:nvSpPr>
        <p:spPr>
          <a:xfrm>
            <a:off x="4336752" y="4520930"/>
            <a:ext cx="3886200" cy="27817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13"/>
          <p:cNvSpPr>
            <a:spLocks noGrp="1"/>
          </p:cNvSpPr>
          <p:nvPr>
            <p:ph sz="quarter" idx="27"/>
          </p:nvPr>
        </p:nvSpPr>
        <p:spPr>
          <a:xfrm>
            <a:off x="4326230" y="5065802"/>
            <a:ext cx="3886200" cy="2517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13"/>
          <p:cNvSpPr>
            <a:spLocks noGrp="1"/>
          </p:cNvSpPr>
          <p:nvPr>
            <p:ph sz="quarter" idx="28"/>
          </p:nvPr>
        </p:nvSpPr>
        <p:spPr>
          <a:xfrm>
            <a:off x="4326230" y="5504746"/>
            <a:ext cx="3886200" cy="2663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92094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20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12/21/2018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5" name="Content Placeholder 2"/>
          <p:cNvSpPr>
            <a:spLocks noGrp="1"/>
          </p:cNvSpPr>
          <p:nvPr>
            <p:ph idx="19"/>
          </p:nvPr>
        </p:nvSpPr>
        <p:spPr>
          <a:xfrm>
            <a:off x="4790255"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4790256"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4790255"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
          <p:cNvSpPr>
            <a:spLocks noGrp="1"/>
          </p:cNvSpPr>
          <p:nvPr>
            <p:ph idx="26"/>
          </p:nvPr>
        </p:nvSpPr>
        <p:spPr>
          <a:xfrm>
            <a:off x="4790255"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27"/>
          </p:nvPr>
        </p:nvSpPr>
        <p:spPr>
          <a:xfrm>
            <a:off x="4790256"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2"/>
          <p:cNvSpPr>
            <a:spLocks noGrp="1"/>
          </p:cNvSpPr>
          <p:nvPr>
            <p:ph idx="28"/>
          </p:nvPr>
        </p:nvSpPr>
        <p:spPr>
          <a:xfrm>
            <a:off x="4790255"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2"/>
          <p:cNvSpPr>
            <a:spLocks noGrp="1"/>
          </p:cNvSpPr>
          <p:nvPr>
            <p:ph idx="29"/>
          </p:nvPr>
        </p:nvSpPr>
        <p:spPr>
          <a:xfrm>
            <a:off x="4790255"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Content Placeholder 2"/>
          <p:cNvSpPr>
            <a:spLocks noGrp="1"/>
          </p:cNvSpPr>
          <p:nvPr>
            <p:ph idx="30"/>
          </p:nvPr>
        </p:nvSpPr>
        <p:spPr>
          <a:xfrm>
            <a:off x="4790256"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Content Placeholder 2"/>
          <p:cNvSpPr>
            <a:spLocks noGrp="1"/>
          </p:cNvSpPr>
          <p:nvPr>
            <p:ph idx="31"/>
          </p:nvPr>
        </p:nvSpPr>
        <p:spPr>
          <a:xfrm>
            <a:off x="4790255"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Content Placeholder 2"/>
          <p:cNvSpPr>
            <a:spLocks noGrp="1"/>
          </p:cNvSpPr>
          <p:nvPr>
            <p:ph idx="32"/>
          </p:nvPr>
        </p:nvSpPr>
        <p:spPr>
          <a:xfrm>
            <a:off x="4790255"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Content Placeholder 2"/>
          <p:cNvSpPr>
            <a:spLocks noGrp="1"/>
          </p:cNvSpPr>
          <p:nvPr>
            <p:ph idx="33"/>
          </p:nvPr>
        </p:nvSpPr>
        <p:spPr>
          <a:xfrm>
            <a:off x="457200" y="1494526"/>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Content Placeholder 2"/>
          <p:cNvSpPr>
            <a:spLocks noGrp="1"/>
          </p:cNvSpPr>
          <p:nvPr>
            <p:ph idx="34"/>
          </p:nvPr>
        </p:nvSpPr>
        <p:spPr>
          <a:xfrm>
            <a:off x="457201" y="1861415"/>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Content Placeholder 2"/>
          <p:cNvSpPr>
            <a:spLocks noGrp="1"/>
          </p:cNvSpPr>
          <p:nvPr>
            <p:ph idx="35"/>
          </p:nvPr>
        </p:nvSpPr>
        <p:spPr>
          <a:xfrm>
            <a:off x="457200" y="2283032"/>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Content Placeholder 2"/>
          <p:cNvSpPr>
            <a:spLocks noGrp="1"/>
          </p:cNvSpPr>
          <p:nvPr>
            <p:ph idx="36"/>
          </p:nvPr>
        </p:nvSpPr>
        <p:spPr>
          <a:xfrm>
            <a:off x="457200" y="270554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Content Placeholder 2"/>
          <p:cNvSpPr>
            <a:spLocks noGrp="1"/>
          </p:cNvSpPr>
          <p:nvPr>
            <p:ph idx="37"/>
          </p:nvPr>
        </p:nvSpPr>
        <p:spPr>
          <a:xfrm>
            <a:off x="457201" y="3072434"/>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Content Placeholder 2"/>
          <p:cNvSpPr>
            <a:spLocks noGrp="1"/>
          </p:cNvSpPr>
          <p:nvPr>
            <p:ph idx="38"/>
          </p:nvPr>
        </p:nvSpPr>
        <p:spPr>
          <a:xfrm>
            <a:off x="457200" y="3494051"/>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Content Placeholder 2"/>
          <p:cNvSpPr>
            <a:spLocks noGrp="1"/>
          </p:cNvSpPr>
          <p:nvPr>
            <p:ph idx="39"/>
          </p:nvPr>
        </p:nvSpPr>
        <p:spPr>
          <a:xfrm>
            <a:off x="457200" y="3908712"/>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8" name="Content Placeholder 2"/>
          <p:cNvSpPr>
            <a:spLocks noGrp="1"/>
          </p:cNvSpPr>
          <p:nvPr>
            <p:ph idx="40"/>
          </p:nvPr>
        </p:nvSpPr>
        <p:spPr>
          <a:xfrm>
            <a:off x="457201" y="4275601"/>
            <a:ext cx="3886200" cy="32227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Content Placeholder 2"/>
          <p:cNvSpPr>
            <a:spLocks noGrp="1"/>
          </p:cNvSpPr>
          <p:nvPr>
            <p:ph idx="41"/>
          </p:nvPr>
        </p:nvSpPr>
        <p:spPr>
          <a:xfrm>
            <a:off x="457200" y="4697218"/>
            <a:ext cx="3886199" cy="308097"/>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Content Placeholder 2"/>
          <p:cNvSpPr>
            <a:spLocks noGrp="1"/>
          </p:cNvSpPr>
          <p:nvPr>
            <p:ph idx="42"/>
          </p:nvPr>
        </p:nvSpPr>
        <p:spPr>
          <a:xfrm>
            <a:off x="457200" y="5105555"/>
            <a:ext cx="3886200" cy="26203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50161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12/21/2018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2016, 2013, 2010 Pearson Education, Inc. All Rights Reserved</a:t>
            </a:r>
          </a:p>
        </p:txBody>
      </p:sp>
    </p:spTree>
    <p:extLst>
      <p:ext uri="{BB962C8B-B14F-4D97-AF65-F5344CB8AC3E}">
        <p14:creationId xmlns:p14="http://schemas.microsoft.com/office/powerpoint/2010/main" val="20111596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844481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2770957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150588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9"/>
          </p:nvPr>
        </p:nvSpPr>
        <p:spPr>
          <a:xfrm>
            <a:off x="3657601" y="6418263"/>
            <a:ext cx="479834" cy="298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quarter" idx="20"/>
          </p:nvPr>
        </p:nvSpPr>
        <p:spPr>
          <a:xfrm>
            <a:off x="5503863" y="6418263"/>
            <a:ext cx="453317"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3"/>
          <p:cNvSpPr>
            <a:spLocks noGrp="1"/>
          </p:cNvSpPr>
          <p:nvPr>
            <p:ph sz="quarter" idx="21"/>
          </p:nvPr>
        </p:nvSpPr>
        <p:spPr>
          <a:xfrm>
            <a:off x="7200900" y="6418263"/>
            <a:ext cx="576027"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22"/>
          </p:nvPr>
        </p:nvSpPr>
        <p:spPr>
          <a:xfrm flipH="1">
            <a:off x="7976101" y="6418263"/>
            <a:ext cx="778599" cy="298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4794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7">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a:solidFill>
                  <a:schemeClr val="tx1"/>
                </a:solidFill>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4"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5">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 id="214748369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1.xml"/><Relationship Id="rId4" Type="http://schemas.openxmlformats.org/officeDocument/2006/relationships/image" Target="../media/image22.emf"/></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24.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762000"/>
            <a:ext cx="4196750" cy="3013879"/>
          </a:xfrm>
        </p:spPr>
        <p:txBody>
          <a:bodyPr anchor="ctr"/>
          <a:lstStyle/>
          <a:p>
            <a:r>
              <a:rPr lang="en-US" sz="2800" dirty="0">
                <a:latin typeface="+mn-lt"/>
              </a:rPr>
              <a:t>Elementary and Middle School Mathematics Teaching Developmentally</a:t>
            </a:r>
            <a:br>
              <a:rPr lang="en-US" sz="3400" dirty="0">
                <a:latin typeface="+mn-lt"/>
              </a:rPr>
            </a:br>
            <a:r>
              <a:rPr lang="en-IN" sz="2400" dirty="0">
                <a:latin typeface="+mn-lt"/>
              </a:rPr>
              <a:t>10</a:t>
            </a:r>
            <a:r>
              <a:rPr lang="en-IN" sz="2400" baseline="30000" dirty="0">
                <a:latin typeface="+mn-lt"/>
              </a:rPr>
              <a:t>th</a:t>
            </a:r>
            <a:r>
              <a:rPr lang="en-IN" sz="2400" dirty="0">
                <a:latin typeface="+mn-lt"/>
              </a:rPr>
              <a:t> Edition</a:t>
            </a:r>
            <a:endParaRPr lang="en-US" sz="2400" dirty="0">
              <a:latin typeface="+mn-lt"/>
            </a:endParaRPr>
          </a:p>
        </p:txBody>
      </p:sp>
      <p:sp>
        <p:nvSpPr>
          <p:cNvPr id="3" name="Text Placeholder 2"/>
          <p:cNvSpPr>
            <a:spLocks noGrp="1"/>
          </p:cNvSpPr>
          <p:nvPr>
            <p:ph type="subTitle" idx="1"/>
          </p:nvPr>
        </p:nvSpPr>
        <p:spPr>
          <a:xfrm>
            <a:off x="674686" y="3962399"/>
            <a:ext cx="4311382" cy="1628775"/>
          </a:xfrm>
        </p:spPr>
        <p:txBody>
          <a:bodyPr anchor="ctr"/>
          <a:lstStyle/>
          <a:p>
            <a:r>
              <a:rPr lang="en-US" sz="2800" b="1" dirty="0">
                <a:solidFill>
                  <a:srgbClr val="007FA3"/>
                </a:solidFill>
                <a:latin typeface="+mn-lt"/>
              </a:rPr>
              <a:t>Chapter 12</a:t>
            </a:r>
          </a:p>
          <a:p>
            <a:r>
              <a:rPr lang="en-US" sz="2400" b="1" dirty="0">
                <a:solidFill>
                  <a:srgbClr val="007FA3"/>
                </a:solidFill>
                <a:latin typeface="+mn-lt"/>
              </a:rPr>
              <a:t>Developing Strategies for Multiplication and Division Computation</a:t>
            </a:r>
          </a:p>
        </p:txBody>
      </p:sp>
      <p:pic>
        <p:nvPicPr>
          <p:cNvPr id="7" name="Picture 6" descr="Front Cover: Elementary and Middle School Mathematics Teaching Developmentally Tenth Edition by Van De Walle, Karp and Bay-Willi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9440" y="1772188"/>
            <a:ext cx="3568184" cy="4224634"/>
          </a:xfrm>
          <a:prstGeom prst="rect">
            <a:avLst/>
          </a:prstGeom>
          <a:ln w="9525">
            <a:solidFill>
              <a:schemeClr val="tx1"/>
            </a:solidFill>
          </a:ln>
        </p:spPr>
      </p:pic>
      <p:sp>
        <p:nvSpPr>
          <p:cNvPr id="9" name="Text Placeholder 5"/>
          <p:cNvSpPr txBox="1">
            <a:spLocks/>
          </p:cNvSpPr>
          <p:nvPr/>
        </p:nvSpPr>
        <p:spPr>
          <a:xfrm>
            <a:off x="2670048" y="6449931"/>
            <a:ext cx="6089854"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1875406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Times New Roman" panose="02020603050405020304" pitchFamily="18" charset="0"/>
              </a:rPr>
              <a:t>Standard Algorithms for Multiplication </a:t>
            </a:r>
            <a:r>
              <a:rPr lang="en-US" sz="2000" b="0" dirty="0">
                <a:latin typeface="Times New Roman" panose="02020603050405020304" pitchFamily="18" charset="0"/>
              </a:rPr>
              <a:t>(2 of 2)</a:t>
            </a:r>
            <a:endParaRPr lang="en-US" sz="2000" dirty="0"/>
          </a:p>
        </p:txBody>
      </p:sp>
      <p:sp>
        <p:nvSpPr>
          <p:cNvPr id="3" name="Text Placeholder 2"/>
          <p:cNvSpPr>
            <a:spLocks noGrp="1"/>
          </p:cNvSpPr>
          <p:nvPr>
            <p:ph type="body" idx="1"/>
          </p:nvPr>
        </p:nvSpPr>
        <p:spPr>
          <a:xfrm>
            <a:off x="409574" y="1687101"/>
            <a:ext cx="4810125" cy="4710165"/>
          </a:xfrm>
        </p:spPr>
        <p:txBody>
          <a:bodyPr/>
          <a:lstStyle/>
          <a:p>
            <a:pPr marL="0" indent="0">
              <a:buNone/>
              <a:defRPr/>
            </a:pPr>
            <a:r>
              <a:rPr lang="en-US" sz="2400" dirty="0">
                <a:latin typeface="+mn-lt"/>
              </a:rPr>
              <a:t>Open Array - A semi-concrete representation of the area model</a:t>
            </a:r>
          </a:p>
          <a:p>
            <a:pPr marL="0" indent="0">
              <a:buNone/>
              <a:defRPr/>
            </a:pPr>
            <a:r>
              <a:rPr lang="en-US" sz="2400" dirty="0">
                <a:latin typeface="+mn-lt"/>
              </a:rPr>
              <a:t>Blank rectangle (not to scale):</a:t>
            </a:r>
          </a:p>
          <a:p>
            <a:pPr>
              <a:defRPr/>
            </a:pPr>
            <a:r>
              <a:rPr lang="en-US" sz="2400" dirty="0">
                <a:latin typeface="+mn-lt"/>
              </a:rPr>
              <a:t>Mark off the subdivisions based on the digits in the factors</a:t>
            </a:r>
          </a:p>
          <a:p>
            <a:pPr>
              <a:defRPr/>
            </a:pPr>
            <a:r>
              <a:rPr lang="en-US" sz="2400" dirty="0">
                <a:latin typeface="+mn-lt"/>
              </a:rPr>
              <a:t>Record partial products inside each subdivision.</a:t>
            </a:r>
          </a:p>
          <a:p>
            <a:pPr>
              <a:defRPr/>
            </a:pPr>
            <a:r>
              <a:rPr lang="en-US" sz="2400" dirty="0">
                <a:latin typeface="+mn-lt"/>
              </a:rPr>
              <a:t>Find the sum of partial products</a:t>
            </a:r>
          </a:p>
        </p:txBody>
      </p:sp>
      <p:pic>
        <p:nvPicPr>
          <p:cNvPr id="4" name="Picture 3" descr="3 sets of arrays of a multi digit multiplication problem. Array 1. There are 2 rows and 2 columns, all squares are empty. Array 2. From bottom down the rows are, 70, and 2. From left to right the columns are, 30, and 6. All squares are empty. Array 3. Row 1, 70. 30, 2,100. 6, 420. Row 2, 2. 30, 60. 6, 12. Long addition, 2,100 + 420 + 60 + 12 = 2,59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9700" y="1312649"/>
            <a:ext cx="3824288" cy="5081739"/>
          </a:xfrm>
          <a:prstGeom prst="rect">
            <a:avLst/>
          </a:prstGeom>
        </p:spPr>
      </p:pic>
    </p:spTree>
    <p:extLst>
      <p:ext uri="{BB962C8B-B14F-4D97-AF65-F5344CB8AC3E}">
        <p14:creationId xmlns:p14="http://schemas.microsoft.com/office/powerpoint/2010/main" val="3486833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dirty="0">
                <a:latin typeface="Times New Roman" panose="02020603050405020304" pitchFamily="18" charset="0"/>
              </a:rPr>
              <a:t>Develop the Written Record for Multiplication of Multidigit Numbers</a:t>
            </a:r>
            <a:endParaRPr lang="en-US" dirty="0"/>
          </a:p>
        </p:txBody>
      </p:sp>
      <p:pic>
        <p:nvPicPr>
          <p:cNvPr id="4" name="Picture 3" descr="A model of multiplication. This model has 4 parts. A rectangle with base 10 materials, written format of standard algorithm, reasoning, and a possible alternative. Part 1, rectangle. The rectangle is 36 by 47. 36 has 4 parts. 3 parts are equal, with a combined length of 30, tens. 1 part is a length of 6 ones. 47 has 5 parts. 4 parts are equal, with a combined length of 40, tens. 1 part is a length of 7 ones. This makes 1 part of the rectangle a grid of 6 ones by 7 ones, another part a rectangle of 3 tens by 7 ones, another part a rectangle of 6 ones by 4 tens, and a rectangle of 3 tens by 4 tens. Part 2, written format. This part has 2 formats. Each format writes the problem in long multiplication, with columns that align the ones, tens, hundreds, and thousands places. Format 1. Tens and ones, 47 times 36, = 42. Reasoning, 42 ones results from the rectangle of 6 ones by 7 ones, or 6 ones times 7 ones = 42 ones. 42 plus, hundreds and tens, 24, ones, blank. Reasoning, 24 tens results from the rectangle of 6 ones by 4 tens, or 6 ones times 4 tens = 24 tens. 24 tens + 21 tens, or in written format in the hundreds and tens columns, 24 + 21. Reasoning, 21 tens results from the rectangle of 3 tens by 7 ones, or 3 tens times 7 ones = 21 tens. 21 tens + 12 hundreds, or in written format in the thousands, hundreds, and tens columns, 21 tens + 12 hundreds. Reasoning, 12 hundreds results from the rectangle of 3 tens by 4 tens, or 3 tens times 4 tens = 12 hundreds. Total written format, 47 ones times 36 ones = 42 ones. 42 ones times 24 tens + 21 tens + 12 hundreds, = 1,692. The 1 in 1,692 and 12 hundreds are the only digits in the thousands column. Written format 2, 47 times 36, = 282. A 4 hovers above the 4 in 47, and is crossed out. A 2 in the hundreds column is above the multiplication problem. With the first number starting in the hundreds column, and the second number starting in the thousands column, 282 + 141, = 1,692. A possible alternative, in long multiplication. 47 times 36, = 1,200 + 210 + 240 + 42, = 1,692. "/>
          <p:cNvPicPr>
            <a:picLocks noChangeAspect="1"/>
          </p:cNvPicPr>
          <p:nvPr/>
        </p:nvPicPr>
        <p:blipFill>
          <a:blip r:embed="rId2">
            <a:extLst>
              <a:ext uri="{28A0092B-C50C-407E-A947-70E740481C1C}">
                <a14:useLocalDpi xmlns:a14="http://schemas.microsoft.com/office/drawing/2010/main" val="0"/>
              </a:ext>
            </a:extLst>
          </a:blip>
          <a:srcRect l="1193" r="1193"/>
          <a:stretch>
            <a:fillRect/>
          </a:stretch>
        </p:blipFill>
        <p:spPr>
          <a:xfrm>
            <a:off x="740262" y="1661732"/>
            <a:ext cx="7703705" cy="4395932"/>
          </a:xfrm>
          <a:prstGeom prst="rect">
            <a:avLst/>
          </a:prstGeom>
          <a:noFill/>
          <a:ln>
            <a:noFill/>
          </a:ln>
        </p:spPr>
      </p:pic>
    </p:spTree>
    <p:extLst>
      <p:ext uri="{BB962C8B-B14F-4D97-AF65-F5344CB8AC3E}">
        <p14:creationId xmlns:p14="http://schemas.microsoft.com/office/powerpoint/2010/main" val="3748274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Invented Strategies for Division</a:t>
            </a:r>
            <a:r>
              <a:rPr lang="en-US" sz="3200" dirty="0">
                <a:latin typeface="Times New Roman" panose="02020603050405020304" pitchFamily="18" charset="0"/>
              </a:rPr>
              <a:t> </a:t>
            </a:r>
            <a:r>
              <a:rPr lang="en-US" sz="2000" b="0" dirty="0">
                <a:latin typeface="Times New Roman" panose="02020603050405020304" pitchFamily="18" charset="0"/>
              </a:rPr>
              <a:t>(1 of 4)</a:t>
            </a:r>
            <a:endParaRPr lang="en-US" sz="2000" b="0" dirty="0"/>
          </a:p>
        </p:txBody>
      </p:sp>
      <p:sp>
        <p:nvSpPr>
          <p:cNvPr id="4" name="Content Placeholder 3"/>
          <p:cNvSpPr>
            <a:spLocks noGrp="1"/>
          </p:cNvSpPr>
          <p:nvPr>
            <p:ph idx="1"/>
          </p:nvPr>
        </p:nvSpPr>
        <p:spPr>
          <a:xfrm>
            <a:off x="457200" y="1600199"/>
            <a:ext cx="8229600" cy="1002323"/>
          </a:xfrm>
        </p:spPr>
        <p:txBody>
          <a:bodyPr/>
          <a:lstStyle/>
          <a:p>
            <a:pPr marL="0" indent="0">
              <a:buNone/>
            </a:pPr>
            <a:r>
              <a:rPr lang="en-US" sz="2400" dirty="0">
                <a:latin typeface="+mn-lt"/>
                <a:cs typeface="Verdana"/>
              </a:rPr>
              <a:t>Two concepts of division:</a:t>
            </a:r>
          </a:p>
          <a:p>
            <a:pPr marL="432000" indent="-432000">
              <a:buFont typeface="+mj-lt"/>
              <a:buAutoNum type="arabicPeriod"/>
            </a:pPr>
            <a:r>
              <a:rPr lang="en-US" sz="2400" b="1" dirty="0">
                <a:latin typeface="+mn-lt"/>
                <a:cs typeface="Verdana"/>
              </a:rPr>
              <a:t>Partition or Fair Sharing [PD]</a:t>
            </a:r>
          </a:p>
        </p:txBody>
      </p:sp>
      <p:sp>
        <p:nvSpPr>
          <p:cNvPr id="5" name="Content Placeholder 4"/>
          <p:cNvSpPr>
            <a:spLocks noGrp="1"/>
          </p:cNvSpPr>
          <p:nvPr>
            <p:ph idx="13"/>
          </p:nvPr>
        </p:nvSpPr>
        <p:spPr>
          <a:xfrm>
            <a:off x="473720" y="2642714"/>
            <a:ext cx="8229600" cy="1739447"/>
          </a:xfrm>
        </p:spPr>
        <p:txBody>
          <a:bodyPr/>
          <a:lstStyle/>
          <a:p>
            <a:pPr marL="0" indent="0">
              <a:buNone/>
            </a:pPr>
            <a:r>
              <a:rPr lang="en-US" sz="2400" dirty="0">
                <a:latin typeface="+mn-lt"/>
                <a:cs typeface="Verdana"/>
              </a:rPr>
              <a:t>Eileen’s piggy bank has 783 pennies. She wants to share them equally with her 4 friends and herself. How many pennies will Eileen and each of her friends get?</a:t>
            </a:r>
          </a:p>
          <a:p>
            <a:pPr marL="432000" indent="-432000">
              <a:buFont typeface="+mj-lt"/>
              <a:buAutoNum type="arabicPeriod" startAt="2"/>
            </a:pPr>
            <a:r>
              <a:rPr lang="en-US" sz="2400" b="1" dirty="0">
                <a:solidFill>
                  <a:schemeClr val="tx1"/>
                </a:solidFill>
                <a:latin typeface="+mn-lt"/>
                <a:cs typeface="Verdana"/>
              </a:rPr>
              <a:t>Measurement or repeated subtraction [MD]</a:t>
            </a:r>
          </a:p>
        </p:txBody>
      </p:sp>
      <p:sp>
        <p:nvSpPr>
          <p:cNvPr id="6" name="Content Placeholder 5"/>
          <p:cNvSpPr>
            <a:spLocks noGrp="1"/>
          </p:cNvSpPr>
          <p:nvPr>
            <p:ph idx="14"/>
          </p:nvPr>
        </p:nvSpPr>
        <p:spPr>
          <a:xfrm>
            <a:off x="473720" y="4436003"/>
            <a:ext cx="8229600" cy="1191078"/>
          </a:xfrm>
        </p:spPr>
        <p:txBody>
          <a:bodyPr/>
          <a:lstStyle/>
          <a:p>
            <a:pPr marL="0" indent="0">
              <a:buNone/>
            </a:pPr>
            <a:r>
              <a:rPr lang="en-US" sz="2400" dirty="0">
                <a:solidFill>
                  <a:schemeClr val="tx1"/>
                </a:solidFill>
                <a:latin typeface="+mn-lt"/>
                <a:cs typeface="Verdana"/>
              </a:rPr>
              <a:t>Jumbo the elephant loves peanuts. His trainer has 625 peanuts. If he gives Jumbo 20 peanuts each day, how many days will the peanuts last?</a:t>
            </a:r>
            <a:endParaRPr lang="en-US" sz="2400" dirty="0">
              <a:solidFill>
                <a:schemeClr val="tx2"/>
              </a:solidFill>
              <a:latin typeface="+mn-lt"/>
              <a:cs typeface="Verdana"/>
            </a:endParaRPr>
          </a:p>
        </p:txBody>
      </p:sp>
    </p:spTree>
    <p:extLst>
      <p:ext uri="{BB962C8B-B14F-4D97-AF65-F5344CB8AC3E}">
        <p14:creationId xmlns:p14="http://schemas.microsoft.com/office/powerpoint/2010/main" val="4249180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329"/>
            <a:ext cx="8229600" cy="1097279"/>
          </a:xfrm>
        </p:spPr>
        <p:txBody>
          <a:bodyPr/>
          <a:lstStyle/>
          <a:p>
            <a:r>
              <a:rPr lang="en-US" dirty="0">
                <a:latin typeface="Times New Roman" panose="02020603050405020304" pitchFamily="18" charset="0"/>
              </a:rPr>
              <a:t>Invented Strategies for Division</a:t>
            </a:r>
            <a:r>
              <a:rPr lang="en-US" sz="3200" dirty="0">
                <a:latin typeface="Times New Roman" panose="02020603050405020304" pitchFamily="18" charset="0"/>
              </a:rPr>
              <a:t> </a:t>
            </a:r>
            <a:r>
              <a:rPr lang="en-US" sz="2000" b="0" dirty="0">
                <a:latin typeface="Times New Roman" panose="02020603050405020304" pitchFamily="18" charset="0"/>
              </a:rPr>
              <a:t>(2 of 4)</a:t>
            </a:r>
            <a:endParaRPr lang="en-US" dirty="0"/>
          </a:p>
        </p:txBody>
      </p:sp>
      <p:sp>
        <p:nvSpPr>
          <p:cNvPr id="3" name="Text Placeholder 2"/>
          <p:cNvSpPr>
            <a:spLocks noGrp="1"/>
          </p:cNvSpPr>
          <p:nvPr>
            <p:ph type="body" idx="1"/>
          </p:nvPr>
        </p:nvSpPr>
        <p:spPr>
          <a:xfrm>
            <a:off x="457200" y="1138238"/>
            <a:ext cx="8229600" cy="1484643"/>
          </a:xfrm>
        </p:spPr>
        <p:txBody>
          <a:bodyPr/>
          <a:lstStyle/>
          <a:p>
            <a:pPr marL="432000" indent="-432000">
              <a:buFont typeface="+mj-lt"/>
              <a:buAutoNum type="alphaUcPeriod"/>
            </a:pPr>
            <a:r>
              <a:rPr lang="en-US" sz="2200" dirty="0">
                <a:latin typeface="+mn-lt"/>
                <a:cs typeface="Verdana"/>
              </a:rPr>
              <a:t>Partition or fair sharing with base-ten materials</a:t>
            </a:r>
          </a:p>
          <a:p>
            <a:pPr marL="432000" indent="-432000">
              <a:buFont typeface="+mj-lt"/>
              <a:buAutoNum type="alphaUcPeriod"/>
            </a:pPr>
            <a:r>
              <a:rPr lang="en-US" sz="2200" dirty="0">
                <a:latin typeface="+mn-lt"/>
                <a:cs typeface="Verdana"/>
              </a:rPr>
              <a:t>Sets up the base-ten but uses a four column recording chart</a:t>
            </a:r>
          </a:p>
          <a:p>
            <a:pPr marL="432000" indent="-432000">
              <a:buFont typeface="+mj-lt"/>
              <a:buAutoNum type="alphaUcPeriod"/>
            </a:pPr>
            <a:r>
              <a:rPr lang="en-US" sz="2200" dirty="0">
                <a:latin typeface="+mn-lt"/>
                <a:cs typeface="Verdana"/>
              </a:rPr>
              <a:t>Solves with a multiplicative approach</a:t>
            </a:r>
          </a:p>
        </p:txBody>
      </p:sp>
      <p:pic>
        <p:nvPicPr>
          <p:cNvPr id="4" name="Picture 3" descr="3 models of different division problems. Model a, 72 divided by 3. A flow chart of base 10 models has 3 parts. Part 1. There are 7 tens and 2 ones. Part 2. There are 4 groups of base 10 models. 3 groups have 2 tens. 1 group has 1 ten and 2 ones. This group breaks down further to 3 groups of 4 ones. Part 3. There are 3 equal groups of 2 tens and 4 ones. Model b, 342 divided by 4. There are 2 parts, base 10 models and a number chart. Models. 3 groups of 100 models, 4 groups of tens models, 2 ones. Number chart. There are 6 rows and 4 columns. From left to right the columns are, 1, 2, 3, and 4. The remaining columns are identical. 50, 10, 10, 10, 5, 1 half. Model c. 164 stickers, 6 stickers to a bag. How many bags? I want to put 6 stickers in each bag. So, 6 times what = 164. I estimate 6 times 10 = 60, and double that is 120. Another 60 is 180, which is too high. My answer is between 20 and 30 bags. I have 44 more stickers to put in bags. 6 times 7 = 42 with 2 left over. My answer is 27 bags with 2 stickers left ov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040" y="2767797"/>
            <a:ext cx="8168775" cy="3475841"/>
          </a:xfrm>
          <a:prstGeom prst="rect">
            <a:avLst/>
          </a:prstGeom>
        </p:spPr>
      </p:pic>
    </p:spTree>
    <p:extLst>
      <p:ext uri="{BB962C8B-B14F-4D97-AF65-F5344CB8AC3E}">
        <p14:creationId xmlns:p14="http://schemas.microsoft.com/office/powerpoint/2010/main" val="411007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588" y="-94191"/>
            <a:ext cx="8229600" cy="1097279"/>
          </a:xfrm>
        </p:spPr>
        <p:txBody>
          <a:bodyPr/>
          <a:lstStyle/>
          <a:p>
            <a:r>
              <a:rPr lang="en-US" dirty="0">
                <a:latin typeface="Times New Roman" panose="02020603050405020304" pitchFamily="18" charset="0"/>
              </a:rPr>
              <a:t>Invented Strategies for Division</a:t>
            </a:r>
            <a:r>
              <a:rPr lang="en-US" sz="3200" dirty="0">
                <a:latin typeface="Times New Roman" panose="02020603050405020304" pitchFamily="18" charset="0"/>
              </a:rPr>
              <a:t> </a:t>
            </a:r>
            <a:r>
              <a:rPr lang="en-US" sz="2000" b="0" dirty="0">
                <a:latin typeface="Times New Roman" panose="02020603050405020304" pitchFamily="18" charset="0"/>
              </a:rPr>
              <a:t>(3 of 4)</a:t>
            </a:r>
            <a:endParaRPr lang="en-US" dirty="0"/>
          </a:p>
        </p:txBody>
      </p:sp>
      <p:sp>
        <p:nvSpPr>
          <p:cNvPr id="4" name="Text Placeholder 3"/>
          <p:cNvSpPr>
            <a:spLocks noGrp="1"/>
          </p:cNvSpPr>
          <p:nvPr>
            <p:ph idx="1"/>
          </p:nvPr>
        </p:nvSpPr>
        <p:spPr>
          <a:xfrm>
            <a:off x="547687" y="1093575"/>
            <a:ext cx="8229600" cy="1476376"/>
          </a:xfrm>
        </p:spPr>
        <p:txBody>
          <a:bodyPr/>
          <a:lstStyle/>
          <a:p>
            <a:pPr marL="0" indent="0">
              <a:spcBef>
                <a:spcPts val="600"/>
              </a:spcBef>
              <a:buNone/>
            </a:pPr>
            <a:r>
              <a:rPr lang="en-US" sz="1800" dirty="0">
                <a:latin typeface="+mn-lt"/>
              </a:rPr>
              <a:t>What number times 6 will be close to 164 with less than 6 remaining?</a:t>
            </a:r>
          </a:p>
          <a:p>
            <a:pPr marL="0" indent="0">
              <a:spcBef>
                <a:spcPts val="600"/>
              </a:spcBef>
              <a:buNone/>
            </a:pPr>
            <a:r>
              <a:rPr lang="en-US" sz="1800" dirty="0">
                <a:latin typeface="+mn-lt"/>
              </a:rPr>
              <a:t>Alternatively - Think of half of 164, and ask, “What number times 6 would be close to 82?”</a:t>
            </a:r>
          </a:p>
          <a:p>
            <a:pPr marL="0" indent="0">
              <a:spcBef>
                <a:spcPts val="600"/>
              </a:spcBef>
              <a:buNone/>
            </a:pPr>
            <a:r>
              <a:rPr lang="en-US" sz="1800" dirty="0">
                <a:latin typeface="+mn-lt"/>
                <a:cs typeface="Verdana"/>
              </a:rPr>
              <a:t>Missing-Factor</a:t>
            </a:r>
            <a:endParaRPr lang="en-US" sz="1800" dirty="0">
              <a:latin typeface="+mn-lt"/>
            </a:endParaRPr>
          </a:p>
        </p:txBody>
      </p:sp>
      <p:sp>
        <p:nvSpPr>
          <p:cNvPr id="3" name="Content Placeholder 2"/>
          <p:cNvSpPr>
            <a:spLocks noGrp="1"/>
          </p:cNvSpPr>
          <p:nvPr>
            <p:ph idx="13"/>
          </p:nvPr>
        </p:nvSpPr>
        <p:spPr>
          <a:xfrm>
            <a:off x="547687" y="2666012"/>
            <a:ext cx="8229600" cy="369147"/>
          </a:xfrm>
        </p:spPr>
        <p:txBody>
          <a:bodyPr/>
          <a:lstStyle/>
          <a:p>
            <a:pPr marL="432000" indent="-432000">
              <a:buFont typeface="+mj-lt"/>
              <a:buAutoNum type="alphaLcPeriod" startAt="3"/>
            </a:pPr>
            <a:r>
              <a:rPr lang="en-US" sz="1800" b="1" dirty="0">
                <a:latin typeface="+mn-lt"/>
              </a:rPr>
              <a:t>164 stickers; 6 stickers to a bag. How many bags?</a:t>
            </a:r>
          </a:p>
        </p:txBody>
      </p:sp>
      <p:sp>
        <p:nvSpPr>
          <p:cNvPr id="7" name="Content Placeholder 6"/>
          <p:cNvSpPr>
            <a:spLocks noGrp="1"/>
          </p:cNvSpPr>
          <p:nvPr>
            <p:ph idx="14"/>
          </p:nvPr>
        </p:nvSpPr>
        <p:spPr>
          <a:xfrm>
            <a:off x="595313" y="3164556"/>
            <a:ext cx="8229600" cy="3269581"/>
          </a:xfrm>
        </p:spPr>
        <p:txBody>
          <a:bodyPr/>
          <a:lstStyle/>
          <a:p>
            <a:pPr marL="0" indent="0">
              <a:spcBef>
                <a:spcPts val="600"/>
              </a:spcBef>
              <a:buNone/>
            </a:pPr>
            <a:r>
              <a:rPr lang="en-US" sz="1800" dirty="0">
                <a:latin typeface="+mn-lt"/>
              </a:rPr>
              <a:t>Thought Process: I want to put 6 stickers in each bag.</a:t>
            </a:r>
          </a:p>
          <a:p>
            <a:pPr marL="0" indent="0">
              <a:spcBef>
                <a:spcPts val="600"/>
              </a:spcBef>
              <a:buNone/>
            </a:pPr>
            <a:r>
              <a:rPr lang="en-US" sz="1800" dirty="0">
                <a:latin typeface="+mn-lt"/>
              </a:rPr>
              <a:t>	So 6 × ? = 164</a:t>
            </a:r>
          </a:p>
          <a:p>
            <a:pPr marL="0" indent="0">
              <a:spcBef>
                <a:spcPts val="600"/>
              </a:spcBef>
              <a:buNone/>
            </a:pPr>
            <a:r>
              <a:rPr lang="en-US" sz="1800" dirty="0">
                <a:latin typeface="+mn-lt"/>
              </a:rPr>
              <a:t>	I estimate 6 × 10 = 60, and double that is 120.</a:t>
            </a:r>
          </a:p>
          <a:p>
            <a:pPr marL="0" indent="0">
              <a:spcBef>
                <a:spcPts val="600"/>
              </a:spcBef>
              <a:buNone/>
            </a:pPr>
            <a:r>
              <a:rPr lang="en-US" sz="1800" dirty="0">
                <a:latin typeface="+mn-lt"/>
              </a:rPr>
              <a:t>	Another 60 is 180, which is too high.</a:t>
            </a:r>
          </a:p>
          <a:p>
            <a:pPr marL="0" indent="0">
              <a:spcBef>
                <a:spcPts val="600"/>
              </a:spcBef>
              <a:buNone/>
            </a:pPr>
            <a:r>
              <a:rPr lang="en-US" sz="1800" dirty="0">
                <a:latin typeface="+mn-lt"/>
              </a:rPr>
              <a:t>	My answer is between 20 and 30 bags.</a:t>
            </a:r>
          </a:p>
          <a:p>
            <a:pPr marL="0" indent="0">
              <a:spcBef>
                <a:spcPts val="600"/>
              </a:spcBef>
              <a:buNone/>
            </a:pPr>
            <a:r>
              <a:rPr lang="en-US" sz="1800" dirty="0">
                <a:latin typeface="+mn-lt"/>
              </a:rPr>
              <a:t>	I have 44 more stickers to put in bags.</a:t>
            </a:r>
          </a:p>
          <a:p>
            <a:pPr marL="0" indent="0">
              <a:spcBef>
                <a:spcPts val="600"/>
              </a:spcBef>
              <a:buNone/>
            </a:pPr>
            <a:r>
              <a:rPr lang="en-US" sz="1800" dirty="0">
                <a:latin typeface="+mn-lt"/>
              </a:rPr>
              <a:t>	6 × 7 = 42 with 2 left over.</a:t>
            </a:r>
          </a:p>
          <a:p>
            <a:pPr marL="0" indent="0">
              <a:spcBef>
                <a:spcPts val="600"/>
              </a:spcBef>
              <a:buNone/>
            </a:pPr>
            <a:r>
              <a:rPr lang="en-US" sz="1800" dirty="0">
                <a:latin typeface="+mn-lt"/>
              </a:rPr>
              <a:t>	My answer is 27 bags with 2 stickers left over.</a:t>
            </a:r>
          </a:p>
        </p:txBody>
      </p:sp>
    </p:spTree>
    <p:extLst>
      <p:ext uri="{BB962C8B-B14F-4D97-AF65-F5344CB8AC3E}">
        <p14:creationId xmlns:p14="http://schemas.microsoft.com/office/powerpoint/2010/main" val="1355946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Invented Strategies for Division</a:t>
            </a:r>
            <a:r>
              <a:rPr lang="en-US" sz="3200" dirty="0">
                <a:latin typeface="Times New Roman" panose="02020603050405020304" pitchFamily="18" charset="0"/>
              </a:rPr>
              <a:t> </a:t>
            </a:r>
            <a:r>
              <a:rPr lang="en-US" sz="2000" b="0" dirty="0">
                <a:latin typeface="Times New Roman" panose="02020603050405020304" pitchFamily="18" charset="0"/>
              </a:rPr>
              <a:t>(4 of 4)</a:t>
            </a:r>
            <a:endParaRPr lang="en-US" dirty="0"/>
          </a:p>
        </p:txBody>
      </p:sp>
      <p:sp>
        <p:nvSpPr>
          <p:cNvPr id="4" name="Content Placeholder 3"/>
          <p:cNvSpPr>
            <a:spLocks noGrp="1"/>
          </p:cNvSpPr>
          <p:nvPr>
            <p:ph idx="1"/>
          </p:nvPr>
        </p:nvSpPr>
        <p:spPr>
          <a:xfrm>
            <a:off x="457200" y="1600199"/>
            <a:ext cx="2979336" cy="3233057"/>
          </a:xfrm>
        </p:spPr>
        <p:txBody>
          <a:bodyPr/>
          <a:lstStyle/>
          <a:p>
            <a:pPr marL="0" indent="0">
              <a:buNone/>
            </a:pPr>
            <a:r>
              <a:rPr lang="en-US" sz="2400" b="1" dirty="0">
                <a:latin typeface="+mn-lt"/>
              </a:rPr>
              <a:t>Cluster Problems</a:t>
            </a:r>
          </a:p>
          <a:p>
            <a:pPr marL="0" indent="0">
              <a:buNone/>
            </a:pPr>
            <a:r>
              <a:rPr lang="en-US" sz="2400" dirty="0">
                <a:latin typeface="+mn-lt"/>
              </a:rPr>
              <a:t>Cluster for 527 ÷ 4:</a:t>
            </a:r>
          </a:p>
          <a:p>
            <a:pPr marL="0" indent="0">
              <a:buNone/>
            </a:pPr>
            <a:r>
              <a:rPr lang="en-US" sz="2400" dirty="0">
                <a:latin typeface="+mn-lt"/>
              </a:rPr>
              <a:t>	</a:t>
            </a:r>
            <a:r>
              <a:rPr lang="en-US" sz="2400" dirty="0"/>
              <a:t>500 ÷ 4</a:t>
            </a:r>
            <a:endParaRPr lang="en-US" sz="2400" dirty="0">
              <a:latin typeface="+mn-lt"/>
            </a:endParaRPr>
          </a:p>
          <a:p>
            <a:pPr marL="0" indent="0">
              <a:buNone/>
            </a:pPr>
            <a:r>
              <a:rPr lang="en-US" sz="2400" dirty="0">
                <a:latin typeface="+mn-lt"/>
              </a:rPr>
              <a:t>	100 × 4</a:t>
            </a:r>
          </a:p>
          <a:p>
            <a:pPr marL="0" indent="0">
              <a:buNone/>
            </a:pPr>
            <a:r>
              <a:rPr lang="en-US" sz="2400" dirty="0">
                <a:latin typeface="+mn-lt"/>
              </a:rPr>
              <a:t>	25 × 4</a:t>
            </a:r>
          </a:p>
          <a:p>
            <a:pPr marL="0" indent="0">
              <a:buNone/>
            </a:pPr>
            <a:r>
              <a:rPr lang="en-US" sz="2400" dirty="0">
                <a:latin typeface="+mn-lt"/>
              </a:rPr>
              <a:t>	6 × 4</a:t>
            </a:r>
          </a:p>
        </p:txBody>
      </p:sp>
      <p:sp>
        <p:nvSpPr>
          <p:cNvPr id="5" name="Content Placeholder 4"/>
          <p:cNvSpPr>
            <a:spLocks noGrp="1"/>
          </p:cNvSpPr>
          <p:nvPr>
            <p:ph idx="13"/>
          </p:nvPr>
        </p:nvSpPr>
        <p:spPr>
          <a:xfrm>
            <a:off x="4379389" y="2156058"/>
            <a:ext cx="3063299" cy="2809876"/>
          </a:xfrm>
        </p:spPr>
        <p:txBody>
          <a:bodyPr/>
          <a:lstStyle/>
          <a:p>
            <a:pPr marL="0" indent="0">
              <a:buNone/>
            </a:pPr>
            <a:r>
              <a:rPr lang="en-US" sz="2400" dirty="0">
                <a:latin typeface="+mn-lt"/>
                <a:cs typeface="ＭＳ Ｐゴシック" charset="0"/>
              </a:rPr>
              <a:t>Cluster for 381 ÷ 72:</a:t>
            </a:r>
          </a:p>
          <a:p>
            <a:pPr marL="0" indent="0">
              <a:buNone/>
            </a:pPr>
            <a:r>
              <a:rPr lang="en-US" sz="2400" dirty="0">
                <a:latin typeface="+mn-lt"/>
              </a:rPr>
              <a:t>	10 × 72</a:t>
            </a:r>
          </a:p>
          <a:p>
            <a:pPr marL="0" indent="0">
              <a:buNone/>
            </a:pPr>
            <a:r>
              <a:rPr lang="en-US" sz="2400" dirty="0">
                <a:latin typeface="+mn-lt"/>
              </a:rPr>
              <a:t>	5 × 72</a:t>
            </a:r>
          </a:p>
          <a:p>
            <a:pPr marL="0" indent="0">
              <a:buNone/>
            </a:pPr>
            <a:r>
              <a:rPr lang="en-US" sz="2400" dirty="0">
                <a:latin typeface="+mn-lt"/>
              </a:rPr>
              <a:t>	2 × 72</a:t>
            </a:r>
          </a:p>
          <a:p>
            <a:pPr marL="0" indent="0">
              <a:buNone/>
            </a:pPr>
            <a:r>
              <a:rPr lang="en-US" sz="2400" dirty="0">
                <a:latin typeface="+mn-lt"/>
              </a:rPr>
              <a:t>	4 × 72</a:t>
            </a:r>
          </a:p>
        </p:txBody>
      </p:sp>
      <p:sp>
        <p:nvSpPr>
          <p:cNvPr id="6" name="Content Placeholder 5"/>
          <p:cNvSpPr>
            <a:spLocks noGrp="1"/>
          </p:cNvSpPr>
          <p:nvPr>
            <p:ph idx="14"/>
          </p:nvPr>
        </p:nvSpPr>
        <p:spPr>
          <a:xfrm>
            <a:off x="457200" y="5041456"/>
            <a:ext cx="8229600" cy="919336"/>
          </a:xfrm>
        </p:spPr>
        <p:txBody>
          <a:bodyPr/>
          <a:lstStyle/>
          <a:p>
            <a:pPr marL="0" indent="0">
              <a:buNone/>
            </a:pPr>
            <a:r>
              <a:rPr lang="en-US" sz="2400" dirty="0">
                <a:latin typeface="+mn-lt"/>
                <a:cs typeface="Verdana"/>
              </a:rPr>
              <a:t>Provides students with a sense that problems can be solved different ways with different starting points.</a:t>
            </a:r>
          </a:p>
        </p:txBody>
      </p:sp>
    </p:spTree>
    <p:extLst>
      <p:ext uri="{BB962C8B-B14F-4D97-AF65-F5344CB8AC3E}">
        <p14:creationId xmlns:p14="http://schemas.microsoft.com/office/powerpoint/2010/main" val="3309892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Standard Algorithm for Division </a:t>
            </a:r>
            <a:r>
              <a:rPr lang="en-US" sz="2000" b="0" dirty="0">
                <a:latin typeface="Times New Roman" panose="02020603050405020304" pitchFamily="18" charset="0"/>
              </a:rPr>
              <a:t>(1 of 3)</a:t>
            </a:r>
            <a:endParaRPr lang="en-US" sz="2000" b="0" dirty="0"/>
          </a:p>
        </p:txBody>
      </p:sp>
      <p:sp>
        <p:nvSpPr>
          <p:cNvPr id="4" name="Text Placeholder 3"/>
          <p:cNvSpPr>
            <a:spLocks noGrp="1"/>
          </p:cNvSpPr>
          <p:nvPr>
            <p:ph type="body" idx="1"/>
          </p:nvPr>
        </p:nvSpPr>
        <p:spPr>
          <a:xfrm>
            <a:off x="457199" y="1600200"/>
            <a:ext cx="3019425" cy="4427188"/>
          </a:xfrm>
        </p:spPr>
        <p:txBody>
          <a:bodyPr/>
          <a:lstStyle/>
          <a:p>
            <a:pPr marL="0" indent="0">
              <a:buNone/>
            </a:pPr>
            <a:r>
              <a:rPr lang="en-US" sz="1800" dirty="0">
                <a:latin typeface="+mn-lt"/>
              </a:rPr>
              <a:t>Partition or Fair Share </a:t>
            </a:r>
            <a:br>
              <a:rPr lang="en-US" sz="1800" dirty="0">
                <a:latin typeface="+mn-lt"/>
              </a:rPr>
            </a:br>
            <a:r>
              <a:rPr lang="en-US" sz="1800" dirty="0">
                <a:latin typeface="+mn-lt"/>
              </a:rPr>
              <a:t>	583 ÷ 4</a:t>
            </a:r>
          </a:p>
          <a:p>
            <a:pPr marL="0" indent="0">
              <a:buNone/>
            </a:pPr>
            <a:r>
              <a:rPr lang="en-US" sz="1800" dirty="0">
                <a:latin typeface="+mn-lt"/>
              </a:rPr>
              <a:t>Instead of 4 goes into 5, we want students to think 5 hundreds, 8 tens and 3 ones.</a:t>
            </a:r>
          </a:p>
          <a:p>
            <a:pPr marL="0" indent="0">
              <a:buNone/>
            </a:pPr>
            <a:r>
              <a:rPr lang="en-US" sz="1800" dirty="0">
                <a:latin typeface="+mn-lt"/>
              </a:rPr>
              <a:t>Put in a context – </a:t>
            </a:r>
            <a:br>
              <a:rPr lang="en-US" sz="1800" dirty="0">
                <a:latin typeface="+mn-lt"/>
              </a:rPr>
            </a:br>
            <a:r>
              <a:rPr lang="en-US" sz="1800" dirty="0">
                <a:latin typeface="+mn-lt"/>
              </a:rPr>
              <a:t>We have 5 cartons, 4 boxes and 3 pieces of candy to share with 4 schools (with 10 pieces per box and 10 boxes per carton).</a:t>
            </a:r>
          </a:p>
        </p:txBody>
      </p:sp>
      <p:sp>
        <p:nvSpPr>
          <p:cNvPr id="5" name="Text Placeholder 4"/>
          <p:cNvSpPr>
            <a:spLocks noGrp="1"/>
          </p:cNvSpPr>
          <p:nvPr>
            <p:ph type="body" idx="2"/>
          </p:nvPr>
        </p:nvSpPr>
        <p:spPr>
          <a:xfrm>
            <a:off x="3698527" y="1538286"/>
            <a:ext cx="5200022" cy="4489102"/>
          </a:xfrm>
        </p:spPr>
        <p:txBody>
          <a:bodyPr/>
          <a:lstStyle/>
          <a:p>
            <a:pPr marL="0" indent="0">
              <a:buNone/>
              <a:defRPr/>
            </a:pPr>
            <a:r>
              <a:rPr lang="en-US" sz="1800" b="1" dirty="0">
                <a:latin typeface="+mn-lt"/>
                <a:cs typeface="Verdana"/>
              </a:rPr>
              <a:t>Thinking process</a:t>
            </a:r>
          </a:p>
          <a:p>
            <a:pPr marL="0" indent="0">
              <a:buNone/>
              <a:defRPr/>
            </a:pPr>
            <a:r>
              <a:rPr lang="en-US" sz="1800" dirty="0">
                <a:latin typeface="+mn-lt"/>
                <a:cs typeface="Verdana"/>
              </a:rPr>
              <a:t>There are enough hundreds for each set (school) to get 1 hundred.</a:t>
            </a:r>
          </a:p>
          <a:p>
            <a:pPr marL="0" indent="0">
              <a:buNone/>
              <a:defRPr/>
            </a:pPr>
            <a:r>
              <a:rPr lang="en-US" sz="1800" dirty="0">
                <a:latin typeface="+mn-lt"/>
                <a:cs typeface="Verdana"/>
              </a:rPr>
              <a:t>That leaves 1 hundred I can’t share.</a:t>
            </a:r>
          </a:p>
          <a:p>
            <a:pPr marL="0" indent="0">
              <a:buNone/>
              <a:defRPr/>
            </a:pPr>
            <a:r>
              <a:rPr lang="en-US" sz="1800" dirty="0">
                <a:latin typeface="+mn-lt"/>
                <a:cs typeface="Verdana"/>
              </a:rPr>
              <a:t>Trade that 100 for 10 tens for a total of 18 tens.</a:t>
            </a:r>
          </a:p>
          <a:p>
            <a:pPr marL="0" indent="0">
              <a:buNone/>
              <a:defRPr/>
            </a:pPr>
            <a:r>
              <a:rPr lang="en-US" sz="1800" dirty="0">
                <a:latin typeface="+mn-lt"/>
                <a:cs typeface="Verdana"/>
              </a:rPr>
              <a:t>Give each set (school) 4 tens with 2 left over.</a:t>
            </a:r>
          </a:p>
          <a:p>
            <a:pPr marL="0" indent="0">
              <a:buNone/>
              <a:defRPr/>
            </a:pPr>
            <a:r>
              <a:rPr lang="en-US" sz="1800" dirty="0">
                <a:latin typeface="+mn-lt"/>
                <a:cs typeface="Verdana"/>
              </a:rPr>
              <a:t>Trade 2 tens for 20 ones for a total of 23 ones</a:t>
            </a:r>
          </a:p>
          <a:p>
            <a:pPr marL="0" indent="0">
              <a:buNone/>
              <a:defRPr/>
            </a:pPr>
            <a:r>
              <a:rPr lang="en-US" sz="1800" dirty="0">
                <a:latin typeface="+mn-lt"/>
                <a:cs typeface="Verdana"/>
              </a:rPr>
              <a:t>Give each set (school) 5 ones with a remainder of 3.</a:t>
            </a:r>
          </a:p>
          <a:p>
            <a:pPr marL="0" indent="0">
              <a:buNone/>
              <a:defRPr/>
            </a:pPr>
            <a:r>
              <a:rPr lang="en-US" sz="1800" dirty="0">
                <a:latin typeface="+mn-lt"/>
                <a:cs typeface="Verdana"/>
              </a:rPr>
              <a:t>Gave each group 1 hundred, 4 tens and 5 ones with 3 left over.</a:t>
            </a:r>
          </a:p>
        </p:txBody>
      </p:sp>
    </p:spTree>
    <p:extLst>
      <p:ext uri="{BB962C8B-B14F-4D97-AF65-F5344CB8AC3E}">
        <p14:creationId xmlns:p14="http://schemas.microsoft.com/office/powerpoint/2010/main" val="1170053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Standard Algorithm for Division </a:t>
            </a:r>
            <a:r>
              <a:rPr lang="en-US" sz="2000" b="0" dirty="0">
                <a:latin typeface="Times New Roman" panose="02020603050405020304" pitchFamily="18" charset="0"/>
              </a:rPr>
              <a:t>(2 of 3)</a:t>
            </a:r>
            <a:endParaRPr lang="en-US" dirty="0"/>
          </a:p>
        </p:txBody>
      </p:sp>
      <p:sp>
        <p:nvSpPr>
          <p:cNvPr id="3" name="Text Placeholder 2"/>
          <p:cNvSpPr>
            <a:spLocks noGrp="1"/>
          </p:cNvSpPr>
          <p:nvPr>
            <p:ph type="body" idx="1"/>
          </p:nvPr>
        </p:nvSpPr>
        <p:spPr>
          <a:xfrm>
            <a:off x="457200" y="1600201"/>
            <a:ext cx="8229600" cy="399422"/>
          </a:xfrm>
        </p:spPr>
        <p:txBody>
          <a:bodyPr/>
          <a:lstStyle/>
          <a:p>
            <a:pPr marL="0" indent="0">
              <a:buNone/>
            </a:pPr>
            <a:r>
              <a:rPr lang="en-US" sz="2400" dirty="0">
                <a:latin typeface="+mn-lt"/>
                <a:cs typeface="Verdana"/>
              </a:rPr>
              <a:t>Partial Quotients using a Visual Model for 1506 ÷ 3 = ?</a:t>
            </a:r>
          </a:p>
        </p:txBody>
      </p:sp>
      <p:pic>
        <p:nvPicPr>
          <p:cNvPr id="4" name="Picture 3" descr="A diagram of partial quotients, for the problem 1,506 divided by 3. A box has 4 parts that act as columns. Each part has a subtraction problem. To the left of the box is numeral 3. Across the top of the box an addition problem acts as a header for the columns, and reads, 200 + 200 + 100 + 2, = 502. 502 does not have a column. Column 1, 200. 1506 minus 600 = 906. Column 2, + 200. 906 minus 600 = 306. Column 3, + 100. 306 minus 300 = 6. Column 4, + 2. 6 minus 6 = 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460" y="2160124"/>
            <a:ext cx="8288206" cy="4040652"/>
          </a:xfrm>
          <a:prstGeom prst="rect">
            <a:avLst/>
          </a:prstGeom>
        </p:spPr>
      </p:pic>
    </p:spTree>
    <p:extLst>
      <p:ext uri="{BB962C8B-B14F-4D97-AF65-F5344CB8AC3E}">
        <p14:creationId xmlns:p14="http://schemas.microsoft.com/office/powerpoint/2010/main" val="4015521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03716"/>
            <a:ext cx="8229600" cy="1097279"/>
          </a:xfrm>
        </p:spPr>
        <p:txBody>
          <a:bodyPr/>
          <a:lstStyle/>
          <a:p>
            <a:r>
              <a:rPr lang="en-US" dirty="0">
                <a:latin typeface="Times New Roman" panose="02020603050405020304" pitchFamily="18" charset="0"/>
              </a:rPr>
              <a:t>Standard Algorithm for Division </a:t>
            </a:r>
            <a:r>
              <a:rPr lang="en-US" sz="2000" b="0" dirty="0">
                <a:latin typeface="Times New Roman" panose="02020603050405020304" pitchFamily="18" charset="0"/>
              </a:rPr>
              <a:t>(3 of 3)</a:t>
            </a:r>
            <a:endParaRPr lang="en-US" dirty="0"/>
          </a:p>
        </p:txBody>
      </p:sp>
      <p:sp>
        <p:nvSpPr>
          <p:cNvPr id="4" name="Content Placeholder 3"/>
          <p:cNvSpPr>
            <a:spLocks noGrp="1"/>
          </p:cNvSpPr>
          <p:nvPr>
            <p:ph idx="1"/>
          </p:nvPr>
        </p:nvSpPr>
        <p:spPr>
          <a:xfrm>
            <a:off x="533400" y="1192652"/>
            <a:ext cx="3220497" cy="359229"/>
          </a:xfrm>
        </p:spPr>
        <p:txBody>
          <a:bodyPr/>
          <a:lstStyle/>
          <a:p>
            <a:pPr marL="0" indent="0">
              <a:buNone/>
            </a:pPr>
            <a:r>
              <a:rPr lang="en-US" sz="2000" b="1" dirty="0">
                <a:latin typeface="+mn-lt"/>
              </a:rPr>
              <a:t>Explicit Trade Method</a:t>
            </a:r>
          </a:p>
        </p:txBody>
      </p:sp>
      <p:sp>
        <p:nvSpPr>
          <p:cNvPr id="5" name="Content Placeholder 4"/>
          <p:cNvSpPr>
            <a:spLocks noGrp="1"/>
          </p:cNvSpPr>
          <p:nvPr>
            <p:ph idx="13"/>
          </p:nvPr>
        </p:nvSpPr>
        <p:spPr>
          <a:xfrm>
            <a:off x="533400" y="1750970"/>
            <a:ext cx="4325814" cy="4502193"/>
          </a:xfrm>
        </p:spPr>
        <p:txBody>
          <a:bodyPr/>
          <a:lstStyle/>
          <a:p>
            <a:pPr marL="432000" indent="-432000">
              <a:buFont typeface="Verdana" charset="0"/>
              <a:buAutoNum type="arabicPeriod"/>
            </a:pPr>
            <a:r>
              <a:rPr lang="en-US" sz="1800" dirty="0">
                <a:latin typeface="+mn-lt"/>
              </a:rPr>
              <a:t>Share and record the number of pieces</a:t>
            </a:r>
          </a:p>
          <a:p>
            <a:pPr marL="432000" indent="-432000">
              <a:buFont typeface="Verdana" charset="0"/>
              <a:buAutoNum type="arabicPeriod"/>
            </a:pPr>
            <a:r>
              <a:rPr lang="en-US" sz="1800" dirty="0">
                <a:latin typeface="+mn-lt"/>
              </a:rPr>
              <a:t>Record the number of pieces shares. Multiply to find this number</a:t>
            </a:r>
          </a:p>
          <a:p>
            <a:pPr marL="432000" indent="-432000">
              <a:buFont typeface="Verdana" charset="0"/>
              <a:buAutoNum type="arabicPeriod"/>
            </a:pPr>
            <a:r>
              <a:rPr lang="en-US" sz="1800" dirty="0">
                <a:latin typeface="+mn-lt"/>
              </a:rPr>
              <a:t>Record the number of pieces remaining. Subtract to find this number.</a:t>
            </a:r>
          </a:p>
          <a:p>
            <a:pPr marL="432000" indent="-432000">
              <a:buFont typeface="Verdana" charset="0"/>
              <a:buAutoNum type="arabicPeriod"/>
            </a:pPr>
            <a:r>
              <a:rPr lang="en-US" sz="1800" dirty="0">
                <a:latin typeface="+mn-lt"/>
              </a:rPr>
              <a:t>Trade for smaller pieces, and combine with any of the same-sized pieces that are there already.</a:t>
            </a:r>
          </a:p>
          <a:p>
            <a:pPr marL="432000" indent="-432000">
              <a:buFont typeface="Verdana" charset="0"/>
              <a:buAutoNum type="arabicPeriod"/>
            </a:pPr>
            <a:r>
              <a:rPr lang="en-US" sz="1800" dirty="0">
                <a:latin typeface="+mn-lt"/>
              </a:rPr>
              <a:t>Record number in next column.</a:t>
            </a:r>
          </a:p>
        </p:txBody>
      </p:sp>
      <p:pic>
        <p:nvPicPr>
          <p:cNvPr id="6" name="Picture 5" descr="A 4 part division problem with base 10 models of the explicit trade method. Each part has multiple written steps and also shows the standard algorithm method. Part a. Standard algorithm method. In long division, 5 is the divisor and 763 is the dividend. Each digit of 763 is divided into columns, for hundreds, tens, and ones. Above the 7 in 763, 1 is written. Below the 7, 5 halves is written. This model is identical to the alternative explicit trade method. Base 10 models. There are 2 rows of models. Row 1. 2 squares, 6 sticks, and 3 dots. Row 2 has 5 sets. Each part has 1 square. Written steps. A. 1 hundred given to each set. Record in answer space. B. 5 sets of 1 hundred each is 5 times 1. Record under the 7. C. 7 minus 5 = 2. Tells how many hundreds are left. Part b. Base 10 models. There are 4 groups of 5 sticks, and 1 group of 6 sticks and 3 dots. Written steps. D. Trade 2 hundreds for 20 tens plus 6 tens already there, making 26 tens. Bring down the 6 to show 26 tens. This is shown in the standard algorithm method. 763 divided by 5, with a 6 written in the tens column, below the 6 in 763, right of 5 halves. Written steps, D. Or, cross out the 2 and the 6. Write 26 in the tens column. This is shown in the alternative explicit trade method. 763 divided by 5. The 6 in 763 is crossed out, 26 is written below this in the tens column. 5 over 2 is below the 7 in the hundreds column. The denominator 2 is crossed out. Part c. There are 2 rows of base 10 models. Row 1, 1 stick and 3 dots. Row 2, 5 sets of 1 square and 5 tens. Written steps. A. Pass out 5 tens to each set. Record in the answer space. B. 5 sets of 5 each is 5 times 5 = 25 tens. Record the 25. This is shown in both methods. Standard algorithm method. 763 divided by 5. 5 is written in the tens column of the answer, above the 6 in 763. 25 is written below 5 halves and 6, with the 2 of 25 in the hundreds column. Alternative explicit trade method. 763 divided by 5. 5 is written in the tens column of the answer space, above the crossed out 6 in 763. Under the 26 in the tens column, 25 over is written. Written steps. C. 26 minus 25 = 1, tells how many tens are left. In the alternative explicit method under the 25 in the tens column, a 1 is written. Part d. There are 2 rows of base 10 models. Row 1, 3 dots. Row 2, 5 sets of 1 square, 5 sticks, and 2 dots. Written steps. D. Trade 1 ten for 10 ones plus 3 ones, already there are 13 ones. Bring down the 3 to show 13 ones. This is shown in the standard algorithm method. 753 divided by 5. To the right of the 1 in the tens column, a 3 is written in the ones column. Written steps. D. Or, cross out the 1 and the 3 and write 13 in the ones column. This is shown in the alternative explicit method. 763 divided by 5. To the right of the 26 in the tens column, 13 is written in the ones column. Written steps. A. Pass out 2 ones to each set. Record in the answer space. B. 5 sets of 2 ones each is 10 ones. Record the 10. C. Subtraction 10 form 13. There are 3 ones left. Standard algorithm. Below the 13, starting in the tens column, 10 is written, with the 1 in 10, in the tens column. Below the 0 in 10, 3 is written in the ones column. In the answer space above, in the ones column, 2 R 3 is written. Alternative explicit method. Below the 13 in the ones column, 10 is written. Below this, 3 is written. In the answer space above, in the ones column, 2 R 3 is writt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7527" y="1076325"/>
            <a:ext cx="4126923" cy="5328598"/>
          </a:xfrm>
          <a:prstGeom prst="rect">
            <a:avLst/>
          </a:prstGeom>
        </p:spPr>
      </p:pic>
    </p:spTree>
    <p:extLst>
      <p:ext uri="{BB962C8B-B14F-4D97-AF65-F5344CB8AC3E}">
        <p14:creationId xmlns:p14="http://schemas.microsoft.com/office/powerpoint/2010/main" val="1143456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Activity 12.4: Double, Double- No Toil and Trouble!</a:t>
            </a:r>
            <a:endParaRPr lang="en-US" dirty="0"/>
          </a:p>
        </p:txBody>
      </p:sp>
      <p:sp>
        <p:nvSpPr>
          <p:cNvPr id="4" name="Content Placeholder 3"/>
          <p:cNvSpPr>
            <a:spLocks noGrp="1"/>
          </p:cNvSpPr>
          <p:nvPr>
            <p:ph idx="1"/>
          </p:nvPr>
        </p:nvSpPr>
        <p:spPr>
          <a:xfrm>
            <a:off x="457199" y="1600200"/>
            <a:ext cx="3933825" cy="2667000"/>
          </a:xfrm>
        </p:spPr>
        <p:txBody>
          <a:bodyPr/>
          <a:lstStyle/>
          <a:p>
            <a:pPr marL="0" indent="0">
              <a:buNone/>
            </a:pPr>
            <a:r>
              <a:rPr lang="en-US" sz="2400" dirty="0">
                <a:latin typeface="+mn-lt"/>
              </a:rPr>
              <a:t>Materials - Post a division problem and model a side bar chart 3842 ÷ 14.</a:t>
            </a:r>
          </a:p>
          <a:p>
            <a:pPr marL="0" indent="0">
              <a:buNone/>
            </a:pPr>
            <a:r>
              <a:rPr lang="en-US" sz="2400" dirty="0">
                <a:latin typeface="+mn-lt"/>
              </a:rPr>
              <a:t>Will the answer be in 1000s, 100s or 10s?</a:t>
            </a:r>
          </a:p>
          <a:p>
            <a:pPr marL="0" indent="0">
              <a:buNone/>
            </a:pPr>
            <a:r>
              <a:rPr lang="en-US" sz="2400" dirty="0">
                <a:latin typeface="+mn-lt"/>
              </a:rPr>
              <a:t>Create a doubling chart →</a:t>
            </a:r>
          </a:p>
        </p:txBody>
      </p:sp>
      <p:sp>
        <p:nvSpPr>
          <p:cNvPr id="5" name="Content Placeholder 4"/>
          <p:cNvSpPr>
            <a:spLocks noGrp="1"/>
          </p:cNvSpPr>
          <p:nvPr>
            <p:ph idx="13"/>
          </p:nvPr>
        </p:nvSpPr>
        <p:spPr>
          <a:xfrm>
            <a:off x="457199" y="4361710"/>
            <a:ext cx="4310063" cy="1622530"/>
          </a:xfrm>
        </p:spPr>
        <p:txBody>
          <a:bodyPr/>
          <a:lstStyle/>
          <a:p>
            <a:pPr marL="0" indent="0">
              <a:buNone/>
            </a:pPr>
            <a:r>
              <a:rPr lang="en-US" sz="2400" dirty="0">
                <a:latin typeface="+mn-lt"/>
              </a:rPr>
              <a:t>Then use repeated subtraction, starting with 3842 – 2800. Does this help with the estimation approach?</a:t>
            </a:r>
          </a:p>
        </p:txBody>
      </p:sp>
      <p:pic>
        <p:nvPicPr>
          <p:cNvPr id="7" name="Picture 3" descr="A student response for a division problem. This response has 3 parts. Part 1. 100 times 14 = 1,400. 200 times 14 = 2,800. 400 times 14 = 5,600. 400 times 14 = 5,600. 800 times 14 = 11,200. Part 2. In long addition, 560 + 280 + 140, = 980. A 1 is carried and placed above the 5 in 560. Part 3. In long division, 3,842 is the dividend and 14 is the divisor. Below the dividend, 2,800 is written. Below this, 1,042 minus 980. The 1 in 1,042 is crossed out. The 0 in 1,042 is crossed out and replaced with a 10, which is crossed out and replaced with a 9. The 4 in 1,042 is crossed out and replaced with 14. Below this, 62 minus 56, underline, 6. The 6 in 62 is crossed out. The 2 in 62 is crossed out and replaced with a 12. The quotient is 274 R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52978" y="1312650"/>
            <a:ext cx="4273862" cy="5097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0811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2"/>
                </a:solidFill>
                <a:latin typeface="Times New Roman" panose="02020603050405020304" pitchFamily="18" charset="0"/>
              </a:rPr>
              <a:t>Learner Outcomes</a:t>
            </a:r>
            <a:endParaRPr lang="en-US" dirty="0">
              <a:solidFill>
                <a:schemeClr val="tx2"/>
              </a:solidFill>
            </a:endParaRPr>
          </a:p>
        </p:txBody>
      </p:sp>
      <p:sp>
        <p:nvSpPr>
          <p:cNvPr id="5" name="Content Placeholder 4"/>
          <p:cNvSpPr>
            <a:spLocks noGrp="1"/>
          </p:cNvSpPr>
          <p:nvPr>
            <p:ph idx="1"/>
          </p:nvPr>
        </p:nvSpPr>
        <p:spPr>
          <a:xfrm>
            <a:off x="457200" y="1419225"/>
            <a:ext cx="8229600" cy="4852988"/>
          </a:xfrm>
        </p:spPr>
        <p:txBody>
          <a:bodyPr/>
          <a:lstStyle/>
          <a:p>
            <a:pPr marL="0" indent="0">
              <a:buNone/>
            </a:pPr>
            <a:r>
              <a:rPr lang="en-US" sz="2000" b="1" dirty="0">
                <a:solidFill>
                  <a:schemeClr val="tx2"/>
                </a:solidFill>
                <a:latin typeface="+mn-lt"/>
                <a:cs typeface="Verdana"/>
              </a:rPr>
              <a:t>12.1</a:t>
            </a:r>
            <a:r>
              <a:rPr lang="en-US" sz="2000" b="1" dirty="0">
                <a:latin typeface="+mn-lt"/>
                <a:cs typeface="Verdana"/>
              </a:rPr>
              <a:t> </a:t>
            </a:r>
            <a:r>
              <a:rPr lang="en-US" sz="2000" dirty="0">
                <a:latin typeface="+mn-lt"/>
                <a:cs typeface="Verdana"/>
              </a:rPr>
              <a:t>Recognize how understanding place value and the properties of operations support the learning of a variety of computational strategies in multiplication.</a:t>
            </a:r>
          </a:p>
          <a:p>
            <a:pPr marL="0" indent="0">
              <a:buNone/>
            </a:pPr>
            <a:r>
              <a:rPr lang="en-US" sz="2000" b="1" dirty="0">
                <a:solidFill>
                  <a:schemeClr val="tx2"/>
                </a:solidFill>
                <a:latin typeface="+mn-lt"/>
                <a:cs typeface="Verdana"/>
              </a:rPr>
              <a:t>12.2</a:t>
            </a:r>
            <a:r>
              <a:rPr lang="en-US" sz="2000" b="1" dirty="0">
                <a:solidFill>
                  <a:srgbClr val="007FA3"/>
                </a:solidFill>
                <a:latin typeface="+mn-lt"/>
                <a:cs typeface="Verdana"/>
              </a:rPr>
              <a:t> </a:t>
            </a:r>
            <a:r>
              <a:rPr lang="en-US" sz="2000" dirty="0">
                <a:latin typeface="+mn-lt"/>
                <a:cs typeface="Verdana"/>
              </a:rPr>
              <a:t>Identify a variety of models and recording approaches for developing the multiplication algorithm.</a:t>
            </a:r>
          </a:p>
          <a:p>
            <a:pPr marL="0" indent="0">
              <a:buNone/>
            </a:pPr>
            <a:r>
              <a:rPr lang="en-US" sz="2000" b="1" dirty="0">
                <a:solidFill>
                  <a:schemeClr val="tx2"/>
                </a:solidFill>
                <a:latin typeface="+mn-lt"/>
                <a:cs typeface="Verdana"/>
              </a:rPr>
              <a:t>12.3</a:t>
            </a:r>
            <a:r>
              <a:rPr lang="en-US" sz="2000" b="1" dirty="0">
                <a:solidFill>
                  <a:srgbClr val="007FA3"/>
                </a:solidFill>
                <a:latin typeface="+mn-lt"/>
                <a:cs typeface="Verdana"/>
              </a:rPr>
              <a:t> </a:t>
            </a:r>
            <a:r>
              <a:rPr lang="en-US" sz="2000" dirty="0">
                <a:latin typeface="+mn-lt"/>
                <a:cs typeface="Verdana"/>
              </a:rPr>
              <a:t>Explain invented strategies for division with multidigit numbers.</a:t>
            </a:r>
          </a:p>
          <a:p>
            <a:pPr marL="0" indent="0">
              <a:buNone/>
            </a:pPr>
            <a:r>
              <a:rPr lang="en-US" sz="2000" b="1" dirty="0">
                <a:solidFill>
                  <a:schemeClr val="tx2"/>
                </a:solidFill>
                <a:latin typeface="+mn-lt"/>
                <a:cs typeface="Verdana"/>
              </a:rPr>
              <a:t>12.4</a:t>
            </a:r>
            <a:r>
              <a:rPr lang="en-US" sz="2000" b="1" dirty="0">
                <a:solidFill>
                  <a:srgbClr val="007FA3"/>
                </a:solidFill>
                <a:latin typeface="+mn-lt"/>
                <a:cs typeface="Verdana"/>
              </a:rPr>
              <a:t> </a:t>
            </a:r>
            <a:r>
              <a:rPr lang="en-US" sz="2000" dirty="0">
                <a:latin typeface="+mn-lt"/>
                <a:cs typeface="Verdana"/>
              </a:rPr>
              <a:t>Explain the development of the standard algorithm for division and ways to record students’ thinking.</a:t>
            </a:r>
          </a:p>
          <a:p>
            <a:pPr marL="0" indent="0">
              <a:buNone/>
            </a:pPr>
            <a:r>
              <a:rPr lang="en-US" sz="2000" b="1" dirty="0">
                <a:solidFill>
                  <a:schemeClr val="tx2"/>
                </a:solidFill>
                <a:latin typeface="+mn-lt"/>
                <a:cs typeface="Verdana"/>
              </a:rPr>
              <a:t>12.5</a:t>
            </a:r>
            <a:r>
              <a:rPr lang="en-US" sz="2000" b="1" dirty="0">
                <a:solidFill>
                  <a:srgbClr val="007FA3"/>
                </a:solidFill>
                <a:latin typeface="+mn-lt"/>
                <a:cs typeface="Verdana"/>
              </a:rPr>
              <a:t> </a:t>
            </a:r>
            <a:r>
              <a:rPr lang="en-US" sz="2000" dirty="0">
                <a:latin typeface="+mn-lt"/>
                <a:cs typeface="Verdana"/>
              </a:rPr>
              <a:t>Identify ways to teach computational estimation for multidigit multiplication and division as a way to develop students’ flexibility and ability to recognize reasonable answers.</a:t>
            </a:r>
          </a:p>
        </p:txBody>
      </p:sp>
    </p:spTree>
    <p:extLst>
      <p:ext uri="{BB962C8B-B14F-4D97-AF65-F5344CB8AC3E}">
        <p14:creationId xmlns:p14="http://schemas.microsoft.com/office/powerpoint/2010/main" val="3225328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Computational Estimation</a:t>
            </a:r>
            <a:r>
              <a:rPr lang="en-US" sz="3200" dirty="0">
                <a:latin typeface="Times New Roman" panose="02020603050405020304" pitchFamily="18" charset="0"/>
              </a:rPr>
              <a:t> </a:t>
            </a:r>
            <a:r>
              <a:rPr lang="en-US" sz="2000" b="0" dirty="0">
                <a:latin typeface="Times New Roman" panose="02020603050405020304" pitchFamily="18" charset="0"/>
              </a:rPr>
              <a:t>(1 of 2)</a:t>
            </a:r>
            <a:endParaRPr lang="en-US" sz="2000" b="0" dirty="0"/>
          </a:p>
        </p:txBody>
      </p:sp>
      <p:sp>
        <p:nvSpPr>
          <p:cNvPr id="4" name="Content Placeholder 3"/>
          <p:cNvSpPr>
            <a:spLocks noGrp="1"/>
          </p:cNvSpPr>
          <p:nvPr>
            <p:ph idx="1"/>
          </p:nvPr>
        </p:nvSpPr>
        <p:spPr>
          <a:xfrm>
            <a:off x="457200" y="1600200"/>
            <a:ext cx="8229600" cy="990600"/>
          </a:xfrm>
        </p:spPr>
        <p:txBody>
          <a:bodyPr/>
          <a:lstStyle/>
          <a:p>
            <a:pPr marL="0" indent="0">
              <a:buNone/>
            </a:pPr>
            <a:r>
              <a:rPr lang="en-US" sz="2000" dirty="0">
                <a:latin typeface="+mn-lt"/>
              </a:rPr>
              <a:t>Standards-based development - 4</a:t>
            </a:r>
            <a:r>
              <a:rPr lang="en-US" sz="2000" baseline="30000" dirty="0">
                <a:latin typeface="+mn-lt"/>
              </a:rPr>
              <a:t>th</a:t>
            </a:r>
            <a:r>
              <a:rPr lang="en-US" sz="2000" dirty="0">
                <a:latin typeface="+mn-lt"/>
              </a:rPr>
              <a:t> graders should assess the reasonable of answers using mental math and computation and estimation strategies including rounding.</a:t>
            </a:r>
          </a:p>
        </p:txBody>
      </p:sp>
      <p:sp>
        <p:nvSpPr>
          <p:cNvPr id="5" name="Content Placeholder 4"/>
          <p:cNvSpPr>
            <a:spLocks noGrp="1"/>
          </p:cNvSpPr>
          <p:nvPr>
            <p:ph idx="13"/>
          </p:nvPr>
        </p:nvSpPr>
        <p:spPr>
          <a:xfrm>
            <a:off x="457200" y="2700072"/>
            <a:ext cx="3122920" cy="397484"/>
          </a:xfrm>
        </p:spPr>
        <p:txBody>
          <a:bodyPr/>
          <a:lstStyle/>
          <a:p>
            <a:pPr marL="0" indent="0">
              <a:buNone/>
            </a:pPr>
            <a:r>
              <a:rPr lang="en-US" sz="2000" dirty="0">
                <a:latin typeface="+mn-lt"/>
              </a:rPr>
              <a:t>Rounding in multiplication</a:t>
            </a:r>
          </a:p>
        </p:txBody>
      </p:sp>
      <p:pic>
        <p:nvPicPr>
          <p:cNvPr id="7" name="Picture 3" descr="3 real world situations for rounding multiplication problems. A, concert ticket. A price tag shows the amount $37. There are 13 people attending. 37 times 10 = 370. Adjust, about 100 more, so $470. B, total mileage. A gauge shows the amount 485 miles, in one day. Travel 7 days. 485 is about 500. 5 times 7 is 35, so 3,500. Adjust, used 500, too high. About 3,400. C, area of a table, in inches. 46 inches times 83 inches = how many inches squared. 46 rounds up to 50, 83 rounds down to 80. 50 times 80. 5 tens time 8 tens. 40 hundred or 4,000 square inche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1107" y="3206828"/>
            <a:ext cx="3265105" cy="3066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Content Placeholder 5"/>
          <p:cNvSpPr>
            <a:spLocks noGrp="1"/>
          </p:cNvSpPr>
          <p:nvPr>
            <p:ph idx="14"/>
          </p:nvPr>
        </p:nvSpPr>
        <p:spPr>
          <a:xfrm>
            <a:off x="4354840" y="2692070"/>
            <a:ext cx="3722360" cy="392880"/>
          </a:xfrm>
        </p:spPr>
        <p:txBody>
          <a:bodyPr/>
          <a:lstStyle/>
          <a:p>
            <a:pPr marL="0" indent="0">
              <a:buNone/>
            </a:pPr>
            <a:r>
              <a:rPr lang="en-US" sz="2000" dirty="0">
                <a:latin typeface="+mn-lt"/>
              </a:rPr>
              <a:t>Compatible numbers in division</a:t>
            </a:r>
          </a:p>
        </p:txBody>
      </p:sp>
      <p:pic>
        <p:nvPicPr>
          <p:cNvPr id="8" name="Picture 4" descr="2 dividing story problems and compatible number reasoning. Problem 1. The chances of getting a winning raffle ticked are about 1 in 8. Zeke bought 60 tickets. About how many winners is reasonable? Reasoning. 1 eighth of 60, is about 1 eighth of 64, is 8. About 7 or 8 winners. Problem 2. A box of 36 thank you cards is $6.95. How much is that per card? Reasoning. 36 times 2 is 72, or 36 times 20 is 720. $6.95 is close to $7.20. So these cards cost a little less than 20 cents each."/>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06269" y="3186220"/>
            <a:ext cx="4016623" cy="308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8170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Computational Estimation</a:t>
            </a:r>
            <a:r>
              <a:rPr lang="en-US" sz="3200" dirty="0">
                <a:latin typeface="Times New Roman" panose="02020603050405020304" pitchFamily="18" charset="0"/>
              </a:rPr>
              <a:t> </a:t>
            </a:r>
            <a:r>
              <a:rPr lang="en-US" sz="2000" b="0" dirty="0">
                <a:latin typeface="Times New Roman" panose="02020603050405020304" pitchFamily="18" charset="0"/>
              </a:rPr>
              <a:t>(2 of 2)</a:t>
            </a:r>
            <a:endParaRPr lang="en-US" dirty="0"/>
          </a:p>
        </p:txBody>
      </p:sp>
      <p:sp>
        <p:nvSpPr>
          <p:cNvPr id="3" name="Text Placeholder 2"/>
          <p:cNvSpPr>
            <a:spLocks noGrp="1"/>
          </p:cNvSpPr>
          <p:nvPr>
            <p:ph type="body" idx="1"/>
          </p:nvPr>
        </p:nvSpPr>
        <p:spPr>
          <a:xfrm>
            <a:off x="457200" y="1600200"/>
            <a:ext cx="8006080" cy="4699000"/>
          </a:xfrm>
        </p:spPr>
        <p:txBody>
          <a:bodyPr/>
          <a:lstStyle/>
          <a:p>
            <a:pPr marL="0" indent="0">
              <a:buNone/>
            </a:pPr>
            <a:r>
              <a:rPr lang="en-US" sz="2000" b="1" dirty="0">
                <a:solidFill>
                  <a:schemeClr val="bg2"/>
                </a:solidFill>
                <a:latin typeface="+mn-lt"/>
                <a:cs typeface="Verdana"/>
              </a:rPr>
              <a:t>Estimation Strategies:</a:t>
            </a:r>
          </a:p>
          <a:p>
            <a:pPr marL="0" indent="0">
              <a:buNone/>
            </a:pPr>
            <a:r>
              <a:rPr lang="en-US" sz="2000" b="1" dirty="0">
                <a:solidFill>
                  <a:srgbClr val="000000"/>
                </a:solidFill>
                <a:latin typeface="+mn-lt"/>
                <a:cs typeface="Verdana"/>
              </a:rPr>
              <a:t>Front End</a:t>
            </a:r>
            <a:r>
              <a:rPr lang="en-US" sz="2000" dirty="0">
                <a:solidFill>
                  <a:srgbClr val="000000"/>
                </a:solidFill>
                <a:latin typeface="+mn-lt"/>
                <a:cs typeface="Verdana"/>
              </a:rPr>
              <a:t> focuses on the leading or leftmost digit in a number, i.e., 480 × 7 becomes 400 × 7.</a:t>
            </a:r>
          </a:p>
          <a:p>
            <a:pPr marL="0" indent="0">
              <a:buNone/>
            </a:pPr>
            <a:r>
              <a:rPr lang="en-US" sz="2000" dirty="0">
                <a:solidFill>
                  <a:srgbClr val="000000"/>
                </a:solidFill>
                <a:latin typeface="+mn-lt"/>
                <a:cs typeface="Verdana"/>
              </a:rPr>
              <a:t>3482 ÷ 7 ( 100 × 7 too low, 1000 × 7 too high) 3400s in the dividend and 34 ÷ 7 is between 4 and 5 the front end would be between 400 and 500</a:t>
            </a:r>
          </a:p>
          <a:p>
            <a:pPr marL="0" indent="0">
              <a:buNone/>
            </a:pPr>
            <a:r>
              <a:rPr lang="en-US" sz="2000" b="1" dirty="0">
                <a:solidFill>
                  <a:srgbClr val="000000"/>
                </a:solidFill>
                <a:latin typeface="+mn-lt"/>
                <a:cs typeface="Verdana"/>
              </a:rPr>
              <a:t>Rounding</a:t>
            </a:r>
            <a:r>
              <a:rPr lang="en-US" sz="2000" dirty="0">
                <a:solidFill>
                  <a:srgbClr val="000000"/>
                </a:solidFill>
                <a:latin typeface="+mn-lt"/>
                <a:cs typeface="Verdana"/>
              </a:rPr>
              <a:t> changes the numbers in the problems to others that are easier to compute mentally.</a:t>
            </a:r>
          </a:p>
          <a:p>
            <a:pPr marL="0" indent="0">
              <a:buNone/>
            </a:pPr>
            <a:r>
              <a:rPr lang="en-US" sz="2000" dirty="0">
                <a:solidFill>
                  <a:srgbClr val="000000"/>
                </a:solidFill>
                <a:latin typeface="+mn-lt"/>
                <a:cs typeface="Verdana"/>
              </a:rPr>
              <a:t>i.e. 7 × 485 round 485 to 500 for estimate of 3500</a:t>
            </a:r>
          </a:p>
          <a:p>
            <a:pPr marL="0" indent="0">
              <a:buNone/>
            </a:pPr>
            <a:r>
              <a:rPr lang="en-US" sz="2000" b="1" dirty="0">
                <a:solidFill>
                  <a:srgbClr val="000000"/>
                </a:solidFill>
                <a:latin typeface="+mn-lt"/>
                <a:cs typeface="Verdana"/>
              </a:rPr>
              <a:t>Compatible numbers </a:t>
            </a:r>
            <a:r>
              <a:rPr lang="en-US" sz="2000" dirty="0">
                <a:solidFill>
                  <a:srgbClr val="000000"/>
                </a:solidFill>
                <a:latin typeface="+mn-lt"/>
                <a:cs typeface="Verdana"/>
              </a:rPr>
              <a:t>involves</a:t>
            </a:r>
            <a:r>
              <a:rPr lang="en-US" sz="2000" b="1" dirty="0">
                <a:solidFill>
                  <a:srgbClr val="000000"/>
                </a:solidFill>
                <a:latin typeface="+mn-lt"/>
                <a:cs typeface="Verdana"/>
              </a:rPr>
              <a:t> </a:t>
            </a:r>
            <a:r>
              <a:rPr lang="en-US" sz="2000" dirty="0">
                <a:solidFill>
                  <a:srgbClr val="000000"/>
                </a:solidFill>
                <a:latin typeface="+mn-lt"/>
                <a:cs typeface="Verdana"/>
              </a:rPr>
              <a:t>changing the number to one that would make the problem easier to compute mentally, e.g., 413 × 24 use 400 × 25 or 497 ÷ 48 use 500 ÷ 50.</a:t>
            </a:r>
          </a:p>
        </p:txBody>
      </p:sp>
    </p:spTree>
    <p:extLst>
      <p:ext uri="{BB962C8B-B14F-4D97-AF65-F5344CB8AC3E}">
        <p14:creationId xmlns:p14="http://schemas.microsoft.com/office/powerpoint/2010/main" val="4220244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873"/>
            <a:ext cx="8229600" cy="1097279"/>
          </a:xfrm>
        </p:spPr>
        <p:txBody>
          <a:bodyPr anchor="b"/>
          <a:lstStyle/>
          <a:p>
            <a:r>
              <a:rPr lang="en-US" sz="3200" dirty="0">
                <a:latin typeface="Times New Roman" panose="02020603050405020304" pitchFamily="18" charset="0"/>
              </a:rPr>
              <a:t>Activity 12.8: Computational Estimation </a:t>
            </a:r>
            <a:r>
              <a:rPr lang="en-US" sz="2000" b="0" dirty="0">
                <a:latin typeface="Times New Roman" panose="02020603050405020304" pitchFamily="18" charset="0"/>
              </a:rPr>
              <a:t>(1 of 2)</a:t>
            </a:r>
            <a:endParaRPr lang="en-US" b="0" dirty="0"/>
          </a:p>
        </p:txBody>
      </p:sp>
      <p:sp>
        <p:nvSpPr>
          <p:cNvPr id="3" name="Text Placeholder 2"/>
          <p:cNvSpPr>
            <a:spLocks noGrp="1"/>
          </p:cNvSpPr>
          <p:nvPr>
            <p:ph type="body" idx="1"/>
          </p:nvPr>
        </p:nvSpPr>
        <p:spPr>
          <a:xfrm>
            <a:off x="457200" y="1066800"/>
            <a:ext cx="6800850" cy="2504913"/>
          </a:xfrm>
        </p:spPr>
        <p:txBody>
          <a:bodyPr/>
          <a:lstStyle/>
          <a:p>
            <a:pPr marL="0" indent="0">
              <a:buNone/>
            </a:pPr>
            <a:r>
              <a:rPr lang="en-US" sz="1800" b="1" dirty="0">
                <a:latin typeface="+mn-lt"/>
              </a:rPr>
              <a:t>Jump to It</a:t>
            </a:r>
          </a:p>
          <a:p>
            <a:pPr marL="0" indent="0">
              <a:buNone/>
            </a:pPr>
            <a:r>
              <a:rPr lang="en-US" sz="1800" dirty="0">
                <a:latin typeface="+mn-lt"/>
              </a:rPr>
              <a:t>Students begin with a start number and use mental estimation to find how many times they will need to multiply that start number (estimate of jumps) to reach the goal (going over or under the amount). The numbers can be differentiated to meet the needs and experiences of your students, use the Jump to It Activity Page or use these to get you started:</a:t>
            </a:r>
          </a:p>
        </p:txBody>
      </p:sp>
      <p:pic>
        <p:nvPicPr>
          <p:cNvPr id="6" name="Picture 5" descr="Decorative image"/>
          <p:cNvPicPr>
            <a:picLocks noChangeAspect="1"/>
          </p:cNvPicPr>
          <p:nvPr/>
        </p:nvPicPr>
        <p:blipFill>
          <a:blip r:embed="rId2"/>
          <a:stretch>
            <a:fillRect/>
          </a:stretch>
        </p:blipFill>
        <p:spPr>
          <a:xfrm>
            <a:off x="7298535" y="1066800"/>
            <a:ext cx="1350165" cy="228583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447192776"/>
              </p:ext>
            </p:extLst>
          </p:nvPr>
        </p:nvGraphicFramePr>
        <p:xfrm>
          <a:off x="801292" y="3640186"/>
          <a:ext cx="7652145" cy="2627262"/>
        </p:xfrm>
        <a:graphic>
          <a:graphicData uri="http://schemas.openxmlformats.org/drawingml/2006/table">
            <a:tbl>
              <a:tblPr firstRow="1" bandRow="1">
                <a:tableStyleId>{5940675A-B579-460E-94D1-54222C63F5DA}</a:tableStyleId>
              </a:tblPr>
              <a:tblGrid>
                <a:gridCol w="1913036">
                  <a:extLst>
                    <a:ext uri="{9D8B030D-6E8A-4147-A177-3AD203B41FA5}">
                      <a16:colId xmlns:a16="http://schemas.microsoft.com/office/drawing/2014/main" val="30074242"/>
                    </a:ext>
                  </a:extLst>
                </a:gridCol>
                <a:gridCol w="668165">
                  <a:extLst>
                    <a:ext uri="{9D8B030D-6E8A-4147-A177-3AD203B41FA5}">
                      <a16:colId xmlns:a16="http://schemas.microsoft.com/office/drawing/2014/main" val="1144985839"/>
                    </a:ext>
                  </a:extLst>
                </a:gridCol>
                <a:gridCol w="2306822">
                  <a:extLst>
                    <a:ext uri="{9D8B030D-6E8A-4147-A177-3AD203B41FA5}">
                      <a16:colId xmlns:a16="http://schemas.microsoft.com/office/drawing/2014/main" val="879558329"/>
                    </a:ext>
                  </a:extLst>
                </a:gridCol>
                <a:gridCol w="2764122">
                  <a:extLst>
                    <a:ext uri="{9D8B030D-6E8A-4147-A177-3AD203B41FA5}">
                      <a16:colId xmlns:a16="http://schemas.microsoft.com/office/drawing/2014/main" val="3599097425"/>
                    </a:ext>
                  </a:extLst>
                </a:gridCol>
              </a:tblGrid>
              <a:tr h="437877">
                <a:tc>
                  <a:txBody>
                    <a:bodyPr/>
                    <a:lstStyle/>
                    <a:p>
                      <a:pPr algn="l"/>
                      <a:r>
                        <a:rPr lang="en-US" sz="1400" b="1" i="0" u="none" strike="noStrike" cap="none" baseline="0" dirty="0">
                          <a:solidFill>
                            <a:schemeClr val="tx1"/>
                          </a:solidFill>
                          <a:latin typeface="+mn-lt"/>
                          <a:ea typeface="+mn-ea"/>
                          <a:cs typeface="+mn-cs"/>
                          <a:sym typeface="Arial"/>
                        </a:rPr>
                        <a:t>Jump Number</a:t>
                      </a:r>
                      <a:endParaRPr lang="en-US" b="1" dirty="0"/>
                    </a:p>
                  </a:txBody>
                  <a:tcPr>
                    <a:solidFill>
                      <a:schemeClr val="bg1"/>
                    </a:solidFill>
                  </a:tcPr>
                </a:tc>
                <a:tc>
                  <a:txBody>
                    <a:bodyPr/>
                    <a:lstStyle/>
                    <a:p>
                      <a:pPr algn="ctr"/>
                      <a:r>
                        <a:rPr lang="en-US" sz="1400" b="1" i="0" u="none" strike="noStrike" cap="none" baseline="0" dirty="0">
                          <a:solidFill>
                            <a:schemeClr val="tx1"/>
                          </a:solidFill>
                          <a:latin typeface="+mn-lt"/>
                          <a:ea typeface="+mn-ea"/>
                          <a:cs typeface="+mn-cs"/>
                          <a:sym typeface="Arial"/>
                        </a:rPr>
                        <a:t>Goal</a:t>
                      </a:r>
                      <a:endParaRPr lang="en-US" b="1" dirty="0"/>
                    </a:p>
                  </a:txBody>
                  <a:tcPr>
                    <a:solidFill>
                      <a:schemeClr val="bg1"/>
                    </a:solidFill>
                  </a:tcPr>
                </a:tc>
                <a:tc>
                  <a:txBody>
                    <a:bodyPr/>
                    <a:lstStyle/>
                    <a:p>
                      <a:pPr algn="ctr"/>
                      <a:r>
                        <a:rPr lang="en-US" sz="1400" b="1" i="0" u="none" strike="noStrike" cap="none" baseline="0" dirty="0">
                          <a:solidFill>
                            <a:schemeClr val="tx1"/>
                          </a:solidFill>
                          <a:latin typeface="+mn-lt"/>
                          <a:ea typeface="+mn-ea"/>
                          <a:cs typeface="+mn-cs"/>
                          <a:sym typeface="Arial"/>
                        </a:rPr>
                        <a:t>Estimate of Jumps</a:t>
                      </a:r>
                      <a:endParaRPr lang="en-US" b="1" dirty="0"/>
                    </a:p>
                  </a:txBody>
                  <a:tcPr>
                    <a:solidFill>
                      <a:schemeClr val="bg1"/>
                    </a:solidFill>
                  </a:tcPr>
                </a:tc>
                <a:tc>
                  <a:txBody>
                    <a:bodyPr/>
                    <a:lstStyle/>
                    <a:p>
                      <a:pPr algn="ctr"/>
                      <a:r>
                        <a:rPr lang="en-US" sz="1400" b="1" i="0" u="none" strike="noStrike" cap="none" baseline="0" dirty="0">
                          <a:solidFill>
                            <a:schemeClr val="tx1"/>
                          </a:solidFill>
                          <a:latin typeface="+mn-lt"/>
                          <a:ea typeface="+mn-ea"/>
                          <a:cs typeface="+mn-cs"/>
                          <a:sym typeface="Arial"/>
                        </a:rPr>
                        <a:t>Was Estimate Reasonable?</a:t>
                      </a:r>
                      <a:endParaRPr lang="en-US" b="1" dirty="0"/>
                    </a:p>
                  </a:txBody>
                  <a:tcPr>
                    <a:solidFill>
                      <a:schemeClr val="bg1"/>
                    </a:solidFill>
                  </a:tcPr>
                </a:tc>
                <a:extLst>
                  <a:ext uri="{0D108BD9-81ED-4DB2-BD59-A6C34878D82A}">
                    <a16:rowId xmlns:a16="http://schemas.microsoft.com/office/drawing/2014/main" val="978147799"/>
                  </a:ext>
                </a:extLst>
              </a:tr>
              <a:tr h="437877">
                <a:tc>
                  <a:txBody>
                    <a:bodyPr/>
                    <a:lstStyle/>
                    <a:p>
                      <a:r>
                        <a:rPr lang="en-US" sz="1400" b="0" i="0" u="none" strike="noStrike" cap="none" baseline="0" dirty="0">
                          <a:solidFill>
                            <a:schemeClr val="tx1"/>
                          </a:solidFill>
                          <a:latin typeface="+mn-lt"/>
                          <a:ea typeface="+mn-ea"/>
                          <a:cs typeface="+mn-cs"/>
                          <a:sym typeface="Arial"/>
                        </a:rPr>
                        <a:t>5</a:t>
                      </a:r>
                      <a:endParaRPr lang="en-US" dirty="0"/>
                    </a:p>
                  </a:txBody>
                  <a:tcPr>
                    <a:solidFill>
                      <a:schemeClr val="bg1"/>
                    </a:solidFill>
                  </a:tcPr>
                </a:tc>
                <a:tc>
                  <a:txBody>
                    <a:bodyPr/>
                    <a:lstStyle/>
                    <a:p>
                      <a:pPr algn="r"/>
                      <a:r>
                        <a:rPr lang="en-US" sz="1400" b="0" i="0" u="none" strike="noStrike" cap="none" baseline="0" dirty="0">
                          <a:solidFill>
                            <a:schemeClr val="tx1"/>
                          </a:solidFill>
                          <a:latin typeface="+mn-lt"/>
                          <a:ea typeface="+mn-ea"/>
                          <a:cs typeface="+mn-cs"/>
                          <a:sym typeface="Arial"/>
                        </a:rPr>
                        <a:t>72</a:t>
                      </a:r>
                      <a:endParaRPr lang="en-US" dirty="0"/>
                    </a:p>
                  </a:txBody>
                  <a:tcPr>
                    <a:solidFill>
                      <a:schemeClr val="bg1"/>
                    </a:solidFill>
                  </a:tcPr>
                </a:tc>
                <a:tc>
                  <a:txBody>
                    <a:bodyPr/>
                    <a:lstStyle/>
                    <a:p>
                      <a:r>
                        <a:rPr lang="en-US" dirty="0">
                          <a:solidFill>
                            <a:schemeClr val="bg1"/>
                          </a:solidFill>
                        </a:rPr>
                        <a:t>Blank</a:t>
                      </a:r>
                    </a:p>
                  </a:txBody>
                  <a:tcPr>
                    <a:solidFill>
                      <a:schemeClr val="bg1"/>
                    </a:solidFill>
                  </a:tcPr>
                </a:tc>
                <a:tc>
                  <a:txBody>
                    <a:bodyPr/>
                    <a:lstStyle/>
                    <a:p>
                      <a:r>
                        <a:rPr lang="en-US" dirty="0">
                          <a:solidFill>
                            <a:schemeClr val="bg1"/>
                          </a:solidFill>
                        </a:rPr>
                        <a:t>Blank</a:t>
                      </a:r>
                    </a:p>
                  </a:txBody>
                  <a:tcPr>
                    <a:solidFill>
                      <a:schemeClr val="bg1"/>
                    </a:solidFill>
                  </a:tcPr>
                </a:tc>
                <a:extLst>
                  <a:ext uri="{0D108BD9-81ED-4DB2-BD59-A6C34878D82A}">
                    <a16:rowId xmlns:a16="http://schemas.microsoft.com/office/drawing/2014/main" val="3806777000"/>
                  </a:ext>
                </a:extLst>
              </a:tr>
              <a:tr h="437877">
                <a:tc>
                  <a:txBody>
                    <a:bodyPr/>
                    <a:lstStyle/>
                    <a:p>
                      <a:r>
                        <a:rPr lang="en-US" sz="1400" b="0" i="0" u="none" strike="noStrike" cap="none" baseline="0" dirty="0">
                          <a:solidFill>
                            <a:schemeClr val="tx1"/>
                          </a:solidFill>
                          <a:latin typeface="+mn-lt"/>
                          <a:ea typeface="+mn-ea"/>
                          <a:cs typeface="+mn-cs"/>
                          <a:sym typeface="Arial"/>
                        </a:rPr>
                        <a:t>11</a:t>
                      </a:r>
                      <a:endParaRPr lang="en-US" dirty="0"/>
                    </a:p>
                  </a:txBody>
                  <a:tcPr>
                    <a:solidFill>
                      <a:schemeClr val="bg1"/>
                    </a:solidFill>
                  </a:tcPr>
                </a:tc>
                <a:tc>
                  <a:txBody>
                    <a:bodyPr/>
                    <a:lstStyle/>
                    <a:p>
                      <a:pPr algn="r"/>
                      <a:r>
                        <a:rPr lang="en-US" sz="1400" b="0" i="0" u="none" strike="noStrike" cap="none" baseline="0" dirty="0">
                          <a:solidFill>
                            <a:schemeClr val="tx1"/>
                          </a:solidFill>
                          <a:latin typeface="+mn-lt"/>
                          <a:ea typeface="+mn-ea"/>
                          <a:cs typeface="+mn-cs"/>
                          <a:sym typeface="Arial"/>
                        </a:rPr>
                        <a:t>97</a:t>
                      </a:r>
                      <a:endParaRPr lang="en-US" dirty="0"/>
                    </a:p>
                  </a:txBody>
                  <a:tcPr>
                    <a:solidFill>
                      <a:schemeClr val="bg1"/>
                    </a:solidFill>
                  </a:tcPr>
                </a:tc>
                <a:tc>
                  <a:txBody>
                    <a:bodyPr/>
                    <a:lstStyle/>
                    <a:p>
                      <a:r>
                        <a:rPr lang="en-US" dirty="0">
                          <a:solidFill>
                            <a:schemeClr val="bg1"/>
                          </a:solidFill>
                        </a:rPr>
                        <a:t>Blank</a:t>
                      </a:r>
                    </a:p>
                  </a:txBody>
                  <a:tcPr>
                    <a:solidFill>
                      <a:schemeClr val="bg1"/>
                    </a:solidFill>
                  </a:tcPr>
                </a:tc>
                <a:tc>
                  <a:txBody>
                    <a:bodyPr/>
                    <a:lstStyle/>
                    <a:p>
                      <a:r>
                        <a:rPr lang="en-US" dirty="0">
                          <a:solidFill>
                            <a:schemeClr val="bg1"/>
                          </a:solidFill>
                        </a:rPr>
                        <a:t>Blank</a:t>
                      </a:r>
                    </a:p>
                  </a:txBody>
                  <a:tcPr>
                    <a:solidFill>
                      <a:schemeClr val="bg1"/>
                    </a:solidFill>
                  </a:tcPr>
                </a:tc>
                <a:extLst>
                  <a:ext uri="{0D108BD9-81ED-4DB2-BD59-A6C34878D82A}">
                    <a16:rowId xmlns:a16="http://schemas.microsoft.com/office/drawing/2014/main" val="2127573186"/>
                  </a:ext>
                </a:extLst>
              </a:tr>
              <a:tr h="437877">
                <a:tc>
                  <a:txBody>
                    <a:bodyPr/>
                    <a:lstStyle/>
                    <a:p>
                      <a:r>
                        <a:rPr lang="en-US" dirty="0"/>
                        <a:t>7</a:t>
                      </a:r>
                    </a:p>
                  </a:txBody>
                  <a:tcPr>
                    <a:solidFill>
                      <a:schemeClr val="bg1"/>
                    </a:solidFill>
                  </a:tcPr>
                </a:tc>
                <a:tc>
                  <a:txBody>
                    <a:bodyPr/>
                    <a:lstStyle/>
                    <a:p>
                      <a:pPr algn="r"/>
                      <a:r>
                        <a:rPr lang="en-US" sz="1400" b="0" i="0" u="none" strike="noStrike" cap="none" baseline="0" dirty="0">
                          <a:solidFill>
                            <a:schemeClr val="tx1"/>
                          </a:solidFill>
                          <a:latin typeface="+mn-lt"/>
                          <a:ea typeface="+mn-ea"/>
                          <a:cs typeface="+mn-cs"/>
                          <a:sym typeface="Arial"/>
                        </a:rPr>
                        <a:t>150</a:t>
                      </a:r>
                      <a:endParaRPr lang="en-US" dirty="0"/>
                    </a:p>
                  </a:txBody>
                  <a:tcPr>
                    <a:solidFill>
                      <a:schemeClr val="bg1"/>
                    </a:solidFill>
                  </a:tcPr>
                </a:tc>
                <a:tc>
                  <a:txBody>
                    <a:bodyPr/>
                    <a:lstStyle/>
                    <a:p>
                      <a:r>
                        <a:rPr lang="en-US" dirty="0">
                          <a:solidFill>
                            <a:schemeClr val="bg1"/>
                          </a:solidFill>
                        </a:rPr>
                        <a:t>Blank</a:t>
                      </a:r>
                    </a:p>
                  </a:txBody>
                  <a:tcPr>
                    <a:solidFill>
                      <a:schemeClr val="bg1"/>
                    </a:solidFill>
                  </a:tcPr>
                </a:tc>
                <a:tc>
                  <a:txBody>
                    <a:bodyPr/>
                    <a:lstStyle/>
                    <a:p>
                      <a:r>
                        <a:rPr lang="en-US" dirty="0">
                          <a:solidFill>
                            <a:schemeClr val="bg1"/>
                          </a:solidFill>
                        </a:rPr>
                        <a:t>Blank</a:t>
                      </a:r>
                    </a:p>
                  </a:txBody>
                  <a:tcPr>
                    <a:solidFill>
                      <a:schemeClr val="bg1"/>
                    </a:solidFill>
                  </a:tcPr>
                </a:tc>
                <a:extLst>
                  <a:ext uri="{0D108BD9-81ED-4DB2-BD59-A6C34878D82A}">
                    <a16:rowId xmlns:a16="http://schemas.microsoft.com/office/drawing/2014/main" val="1239801844"/>
                  </a:ext>
                </a:extLst>
              </a:tr>
              <a:tr h="437877">
                <a:tc>
                  <a:txBody>
                    <a:bodyPr/>
                    <a:lstStyle/>
                    <a:p>
                      <a:r>
                        <a:rPr lang="en-US" dirty="0"/>
                        <a:t>14</a:t>
                      </a:r>
                    </a:p>
                  </a:txBody>
                  <a:tcPr>
                    <a:solidFill>
                      <a:schemeClr val="bg1"/>
                    </a:solidFill>
                  </a:tcPr>
                </a:tc>
                <a:tc>
                  <a:txBody>
                    <a:bodyPr/>
                    <a:lstStyle/>
                    <a:p>
                      <a:pPr algn="r"/>
                      <a:r>
                        <a:rPr lang="en-US" dirty="0"/>
                        <a:t>135</a:t>
                      </a:r>
                    </a:p>
                  </a:txBody>
                  <a:tcPr>
                    <a:solidFill>
                      <a:schemeClr val="bg1"/>
                    </a:solidFill>
                  </a:tcPr>
                </a:tc>
                <a:tc>
                  <a:txBody>
                    <a:bodyPr/>
                    <a:lstStyle/>
                    <a:p>
                      <a:r>
                        <a:rPr lang="en-US" dirty="0">
                          <a:solidFill>
                            <a:schemeClr val="bg1"/>
                          </a:solidFill>
                        </a:rPr>
                        <a:t>Blank</a:t>
                      </a:r>
                    </a:p>
                  </a:txBody>
                  <a:tcPr>
                    <a:solidFill>
                      <a:schemeClr val="bg1"/>
                    </a:solidFill>
                  </a:tcPr>
                </a:tc>
                <a:tc>
                  <a:txBody>
                    <a:bodyPr/>
                    <a:lstStyle/>
                    <a:p>
                      <a:r>
                        <a:rPr lang="en-US" dirty="0">
                          <a:solidFill>
                            <a:schemeClr val="bg1"/>
                          </a:solidFill>
                        </a:rPr>
                        <a:t>Blank</a:t>
                      </a:r>
                    </a:p>
                  </a:txBody>
                  <a:tcPr>
                    <a:solidFill>
                      <a:schemeClr val="bg1"/>
                    </a:solidFill>
                  </a:tcPr>
                </a:tc>
                <a:extLst>
                  <a:ext uri="{0D108BD9-81ED-4DB2-BD59-A6C34878D82A}">
                    <a16:rowId xmlns:a16="http://schemas.microsoft.com/office/drawing/2014/main" val="2787910834"/>
                  </a:ext>
                </a:extLst>
              </a:tr>
              <a:tr h="437877">
                <a:tc>
                  <a:txBody>
                    <a:bodyPr/>
                    <a:lstStyle/>
                    <a:p>
                      <a:r>
                        <a:rPr lang="en-US" dirty="0"/>
                        <a:t>47</a:t>
                      </a:r>
                    </a:p>
                  </a:txBody>
                  <a:tcPr>
                    <a:solidFill>
                      <a:schemeClr val="bg1"/>
                    </a:solidFill>
                  </a:tcPr>
                </a:tc>
                <a:tc>
                  <a:txBody>
                    <a:bodyPr/>
                    <a:lstStyle/>
                    <a:p>
                      <a:pPr algn="r"/>
                      <a:r>
                        <a:rPr lang="en-US" dirty="0"/>
                        <a:t>1200</a:t>
                      </a:r>
                    </a:p>
                  </a:txBody>
                  <a:tcPr>
                    <a:solidFill>
                      <a:schemeClr val="bg1"/>
                    </a:solidFill>
                  </a:tcPr>
                </a:tc>
                <a:tc>
                  <a:txBody>
                    <a:bodyPr/>
                    <a:lstStyle/>
                    <a:p>
                      <a:r>
                        <a:rPr lang="en-US" dirty="0">
                          <a:solidFill>
                            <a:schemeClr val="bg1"/>
                          </a:solidFill>
                        </a:rPr>
                        <a:t>Blank</a:t>
                      </a:r>
                    </a:p>
                  </a:txBody>
                  <a:tcPr>
                    <a:solidFill>
                      <a:schemeClr val="bg1"/>
                    </a:solidFill>
                  </a:tcPr>
                </a:tc>
                <a:tc>
                  <a:txBody>
                    <a:bodyPr/>
                    <a:lstStyle/>
                    <a:p>
                      <a:r>
                        <a:rPr lang="en-US" dirty="0">
                          <a:solidFill>
                            <a:schemeClr val="bg1"/>
                          </a:solidFill>
                        </a:rPr>
                        <a:t>Blank</a:t>
                      </a:r>
                    </a:p>
                  </a:txBody>
                  <a:tcPr>
                    <a:solidFill>
                      <a:schemeClr val="bg1"/>
                    </a:solidFill>
                  </a:tcPr>
                </a:tc>
                <a:extLst>
                  <a:ext uri="{0D108BD9-81ED-4DB2-BD59-A6C34878D82A}">
                    <a16:rowId xmlns:a16="http://schemas.microsoft.com/office/drawing/2014/main" val="3555173848"/>
                  </a:ext>
                </a:extLst>
              </a:tr>
            </a:tbl>
          </a:graphicData>
        </a:graphic>
      </p:graphicFrame>
    </p:spTree>
    <p:extLst>
      <p:ext uri="{BB962C8B-B14F-4D97-AF65-F5344CB8AC3E}">
        <p14:creationId xmlns:p14="http://schemas.microsoft.com/office/powerpoint/2010/main" val="1439580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sz="3200" dirty="0">
                <a:latin typeface="Times New Roman" panose="02020603050405020304" pitchFamily="18" charset="0"/>
              </a:rPr>
              <a:t>Activity 12.8: Computational Estimation </a:t>
            </a:r>
            <a:r>
              <a:rPr lang="en-US" sz="2000" b="0" dirty="0">
                <a:latin typeface="Times New Roman" panose="02020603050405020304" pitchFamily="18" charset="0"/>
              </a:rPr>
              <a:t>(2 of 2)</a:t>
            </a:r>
            <a:endParaRPr lang="en-US" b="0" dirty="0"/>
          </a:p>
        </p:txBody>
      </p:sp>
      <p:sp>
        <p:nvSpPr>
          <p:cNvPr id="7" name="Content Placeholder 6"/>
          <p:cNvSpPr>
            <a:spLocks noGrp="1"/>
          </p:cNvSpPr>
          <p:nvPr>
            <p:ph idx="1"/>
          </p:nvPr>
        </p:nvSpPr>
        <p:spPr>
          <a:xfrm>
            <a:off x="457200" y="1600200"/>
            <a:ext cx="8229600" cy="476250"/>
          </a:xfrm>
        </p:spPr>
        <p:txBody>
          <a:bodyPr/>
          <a:lstStyle/>
          <a:p>
            <a:pPr marL="0" indent="0">
              <a:buNone/>
            </a:pPr>
            <a:r>
              <a:rPr lang="en-US" sz="2400" dirty="0">
                <a:latin typeface="+mn-lt"/>
              </a:rPr>
              <a:t>To check estimates on the calculator, students can enter 0</a:t>
            </a:r>
          </a:p>
        </p:txBody>
      </p:sp>
      <p:pic>
        <p:nvPicPr>
          <p:cNvPr id="11" name="Picture 10" descr="plus"/>
          <p:cNvPicPr>
            <a:picLocks noChangeAspect="1"/>
          </p:cNvPicPr>
          <p:nvPr/>
        </p:nvPicPr>
        <p:blipFill>
          <a:blip r:embed="rId2"/>
          <a:stretch>
            <a:fillRect/>
          </a:stretch>
        </p:blipFill>
        <p:spPr>
          <a:xfrm>
            <a:off x="502295" y="2178048"/>
            <a:ext cx="362732" cy="351668"/>
          </a:xfrm>
          <a:prstGeom prst="rect">
            <a:avLst/>
          </a:prstGeom>
        </p:spPr>
      </p:pic>
      <p:sp>
        <p:nvSpPr>
          <p:cNvPr id="8" name="Content Placeholder 7"/>
          <p:cNvSpPr>
            <a:spLocks noGrp="1"/>
          </p:cNvSpPr>
          <p:nvPr>
            <p:ph idx="13"/>
          </p:nvPr>
        </p:nvSpPr>
        <p:spPr>
          <a:xfrm>
            <a:off x="814354" y="2048796"/>
            <a:ext cx="3595722" cy="485743"/>
          </a:xfrm>
        </p:spPr>
        <p:txBody>
          <a:bodyPr/>
          <a:lstStyle/>
          <a:p>
            <a:pPr marL="0" indent="0">
              <a:buNone/>
            </a:pPr>
            <a:r>
              <a:rPr lang="en-US" sz="2400" dirty="0">
                <a:latin typeface="+mn-lt"/>
              </a:rPr>
              <a:t>[jump number] and press</a:t>
            </a:r>
          </a:p>
        </p:txBody>
      </p:sp>
      <p:pic>
        <p:nvPicPr>
          <p:cNvPr id="12" name="Picture 11" descr="equals to"/>
          <p:cNvPicPr>
            <a:picLocks noChangeAspect="1"/>
          </p:cNvPicPr>
          <p:nvPr/>
        </p:nvPicPr>
        <p:blipFill>
          <a:blip r:embed="rId3"/>
          <a:stretch>
            <a:fillRect/>
          </a:stretch>
        </p:blipFill>
        <p:spPr>
          <a:xfrm>
            <a:off x="4329338" y="2176710"/>
            <a:ext cx="364222" cy="357861"/>
          </a:xfrm>
          <a:prstGeom prst="rect">
            <a:avLst/>
          </a:prstGeom>
        </p:spPr>
      </p:pic>
      <p:sp>
        <p:nvSpPr>
          <p:cNvPr id="9" name="Content Placeholder 8"/>
          <p:cNvSpPr>
            <a:spLocks noGrp="1"/>
          </p:cNvSpPr>
          <p:nvPr>
            <p:ph idx="14"/>
          </p:nvPr>
        </p:nvSpPr>
        <p:spPr>
          <a:xfrm>
            <a:off x="457200" y="2090902"/>
            <a:ext cx="8229600" cy="892233"/>
          </a:xfrm>
        </p:spPr>
        <p:txBody>
          <a:bodyPr/>
          <a:lstStyle/>
          <a:p>
            <a:pPr marL="0" indent="4229100">
              <a:buNone/>
            </a:pPr>
            <a:r>
              <a:rPr lang="en-US" sz="2400" dirty="0">
                <a:latin typeface="+mn-lt"/>
              </a:rPr>
              <a:t>once for every estimated jump, or multiply [jump number]</a:t>
            </a:r>
          </a:p>
        </p:txBody>
      </p:sp>
      <p:pic>
        <p:nvPicPr>
          <p:cNvPr id="13" name="Picture 12" descr="Multiply"/>
          <p:cNvPicPr>
            <a:picLocks noChangeAspect="1"/>
          </p:cNvPicPr>
          <p:nvPr/>
        </p:nvPicPr>
        <p:blipFill>
          <a:blip r:embed="rId4"/>
          <a:stretch>
            <a:fillRect/>
          </a:stretch>
        </p:blipFill>
        <p:spPr>
          <a:xfrm>
            <a:off x="4860040" y="2575854"/>
            <a:ext cx="414521" cy="407281"/>
          </a:xfrm>
          <a:prstGeom prst="rect">
            <a:avLst/>
          </a:prstGeom>
        </p:spPr>
      </p:pic>
      <p:sp>
        <p:nvSpPr>
          <p:cNvPr id="10" name="Content Placeholder 9"/>
          <p:cNvSpPr>
            <a:spLocks noGrp="1"/>
          </p:cNvSpPr>
          <p:nvPr>
            <p:ph idx="15"/>
          </p:nvPr>
        </p:nvSpPr>
        <p:spPr>
          <a:xfrm>
            <a:off x="396649" y="2459289"/>
            <a:ext cx="8229600" cy="2960435"/>
          </a:xfrm>
        </p:spPr>
        <p:txBody>
          <a:bodyPr/>
          <a:lstStyle/>
          <a:p>
            <a:pPr marL="0" indent="4848225">
              <a:buNone/>
            </a:pPr>
            <a:r>
              <a:rPr lang="en-US" sz="2400" dirty="0">
                <a:latin typeface="+mn-lt"/>
              </a:rPr>
              <a:t>[estimate of jumps]. Students with disabilities may need to have a number line close by. Then they can mark their goal number with a sticky dot and use another color dot to mark their first estimate. This strategy will support them in the process of deciding whether they need to increase or decrease their estimation of the number of jumps.</a:t>
            </a:r>
          </a:p>
        </p:txBody>
      </p:sp>
    </p:spTree>
    <p:extLst>
      <p:ext uri="{BB962C8B-B14F-4D97-AF65-F5344CB8AC3E}">
        <p14:creationId xmlns:p14="http://schemas.microsoft.com/office/powerpoint/2010/main" val="2903324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Times New Roman" panose="02020603050405020304" pitchFamily="18" charset="0"/>
              </a:rPr>
              <a:t>Activity 12.9 Hit the Target: Computational Estimation</a:t>
            </a:r>
            <a:endParaRPr lang="en-US" sz="3200" dirty="0"/>
          </a:p>
        </p:txBody>
      </p:sp>
      <p:sp>
        <p:nvSpPr>
          <p:cNvPr id="3" name="Text Placeholder 2"/>
          <p:cNvSpPr>
            <a:spLocks noGrp="1"/>
          </p:cNvSpPr>
          <p:nvPr>
            <p:ph type="body" idx="1"/>
          </p:nvPr>
        </p:nvSpPr>
        <p:spPr>
          <a:xfrm>
            <a:off x="457200" y="1600201"/>
            <a:ext cx="4206240" cy="4028440"/>
          </a:xfrm>
        </p:spPr>
        <p:txBody>
          <a:bodyPr/>
          <a:lstStyle/>
          <a:p>
            <a:pPr marL="0" indent="0">
              <a:buNone/>
            </a:pPr>
            <a:r>
              <a:rPr lang="en-US" sz="2400" dirty="0">
                <a:latin typeface="+mn-lt"/>
              </a:rPr>
              <a:t>Materials - Calculators</a:t>
            </a:r>
          </a:p>
          <a:p>
            <a:pPr marL="0" indent="0">
              <a:buNone/>
            </a:pPr>
            <a:r>
              <a:rPr lang="en-US" sz="2400" dirty="0">
                <a:latin typeface="+mn-lt"/>
              </a:rPr>
              <a:t>Directions -</a:t>
            </a:r>
          </a:p>
          <a:p>
            <a:pPr marL="0" indent="0">
              <a:buNone/>
            </a:pPr>
            <a:r>
              <a:rPr lang="en-US" sz="2400" dirty="0">
                <a:latin typeface="+mn-lt"/>
              </a:rPr>
              <a:t>Pick a start number and an operation (any of the 4 operations)</a:t>
            </a:r>
          </a:p>
          <a:p>
            <a:pPr marL="0" indent="0">
              <a:buNone/>
            </a:pPr>
            <a:r>
              <a:rPr lang="en-US" sz="2400" dirty="0">
                <a:latin typeface="+mn-lt"/>
              </a:rPr>
              <a:t>Students enter the start number (× + − ÷) = to make the result land in the stated target.</a:t>
            </a:r>
          </a:p>
        </p:txBody>
      </p:sp>
      <p:pic>
        <p:nvPicPr>
          <p:cNvPr id="4" name="Picture 5" descr="Sample chart of the hit target game. This chart has 4 parts. Each part has 2 rows, start, and target. Part 1, addition. Start, 153, = target, 790 to 800. Start, 216, = target, 400 to 410. Start, 53, = target, 215 to 220. Part 2, subtraction. Start, 18 = target, 25 to 30. Start, 41, = target, 630 to 635. Start, 129, = target, 475 to 485. Part 3, multiplication. Start, 67, = target, 1,00 to 1,200. Start, 143, = target, 3,500 to 3,600. Start, 39, = target, 1,600 to 1,700. Part 4, division. Start, 20, = target, 25 to 30. Start, 39, = target, 50 to 60. Start, 123, = target, 15 to 20."/>
          <p:cNvPicPr>
            <a:picLocks noChangeAspect="1"/>
          </p:cNvPicPr>
          <p:nvPr/>
        </p:nvPicPr>
        <p:blipFill rotWithShape="1">
          <a:blip r:embed="rId2">
            <a:extLst>
              <a:ext uri="{28A0092B-C50C-407E-A947-70E740481C1C}">
                <a14:useLocalDpi xmlns:a14="http://schemas.microsoft.com/office/drawing/2010/main" val="0"/>
              </a:ext>
            </a:extLst>
          </a:blip>
          <a:srcRect l="-443" t="632" r="952" b="1045"/>
          <a:stretch/>
        </p:blipFill>
        <p:spPr>
          <a:xfrm>
            <a:off x="4927599" y="1600201"/>
            <a:ext cx="3169921" cy="4450080"/>
          </a:xfrm>
          <a:prstGeom prst="rect">
            <a:avLst/>
          </a:prstGeom>
        </p:spPr>
      </p:pic>
    </p:spTree>
    <p:extLst>
      <p:ext uri="{BB962C8B-B14F-4D97-AF65-F5344CB8AC3E}">
        <p14:creationId xmlns:p14="http://schemas.microsoft.com/office/powerpoint/2010/main" val="1297374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Times New Roman" panose="02020603050405020304" pitchFamily="18" charset="0"/>
              </a:rPr>
              <a:t>Common Challenges and Misconceptions for Multiplication and Division Computation </a:t>
            </a:r>
            <a:r>
              <a:rPr lang="en-US" sz="2000" b="0" dirty="0">
                <a:latin typeface="Times New Roman" panose="02020603050405020304" pitchFamily="18" charset="0"/>
              </a:rPr>
              <a:t>(1 of 2)</a:t>
            </a:r>
            <a:endParaRPr lang="en-US" sz="2000" b="0" dirty="0"/>
          </a:p>
        </p:txBody>
      </p:sp>
      <p:graphicFrame>
        <p:nvGraphicFramePr>
          <p:cNvPr id="4" name="Table 3"/>
          <p:cNvGraphicFramePr>
            <a:graphicFrameLocks noGrp="1"/>
          </p:cNvGraphicFramePr>
          <p:nvPr>
            <p:extLst>
              <p:ext uri="{D42A27DB-BD31-4B8C-83A1-F6EECF244321}">
                <p14:modId xmlns:p14="http://schemas.microsoft.com/office/powerpoint/2010/main" val="820986854"/>
              </p:ext>
            </p:extLst>
          </p:nvPr>
        </p:nvGraphicFramePr>
        <p:xfrm>
          <a:off x="419100" y="1419225"/>
          <a:ext cx="8410575" cy="4886325"/>
        </p:xfrm>
        <a:graphic>
          <a:graphicData uri="http://schemas.openxmlformats.org/drawingml/2006/table">
            <a:tbl>
              <a:tblPr firstRow="1" bandRow="1">
                <a:tableStyleId>{5940675A-B579-460E-94D1-54222C63F5DA}</a:tableStyleId>
              </a:tblPr>
              <a:tblGrid>
                <a:gridCol w="2325426">
                  <a:extLst>
                    <a:ext uri="{9D8B030D-6E8A-4147-A177-3AD203B41FA5}">
                      <a16:colId xmlns:a16="http://schemas.microsoft.com/office/drawing/2014/main" val="3283518558"/>
                    </a:ext>
                  </a:extLst>
                </a:gridCol>
                <a:gridCol w="2503111">
                  <a:extLst>
                    <a:ext uri="{9D8B030D-6E8A-4147-A177-3AD203B41FA5}">
                      <a16:colId xmlns:a16="http://schemas.microsoft.com/office/drawing/2014/main" val="1713651828"/>
                    </a:ext>
                  </a:extLst>
                </a:gridCol>
                <a:gridCol w="3582038">
                  <a:extLst>
                    <a:ext uri="{9D8B030D-6E8A-4147-A177-3AD203B41FA5}">
                      <a16:colId xmlns:a16="http://schemas.microsoft.com/office/drawing/2014/main" val="2371330284"/>
                    </a:ext>
                  </a:extLst>
                </a:gridCol>
              </a:tblGrid>
              <a:tr h="798726">
                <a:tc>
                  <a:txBody>
                    <a:bodyPr/>
                    <a:lstStyle/>
                    <a:p>
                      <a:r>
                        <a:rPr lang="en-US" sz="1800" b="1" i="0" u="none" strike="noStrike" cap="none" baseline="0" dirty="0">
                          <a:solidFill>
                            <a:schemeClr val="tx1"/>
                          </a:solidFill>
                          <a:latin typeface="+mn-lt"/>
                          <a:ea typeface="+mn-ea"/>
                          <a:cs typeface="+mn-cs"/>
                          <a:sym typeface="Arial"/>
                        </a:rPr>
                        <a:t>Common Error or Misconception</a:t>
                      </a:r>
                      <a:endParaRPr lang="en-US" sz="1800" b="1" dirty="0"/>
                    </a:p>
                  </a:txBody>
                  <a:tcPr/>
                </a:tc>
                <a:tc>
                  <a:txBody>
                    <a:bodyPr/>
                    <a:lstStyle/>
                    <a:p>
                      <a:r>
                        <a:rPr lang="en-US" sz="1800" b="1" i="0" u="none" strike="noStrike" cap="none" baseline="0" dirty="0">
                          <a:solidFill>
                            <a:schemeClr val="tx1"/>
                          </a:solidFill>
                          <a:latin typeface="+mn-lt"/>
                          <a:ea typeface="+mn-ea"/>
                          <a:cs typeface="+mn-cs"/>
                          <a:sym typeface="Arial"/>
                        </a:rPr>
                        <a:t>What It Looks Like</a:t>
                      </a:r>
                      <a:endParaRPr lang="en-US" sz="1800" b="1" dirty="0"/>
                    </a:p>
                  </a:txBody>
                  <a:tcPr/>
                </a:tc>
                <a:tc>
                  <a:txBody>
                    <a:bodyPr/>
                    <a:lstStyle/>
                    <a:p>
                      <a:r>
                        <a:rPr lang="en-US" sz="1800" b="1" i="0" u="none" strike="noStrike" cap="none" baseline="0" dirty="0">
                          <a:solidFill>
                            <a:schemeClr val="tx1"/>
                          </a:solidFill>
                          <a:latin typeface="+mn-lt"/>
                          <a:ea typeface="+mn-ea"/>
                          <a:cs typeface="+mn-cs"/>
                          <a:sym typeface="Arial"/>
                        </a:rPr>
                        <a:t>How to Help</a:t>
                      </a:r>
                      <a:endParaRPr lang="en-US" sz="1800" b="1" dirty="0"/>
                    </a:p>
                  </a:txBody>
                  <a:tcPr/>
                </a:tc>
                <a:extLst>
                  <a:ext uri="{0D108BD9-81ED-4DB2-BD59-A6C34878D82A}">
                    <a16:rowId xmlns:a16="http://schemas.microsoft.com/office/drawing/2014/main" val="135167835"/>
                  </a:ext>
                </a:extLst>
              </a:tr>
              <a:tr h="4087599">
                <a:tc>
                  <a:txBody>
                    <a:bodyPr/>
                    <a:lstStyle/>
                    <a:p>
                      <a:r>
                        <a:rPr lang="en-US" sz="1600" b="0" i="0" u="none" strike="noStrike" cap="none" baseline="0" dirty="0">
                          <a:solidFill>
                            <a:schemeClr val="tx1"/>
                          </a:solidFill>
                          <a:latin typeface="+mn-lt"/>
                          <a:ea typeface="+mn-ea"/>
                          <a:cs typeface="+mn-cs"/>
                          <a:sym typeface="Arial"/>
                        </a:rPr>
                        <a:t>1. When multiplying students ignore internal zeros.</a:t>
                      </a:r>
                      <a:endParaRPr lang="en-US" sz="1600" dirty="0"/>
                    </a:p>
                  </a:txBody>
                  <a:tcPr/>
                </a:tc>
                <a:tc>
                  <a:txBody>
                    <a:bodyPr/>
                    <a:lstStyle/>
                    <a:p>
                      <a:r>
                        <a:rPr lang="en-US" sz="1600" b="0" i="0" u="none" strike="noStrike" cap="none" baseline="0" dirty="0">
                          <a:solidFill>
                            <a:schemeClr val="tx1"/>
                          </a:solidFill>
                          <a:latin typeface="+mn-lt"/>
                          <a:ea typeface="+mn-ea"/>
                          <a:cs typeface="+mn-cs"/>
                          <a:sym typeface="Arial"/>
                        </a:rPr>
                        <a:t>When students are given the problem:</a:t>
                      </a:r>
                    </a:p>
                    <a:p>
                      <a:endParaRPr lang="en-US" sz="1600" b="0" i="0" u="none" strike="noStrike" cap="none" baseline="0" dirty="0">
                        <a:solidFill>
                          <a:schemeClr val="tx1"/>
                        </a:solidFill>
                        <a:latin typeface="+mn-lt"/>
                        <a:ea typeface="+mn-ea"/>
                        <a:cs typeface="+mn-cs"/>
                        <a:sym typeface="Arial"/>
                      </a:endParaRPr>
                    </a:p>
                    <a:p>
                      <a:r>
                        <a:rPr lang="en-US" sz="1600" b="0" i="0" u="none" strike="noStrike" cap="none" baseline="0" dirty="0">
                          <a:solidFill>
                            <a:schemeClr val="bg1"/>
                          </a:solidFill>
                          <a:latin typeface="+mn-lt"/>
                          <a:ea typeface="+mn-ea"/>
                          <a:cs typeface="+mn-cs"/>
                          <a:sym typeface="Arial"/>
                        </a:rPr>
                        <a:t>4005 multiplied by 9 = 3645</a:t>
                      </a:r>
                    </a:p>
                    <a:p>
                      <a:endParaRPr lang="en-US" sz="1600" b="0" i="0" u="none" strike="noStrike" cap="none" baseline="0" dirty="0">
                        <a:solidFill>
                          <a:schemeClr val="tx1"/>
                        </a:solidFill>
                        <a:latin typeface="+mn-lt"/>
                        <a:ea typeface="+mn-ea"/>
                        <a:cs typeface="+mn-cs"/>
                        <a:sym typeface="Arial"/>
                      </a:endParaRPr>
                    </a:p>
                    <a:p>
                      <a:endParaRPr lang="en-US" sz="1600" b="0" i="0" u="none" strike="noStrike" cap="none" baseline="0" dirty="0">
                        <a:solidFill>
                          <a:schemeClr val="tx1"/>
                        </a:solidFill>
                        <a:latin typeface="+mn-lt"/>
                        <a:ea typeface="+mn-ea"/>
                        <a:cs typeface="+mn-cs"/>
                        <a:sym typeface="Arial"/>
                      </a:endParaRPr>
                    </a:p>
                    <a:p>
                      <a:endParaRPr lang="en-US" sz="1600" b="0" i="0" u="none" strike="noStrike" cap="none" baseline="0" dirty="0">
                        <a:solidFill>
                          <a:schemeClr val="tx1"/>
                        </a:solidFill>
                        <a:latin typeface="+mn-lt"/>
                        <a:ea typeface="+mn-ea"/>
                        <a:cs typeface="+mn-cs"/>
                        <a:sym typeface="Arial"/>
                      </a:endParaRPr>
                    </a:p>
                    <a:p>
                      <a:r>
                        <a:rPr lang="en-US" sz="1600" b="0" i="0" u="none" strike="noStrike" cap="none" baseline="0" dirty="0">
                          <a:solidFill>
                            <a:schemeClr val="tx1"/>
                          </a:solidFill>
                          <a:latin typeface="+mn-lt"/>
                          <a:ea typeface="+mn-ea"/>
                          <a:cs typeface="+mn-cs"/>
                          <a:sym typeface="Arial"/>
                        </a:rPr>
                        <a:t>The student just writes the products of 9 × 5 and then 9 × 4, ignoring the multiplications of 0 tens and 0 hundreds.</a:t>
                      </a:r>
                    </a:p>
                  </a:txBody>
                  <a:tcPr/>
                </a:tc>
                <a:tc>
                  <a:txBody>
                    <a:bodyPr/>
                    <a:lstStyle/>
                    <a:p>
                      <a:pPr>
                        <a:spcBef>
                          <a:spcPts val="600"/>
                        </a:spcBef>
                      </a:pPr>
                      <a:r>
                        <a:rPr lang="en-US" sz="1600" b="0" i="0" u="none" strike="noStrike" cap="none" baseline="0" dirty="0">
                          <a:solidFill>
                            <a:schemeClr val="tx1"/>
                          </a:solidFill>
                          <a:latin typeface="+mn-lt"/>
                          <a:ea typeface="+mn-ea"/>
                          <a:cs typeface="+mn-cs"/>
                          <a:sym typeface="Arial"/>
                        </a:rPr>
                        <a:t>Focus on the meaning of a zero in any number by starting with a number like 4005 and asking how that would be shown with materials. Explicitly discuss the role of a 0 in the number.</a:t>
                      </a:r>
                    </a:p>
                    <a:p>
                      <a:pPr>
                        <a:spcBef>
                          <a:spcPts val="600"/>
                        </a:spcBef>
                      </a:pPr>
                      <a:r>
                        <a:rPr lang="en-US" sz="1600" b="0" i="0" u="none" strike="noStrike" cap="none" baseline="0" dirty="0">
                          <a:solidFill>
                            <a:schemeClr val="tx1"/>
                          </a:solidFill>
                          <a:latin typeface="+mn-lt"/>
                          <a:ea typeface="+mn-ea"/>
                          <a:cs typeface="+mn-cs"/>
                          <a:sym typeface="Arial"/>
                        </a:rPr>
                        <a:t>Never refer to 0 as a “placeholder.” This terminology gives the impression that it is not a numerical value and it is there just as a way to fill a space.</a:t>
                      </a:r>
                    </a:p>
                    <a:p>
                      <a:pPr>
                        <a:spcBef>
                          <a:spcPts val="600"/>
                        </a:spcBef>
                      </a:pPr>
                      <a:r>
                        <a:rPr lang="en-US" sz="1600" b="0" i="0" u="none" strike="noStrike" cap="none" baseline="0" dirty="0">
                          <a:solidFill>
                            <a:schemeClr val="tx1"/>
                          </a:solidFill>
                          <a:latin typeface="+mn-lt"/>
                          <a:ea typeface="+mn-ea"/>
                          <a:cs typeface="+mn-cs"/>
                          <a:sym typeface="Arial"/>
                        </a:rPr>
                        <a:t>Discuss whether this answer is reasonable by thinking about 4000 × 10.</a:t>
                      </a:r>
                      <a:endParaRPr lang="en-US" sz="1600" dirty="0"/>
                    </a:p>
                  </a:txBody>
                  <a:tcPr/>
                </a:tc>
                <a:extLst>
                  <a:ext uri="{0D108BD9-81ED-4DB2-BD59-A6C34878D82A}">
                    <a16:rowId xmlns:a16="http://schemas.microsoft.com/office/drawing/2014/main" val="3208160518"/>
                  </a:ext>
                </a:extLst>
              </a:tr>
            </a:tbl>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246460314"/>
              </p:ext>
            </p:extLst>
          </p:nvPr>
        </p:nvGraphicFramePr>
        <p:xfrm>
          <a:off x="3661029" y="2916604"/>
          <a:ext cx="610933" cy="1024791"/>
        </p:xfrm>
        <a:graphic>
          <a:graphicData uri="http://schemas.openxmlformats.org/presentationml/2006/ole">
            <mc:AlternateContent xmlns:mc="http://schemas.openxmlformats.org/markup-compatibility/2006">
              <mc:Choice xmlns:v="urn:schemas-microsoft-com:vml" Requires="v">
                <p:oleObj spid="_x0000_s1126" name="Equation" r:id="rId3" imgW="393480" imgH="660240" progId="Equation.DSMT4">
                  <p:embed/>
                </p:oleObj>
              </mc:Choice>
              <mc:Fallback>
                <p:oleObj name="Equation" r:id="rId3" imgW="393480" imgH="660240" progId="Equation.DSMT4">
                  <p:embed/>
                  <p:pic>
                    <p:nvPicPr>
                      <p:cNvPr id="0" name=""/>
                      <p:cNvPicPr/>
                      <p:nvPr/>
                    </p:nvPicPr>
                    <p:blipFill>
                      <a:blip r:embed="rId4"/>
                      <a:stretch>
                        <a:fillRect/>
                      </a:stretch>
                    </p:blipFill>
                    <p:spPr>
                      <a:xfrm>
                        <a:off x="3661029" y="2916604"/>
                        <a:ext cx="610933" cy="1024791"/>
                      </a:xfrm>
                      <a:prstGeom prst="rect">
                        <a:avLst/>
                      </a:prstGeom>
                    </p:spPr>
                  </p:pic>
                </p:oleObj>
              </mc:Fallback>
            </mc:AlternateContent>
          </a:graphicData>
        </a:graphic>
      </p:graphicFrame>
    </p:spTree>
    <p:extLst>
      <p:ext uri="{BB962C8B-B14F-4D97-AF65-F5344CB8AC3E}">
        <p14:creationId xmlns:p14="http://schemas.microsoft.com/office/powerpoint/2010/main" val="1001706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Times New Roman" panose="02020603050405020304" pitchFamily="18" charset="0"/>
              </a:rPr>
              <a:t>Common Challenges and Misconceptions for Multiplication and Division Computation </a:t>
            </a:r>
            <a:r>
              <a:rPr lang="en-US" sz="2000" b="0" dirty="0">
                <a:latin typeface="Times New Roman" panose="02020603050405020304" pitchFamily="18" charset="0"/>
              </a:rPr>
              <a:t>(2 of 2)</a:t>
            </a:r>
            <a:endParaRPr lang="en-US" sz="2000" dirty="0"/>
          </a:p>
        </p:txBody>
      </p:sp>
      <p:sp>
        <p:nvSpPr>
          <p:cNvPr id="3" name="Text Placeholder 2"/>
          <p:cNvSpPr>
            <a:spLocks noGrp="1"/>
          </p:cNvSpPr>
          <p:nvPr>
            <p:ph type="body" idx="1"/>
          </p:nvPr>
        </p:nvSpPr>
        <p:spPr>
          <a:xfrm>
            <a:off x="457200" y="1600201"/>
            <a:ext cx="8229600" cy="4231640"/>
          </a:xfrm>
        </p:spPr>
        <p:txBody>
          <a:bodyPr/>
          <a:lstStyle/>
          <a:p>
            <a:pPr marL="0" indent="0">
              <a:buNone/>
            </a:pPr>
            <a:r>
              <a:rPr lang="en-US" sz="2400" dirty="0">
                <a:latin typeface="+mn-lt"/>
                <a:cs typeface="Verdana"/>
              </a:rPr>
              <a:t>Use an approach that mimics addition by considering the tens and ones separately</a:t>
            </a:r>
          </a:p>
          <a:p>
            <a:pPr marL="0" indent="0">
              <a:buNone/>
            </a:pPr>
            <a:r>
              <a:rPr lang="en-US" sz="2400" dirty="0">
                <a:latin typeface="+mn-lt"/>
                <a:cs typeface="Verdana"/>
              </a:rPr>
              <a:t>28 × 36 calculates 20 × 30 and adds to 8 × 6</a:t>
            </a:r>
          </a:p>
          <a:p>
            <a:pPr marL="0" indent="0">
              <a:buNone/>
            </a:pPr>
            <a:r>
              <a:rPr lang="en-US" sz="2400" dirty="0">
                <a:latin typeface="+mn-lt"/>
                <a:cs typeface="Verdana"/>
              </a:rPr>
              <a:t>Misinterpret the regrouped number in a multiplication problem, i.e., 37 × 5 should be 5 × 7 and 5 × 30 - when regrouping product of 5 × 7, they multiplied 3 × 2 for 5 × 60.</a:t>
            </a:r>
          </a:p>
          <a:p>
            <a:pPr marL="0" indent="0">
              <a:buNone/>
            </a:pPr>
            <a:r>
              <a:rPr lang="en-US" sz="2400" dirty="0">
                <a:latin typeface="+mn-lt"/>
                <a:cs typeface="Verdana"/>
              </a:rPr>
              <a:t>Misuse the distributive property in division, e.g., 95 ÷ 16 broke the divisor into 95 ÷ 10 and 95 ÷ 6 versus dividend.</a:t>
            </a:r>
          </a:p>
          <a:p>
            <a:pPr marL="0" indent="0">
              <a:buNone/>
            </a:pPr>
            <a:r>
              <a:rPr lang="en-US" sz="2400" dirty="0">
                <a:latin typeface="+mn-lt"/>
                <a:cs typeface="Verdana"/>
              </a:rPr>
              <a:t>Ignore the internal zeros when dividing, e.g., 8002 ÷ 2 = 41.</a:t>
            </a:r>
          </a:p>
        </p:txBody>
      </p:sp>
    </p:spTree>
    <p:extLst>
      <p:ext uri="{BB962C8B-B14F-4D97-AF65-F5344CB8AC3E}">
        <p14:creationId xmlns:p14="http://schemas.microsoft.com/office/powerpoint/2010/main" val="3361491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Standards-Based Development</a:t>
            </a:r>
            <a:endParaRPr lang="en-US" dirty="0"/>
          </a:p>
        </p:txBody>
      </p:sp>
      <p:sp>
        <p:nvSpPr>
          <p:cNvPr id="3" name="Text Placeholder 2"/>
          <p:cNvSpPr>
            <a:spLocks noGrp="1"/>
          </p:cNvSpPr>
          <p:nvPr>
            <p:ph type="body" idx="1"/>
          </p:nvPr>
        </p:nvSpPr>
        <p:spPr>
          <a:xfrm>
            <a:off x="457200" y="1600201"/>
            <a:ext cx="8229600" cy="4067070"/>
          </a:xfrm>
        </p:spPr>
        <p:txBody>
          <a:bodyPr/>
          <a:lstStyle/>
          <a:p>
            <a:pPr marL="0" indent="0">
              <a:buNone/>
            </a:pPr>
            <a:r>
              <a:rPr lang="en-US" sz="2400" dirty="0">
                <a:latin typeface="+mn-lt"/>
                <a:cs typeface="Verdana"/>
              </a:rPr>
              <a:t>Students should solve multiplication and division problems with numbers appropriate for their grade level:</a:t>
            </a:r>
          </a:p>
          <a:p>
            <a:pPr marL="0" indent="0">
              <a:buNone/>
            </a:pPr>
            <a:r>
              <a:rPr lang="en-US" sz="2400" b="1" dirty="0">
                <a:solidFill>
                  <a:schemeClr val="tx1"/>
                </a:solidFill>
                <a:latin typeface="+mn-lt"/>
                <a:cs typeface="Verdana"/>
              </a:rPr>
              <a:t>3rd</a:t>
            </a:r>
            <a:r>
              <a:rPr lang="en-US" sz="2400" dirty="0">
                <a:solidFill>
                  <a:schemeClr val="tx2"/>
                </a:solidFill>
                <a:latin typeface="+mn-lt"/>
                <a:cs typeface="Verdana"/>
              </a:rPr>
              <a:t> </a:t>
            </a:r>
            <a:r>
              <a:rPr lang="en-US" sz="2400" dirty="0">
                <a:solidFill>
                  <a:schemeClr val="tx1"/>
                </a:solidFill>
                <a:latin typeface="+mn-lt"/>
                <a:cs typeface="Verdana"/>
              </a:rPr>
              <a:t>Fluently multiply and divide within 100.</a:t>
            </a:r>
          </a:p>
          <a:p>
            <a:pPr marL="0" indent="0">
              <a:buNone/>
            </a:pPr>
            <a:r>
              <a:rPr lang="en-US" sz="2400" b="1" dirty="0">
                <a:solidFill>
                  <a:schemeClr val="tx1"/>
                </a:solidFill>
                <a:latin typeface="+mn-lt"/>
                <a:cs typeface="Verdana"/>
              </a:rPr>
              <a:t>4th</a:t>
            </a:r>
            <a:r>
              <a:rPr lang="en-US" sz="2400" dirty="0">
                <a:solidFill>
                  <a:srgbClr val="007FA3"/>
                </a:solidFill>
                <a:latin typeface="+mn-lt"/>
                <a:cs typeface="Verdana"/>
              </a:rPr>
              <a:t> </a:t>
            </a:r>
            <a:r>
              <a:rPr lang="en-US" sz="2400" dirty="0">
                <a:solidFill>
                  <a:schemeClr val="tx1"/>
                </a:solidFill>
                <a:latin typeface="+mn-lt"/>
                <a:cs typeface="Verdana"/>
              </a:rPr>
              <a:t>Multiply a whole number up to 4 digits and find whole number quotients for up to a four digit dividend with one-digit divisors.</a:t>
            </a:r>
          </a:p>
          <a:p>
            <a:pPr marL="0" indent="0">
              <a:buNone/>
            </a:pPr>
            <a:r>
              <a:rPr lang="en-US" sz="2400" b="1" dirty="0">
                <a:solidFill>
                  <a:schemeClr val="tx1"/>
                </a:solidFill>
                <a:latin typeface="+mn-lt"/>
                <a:cs typeface="Verdana"/>
              </a:rPr>
              <a:t>5th</a:t>
            </a:r>
            <a:r>
              <a:rPr lang="en-US" sz="2400" dirty="0">
                <a:solidFill>
                  <a:srgbClr val="007FA3"/>
                </a:solidFill>
                <a:latin typeface="+mn-lt"/>
                <a:cs typeface="Verdana"/>
              </a:rPr>
              <a:t> </a:t>
            </a:r>
            <a:r>
              <a:rPr lang="en-US" sz="2400" dirty="0">
                <a:solidFill>
                  <a:schemeClr val="tx1"/>
                </a:solidFill>
                <a:latin typeface="+mn-lt"/>
                <a:cs typeface="Verdana"/>
              </a:rPr>
              <a:t>Fluently multiply multi-digit whole numbers and find whole number quotients with up to four-digit dividends and two-digit divisors.</a:t>
            </a:r>
            <a:endParaRPr lang="en-US" sz="2400" dirty="0">
              <a:solidFill>
                <a:srgbClr val="000000"/>
              </a:solidFill>
              <a:latin typeface="+mn-lt"/>
              <a:cs typeface="Verdana"/>
            </a:endParaRPr>
          </a:p>
        </p:txBody>
      </p:sp>
    </p:spTree>
    <p:extLst>
      <p:ext uri="{BB962C8B-B14F-4D97-AF65-F5344CB8AC3E}">
        <p14:creationId xmlns:p14="http://schemas.microsoft.com/office/powerpoint/2010/main" val="2947287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Times New Roman" panose="02020603050405020304" pitchFamily="18" charset="0"/>
              </a:rPr>
              <a:t>Invented Strategies for Multiplication </a:t>
            </a:r>
            <a:r>
              <a:rPr lang="en-US" sz="2000" b="0" dirty="0">
                <a:latin typeface="Times New Roman" panose="02020603050405020304" pitchFamily="18" charset="0"/>
              </a:rPr>
              <a:t>(1 of 3)</a:t>
            </a:r>
            <a:endParaRPr lang="en-US" sz="2000" b="0" dirty="0"/>
          </a:p>
        </p:txBody>
      </p:sp>
      <p:sp>
        <p:nvSpPr>
          <p:cNvPr id="5" name="Text Placeholder 4"/>
          <p:cNvSpPr>
            <a:spLocks noGrp="1"/>
          </p:cNvSpPr>
          <p:nvPr>
            <p:ph type="body" idx="1"/>
          </p:nvPr>
        </p:nvSpPr>
        <p:spPr>
          <a:xfrm>
            <a:off x="457200" y="1600201"/>
            <a:ext cx="3602334" cy="469760"/>
          </a:xfrm>
        </p:spPr>
        <p:txBody>
          <a:bodyPr/>
          <a:lstStyle/>
          <a:p>
            <a:pPr marL="0" indent="0">
              <a:buNone/>
            </a:pPr>
            <a:r>
              <a:rPr lang="en-US" sz="2400" dirty="0">
                <a:latin typeface="+mn-lt"/>
                <a:cs typeface="ＭＳ Ｐゴシック" charset="0"/>
              </a:rPr>
              <a:t>Complete Number 63 × 5</a:t>
            </a:r>
          </a:p>
        </p:txBody>
      </p:sp>
      <p:pic>
        <p:nvPicPr>
          <p:cNvPr id="8" name="Picture 8" descr="A student written response to 63 times 5. This response has 2 parts. Part 1. In long addition, 63 + 63, = 126 + 63, = 189 + 63, = 252 + 63, = 315. Part 2. Numbers are grouped and added to find the answer using a partitioning strategy. 63 is written 5 times, aligned vertically. A pair of 60 threes are grouped and added together make 126. This happens twice, with 1 63 remaining. The remaining 63 groups with 1 of the 100 20 sixes to make 189. 189 is grouped with the remaining 126 and added together to make 31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314470"/>
            <a:ext cx="3784600" cy="388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 Placeholder 5"/>
          <p:cNvSpPr>
            <a:spLocks noGrp="1"/>
          </p:cNvSpPr>
          <p:nvPr>
            <p:ph type="body" idx="2"/>
          </p:nvPr>
        </p:nvSpPr>
        <p:spPr>
          <a:xfrm>
            <a:off x="4391130" y="1603551"/>
            <a:ext cx="4295670" cy="418681"/>
          </a:xfrm>
        </p:spPr>
        <p:txBody>
          <a:bodyPr/>
          <a:lstStyle/>
          <a:p>
            <a:pPr marL="0" indent="0">
              <a:buNone/>
            </a:pPr>
            <a:r>
              <a:rPr lang="en-US" sz="2400" dirty="0">
                <a:latin typeface="+mn-lt"/>
                <a:cs typeface="ＭＳ Ｐゴシック" charset="0"/>
              </a:rPr>
              <a:t>Useful Representations 6 × 34</a:t>
            </a:r>
          </a:p>
        </p:txBody>
      </p:sp>
      <p:pic>
        <p:nvPicPr>
          <p:cNvPr id="7" name="Picture 7" descr="3 models of 6 times 34. Model 1. There are 6 groups of 34 dots each. Model 2. There are 6 identical base 10 models, 3 sticks of 10 squares, and 4 single squares. Model 3. A rectangle has 2 parts. 1 part is 6 by 30, the other part is 6 by 4. The whole is 6 by 3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162070"/>
            <a:ext cx="3395663"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89645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875" y="-41804"/>
            <a:ext cx="8229600" cy="1097279"/>
          </a:xfrm>
        </p:spPr>
        <p:txBody>
          <a:bodyPr/>
          <a:lstStyle/>
          <a:p>
            <a:r>
              <a:rPr lang="en-US" dirty="0">
                <a:latin typeface="Times New Roman" panose="02020603050405020304" pitchFamily="18" charset="0"/>
              </a:rPr>
              <a:t>Invented Strategies for Multiplication </a:t>
            </a:r>
            <a:r>
              <a:rPr lang="en-US" sz="2000" b="0" dirty="0">
                <a:latin typeface="Times New Roman" panose="02020603050405020304" pitchFamily="18" charset="0"/>
              </a:rPr>
              <a:t>(2 of 3)</a:t>
            </a:r>
            <a:endParaRPr lang="en-US" dirty="0"/>
          </a:p>
        </p:txBody>
      </p:sp>
      <p:sp>
        <p:nvSpPr>
          <p:cNvPr id="3" name="Text Placeholder 2"/>
          <p:cNvSpPr>
            <a:spLocks noGrp="1"/>
          </p:cNvSpPr>
          <p:nvPr>
            <p:ph type="body" idx="1"/>
          </p:nvPr>
        </p:nvSpPr>
        <p:spPr>
          <a:xfrm>
            <a:off x="457200" y="1095375"/>
            <a:ext cx="8362950" cy="1724025"/>
          </a:xfrm>
        </p:spPr>
        <p:txBody>
          <a:bodyPr/>
          <a:lstStyle/>
          <a:p>
            <a:pPr marL="0" indent="0" eaLnBrk="1" hangingPunct="1">
              <a:buNone/>
              <a:defRPr/>
            </a:pPr>
            <a:r>
              <a:rPr lang="en-US" sz="2400" dirty="0">
                <a:latin typeface="+mn-lt"/>
                <a:cs typeface="Verdana"/>
              </a:rPr>
              <a:t>Students decompose numbers that reflect an understanding of place value.</a:t>
            </a:r>
          </a:p>
          <a:p>
            <a:pPr marL="0" indent="0" eaLnBrk="1" hangingPunct="1">
              <a:buNone/>
              <a:defRPr/>
            </a:pPr>
            <a:r>
              <a:rPr lang="en-US" sz="2400" dirty="0">
                <a:latin typeface="+mn-lt"/>
                <a:cs typeface="Verdana"/>
              </a:rPr>
              <a:t>Try each of the four strategies and teach someone else the methods.</a:t>
            </a:r>
          </a:p>
        </p:txBody>
      </p:sp>
      <p:pic>
        <p:nvPicPr>
          <p:cNvPr id="4" name="Picture 3" descr="4 student partitioning strategies for multiplication. Answer 1, by decades. This answer has 2 parts. Part 1, 27 times 4. 4 times 20 = 80, and 4 times 7 = 28. 28 and 80 are grouped and added together to make 108. Part 2, 268 times 7. 7 times 200 = 1,400, 7 times 60 = 420, and 7 times 8 = 56. 1,400 and 420 are grouped and added together to make 1,820. 1,820 and the remaining answer, 56, are grouped and added together to make 1,876. Answer 2, partitioning the multiplier. 46 times 3. Double 46 = 92. 92 and 46 are grouped and added together to make 138. Answer 3, by tens and ones. 27 times 4. 10 times 4 = 40 is written twice. Then, 7 times 4 = 28. The 2 forties are grouped and added together to make 80. 80 and 28 are grouped and added together to make 108. Answer 4, other partitions. 27 times 8. 25 times 4 = 100, so 25 times 8 = 200. 2 times 8 = 16. 200 and 16 are grouped and added together to make 216.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74" y="2938460"/>
            <a:ext cx="8296275" cy="3386139"/>
          </a:xfrm>
          <a:prstGeom prst="rect">
            <a:avLst/>
          </a:prstGeom>
        </p:spPr>
      </p:pic>
    </p:spTree>
    <p:extLst>
      <p:ext uri="{BB962C8B-B14F-4D97-AF65-F5344CB8AC3E}">
        <p14:creationId xmlns:p14="http://schemas.microsoft.com/office/powerpoint/2010/main" val="444698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Invented Strategies for Multiplication </a:t>
            </a:r>
            <a:r>
              <a:rPr lang="en-US" sz="2000" b="0" dirty="0">
                <a:latin typeface="Times New Roman" panose="02020603050405020304" pitchFamily="18" charset="0"/>
              </a:rPr>
              <a:t>(3 of 3)</a:t>
            </a:r>
            <a:endParaRPr lang="en-US" dirty="0"/>
          </a:p>
        </p:txBody>
      </p:sp>
      <p:sp>
        <p:nvSpPr>
          <p:cNvPr id="4" name="Text Placeholder 3"/>
          <p:cNvSpPr>
            <a:spLocks noGrp="1"/>
          </p:cNvSpPr>
          <p:nvPr>
            <p:ph type="body" idx="1"/>
          </p:nvPr>
        </p:nvSpPr>
        <p:spPr>
          <a:xfrm>
            <a:off x="457200" y="1600200"/>
            <a:ext cx="3732963" cy="3685233"/>
          </a:xfrm>
        </p:spPr>
        <p:txBody>
          <a:bodyPr/>
          <a:lstStyle/>
          <a:p>
            <a:pPr marL="0" indent="0">
              <a:buNone/>
            </a:pPr>
            <a:r>
              <a:rPr lang="en-US" sz="2400" dirty="0">
                <a:latin typeface="+mn-lt"/>
                <a:cs typeface="ＭＳ Ｐゴシック" charset="0"/>
              </a:rPr>
              <a:t>Manipulate numbers to make calculations easier.</a:t>
            </a:r>
          </a:p>
          <a:p>
            <a:pPr marL="0" indent="0">
              <a:buNone/>
            </a:pPr>
            <a:r>
              <a:rPr lang="en-US" sz="2400" dirty="0">
                <a:latin typeface="+mn-lt"/>
                <a:cs typeface="ＭＳ Ｐゴシック" charset="0"/>
              </a:rPr>
              <a:t>Adjustment or Compensation:</a:t>
            </a:r>
          </a:p>
          <a:p>
            <a:pPr marL="0" indent="0">
              <a:buNone/>
            </a:pPr>
            <a:r>
              <a:rPr lang="en-US" sz="2400" dirty="0">
                <a:latin typeface="+mn-lt"/>
                <a:cs typeface="ＭＳ Ｐゴシック" charset="0"/>
              </a:rPr>
              <a:t>“Half-then-double strategy” used when 5 or 50 involved</a:t>
            </a:r>
          </a:p>
          <a:p>
            <a:pPr marL="0" indent="0">
              <a:buNone/>
            </a:pPr>
            <a:r>
              <a:rPr lang="en-US" sz="2400" dirty="0">
                <a:latin typeface="+mn-lt"/>
                <a:cs typeface="ＭＳ Ｐゴシック" charset="0"/>
              </a:rPr>
              <a:t>Using a close compatible number (and the distributive property).</a:t>
            </a:r>
          </a:p>
        </p:txBody>
      </p:sp>
      <p:sp>
        <p:nvSpPr>
          <p:cNvPr id="5" name="Text Placeholder 4"/>
          <p:cNvSpPr>
            <a:spLocks noGrp="1"/>
          </p:cNvSpPr>
          <p:nvPr>
            <p:ph type="body" idx="2"/>
          </p:nvPr>
        </p:nvSpPr>
        <p:spPr>
          <a:xfrm>
            <a:off x="4793064" y="1600200"/>
            <a:ext cx="3567165" cy="489021"/>
          </a:xfrm>
        </p:spPr>
        <p:txBody>
          <a:bodyPr/>
          <a:lstStyle/>
          <a:p>
            <a:pPr marL="0" indent="0">
              <a:buNone/>
            </a:pPr>
            <a:r>
              <a:rPr lang="en-US" sz="2400" dirty="0">
                <a:latin typeface="+mn-lt"/>
                <a:cs typeface="Verdana"/>
              </a:rPr>
              <a:t>Compensation strategies</a:t>
            </a:r>
          </a:p>
        </p:txBody>
      </p:sp>
      <p:pic>
        <p:nvPicPr>
          <p:cNvPr id="6" name="Picture 6" descr="Student response of compensation strategies for multiplication. 27 + 3, = 30 times 4, = 120. 3 times 4 = 12. 120 minus 12 = 108. I can split 250 in half and multiply by 10. 125 times 10 = 1,250. 20 times 70 = 1,400 minus 210, from 3 times 7, = 1,19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174691"/>
            <a:ext cx="4394216" cy="38879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8004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Multiplication of Multidigit Numbers</a:t>
            </a:r>
            <a:endParaRPr lang="en-US" dirty="0"/>
          </a:p>
        </p:txBody>
      </p:sp>
      <p:sp>
        <p:nvSpPr>
          <p:cNvPr id="3" name="Text Placeholder 2"/>
          <p:cNvSpPr>
            <a:spLocks noGrp="1"/>
          </p:cNvSpPr>
          <p:nvPr>
            <p:ph type="body" idx="1"/>
          </p:nvPr>
        </p:nvSpPr>
        <p:spPr>
          <a:xfrm>
            <a:off x="457200" y="1600200"/>
            <a:ext cx="4165042" cy="4690068"/>
          </a:xfrm>
        </p:spPr>
        <p:txBody>
          <a:bodyPr/>
          <a:lstStyle/>
          <a:p>
            <a:pPr marL="0" indent="0">
              <a:buNone/>
            </a:pPr>
            <a:r>
              <a:rPr lang="en-US" sz="2400" dirty="0">
                <a:latin typeface="+mn-lt"/>
                <a:cs typeface="ＭＳ Ｐゴシック" charset="0"/>
              </a:rPr>
              <a:t>Multiplication of multidigit numbers supports the importance of place value and emphasis on the number rather than separate digits.</a:t>
            </a:r>
            <a:br>
              <a:rPr lang="en-US" sz="2400" dirty="0">
                <a:latin typeface="+mn-lt"/>
                <a:cs typeface="ＭＳ Ｐゴシック" charset="0"/>
              </a:rPr>
            </a:br>
            <a:endParaRPr lang="en-US" sz="2400" dirty="0">
              <a:latin typeface="+mn-lt"/>
              <a:cs typeface="ＭＳ Ｐゴシック" charset="0"/>
            </a:endParaRPr>
          </a:p>
          <a:p>
            <a:pPr marL="0" lvl="1" indent="0">
              <a:spcBef>
                <a:spcPts val="1500"/>
              </a:spcBef>
              <a:buNone/>
              <a:defRPr/>
            </a:pPr>
            <a:r>
              <a:rPr lang="en-US" sz="2400" dirty="0">
                <a:latin typeface="+mn-lt"/>
                <a:cs typeface="Verdana"/>
              </a:rPr>
              <a:t>Cluster Problems – Using facts and combinations already known in order to figure out more complex computations. </a:t>
            </a:r>
          </a:p>
        </p:txBody>
      </p:sp>
      <p:pic>
        <p:nvPicPr>
          <p:cNvPr id="4" name="Picture 3" descr="3 student strategies for solving the problem, there were 35 dogsleds. Each sled was pulled by 12 dogs. How many dogs were there in all? Strategy 1. There are 3 groups of numbers. Group 1. There are 20 twelves paired up and added together to make 10 20 fours. The 20 fours are paired up and added together to make 5 40 eights. The 40 eights are paired up and added together to make 2 90 sixes, with 1 48 left over. 192 + 8 + 40 = 240. Group 2. There are 10 twelves paired up and added together to make 5 20 fours. The 20 fours pair up and add together to make 2 40 eights, with 1 24 left over. The 40 eights are grouped and added together to make 1 96. + 4 = 100 + 20 = 120. Group 3. There are 5 twelves paired up and added together to make 2 40 eights, with 1 12 left over. The 20 fours are grouped and added together to make 1 48. 48 and 12 are grouped and added together to make 60. 240 + 120 = 360. 420 is circled. Strategy 2. 3 times 35 = 105. 105 times 2 = 210. 210 times 2 = 420. Strategy 3. 12 times 5 = 60. 12 times 3 = 36. Add the 0 = 360. 360 + 60 = 4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2242" y="1424215"/>
            <a:ext cx="4165042" cy="4907506"/>
          </a:xfrm>
          <a:prstGeom prst="rect">
            <a:avLst/>
          </a:prstGeom>
        </p:spPr>
      </p:pic>
    </p:spTree>
    <p:extLst>
      <p:ext uri="{BB962C8B-B14F-4D97-AF65-F5344CB8AC3E}">
        <p14:creationId xmlns:p14="http://schemas.microsoft.com/office/powerpoint/2010/main" val="2206504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rPr>
              <a:t>Multiplication of Multidigit Numbers</a:t>
            </a:r>
            <a:endParaRPr lang="en-US" dirty="0"/>
          </a:p>
        </p:txBody>
      </p:sp>
      <p:sp>
        <p:nvSpPr>
          <p:cNvPr id="3" name="Text Placeholder 2"/>
          <p:cNvSpPr>
            <a:spLocks noGrp="1"/>
          </p:cNvSpPr>
          <p:nvPr>
            <p:ph type="body" idx="1"/>
          </p:nvPr>
        </p:nvSpPr>
        <p:spPr>
          <a:xfrm>
            <a:off x="457201" y="1600200"/>
            <a:ext cx="2757488" cy="4786312"/>
          </a:xfrm>
        </p:spPr>
        <p:txBody>
          <a:bodyPr/>
          <a:lstStyle/>
          <a:p>
            <a:pPr marL="0" indent="0">
              <a:buNone/>
            </a:pPr>
            <a:r>
              <a:rPr lang="en-US" sz="2400" dirty="0">
                <a:latin typeface="+mn-lt"/>
                <a:cs typeface="Verdana"/>
              </a:rPr>
              <a:t>What strategies do </a:t>
            </a:r>
          </a:p>
          <a:p>
            <a:pPr marL="0" indent="0">
              <a:buNone/>
            </a:pPr>
            <a:r>
              <a:rPr lang="en-US" sz="2400" dirty="0">
                <a:latin typeface="+mn-lt"/>
                <a:cs typeface="Verdana"/>
              </a:rPr>
              <a:t>you see in these </a:t>
            </a:r>
          </a:p>
          <a:p>
            <a:pPr marL="0" indent="0">
              <a:buNone/>
            </a:pPr>
            <a:r>
              <a:rPr lang="en-US" sz="2400" dirty="0">
                <a:latin typeface="+mn-lt"/>
                <a:cs typeface="Verdana"/>
              </a:rPr>
              <a:t>examples?</a:t>
            </a:r>
          </a:p>
          <a:p>
            <a:pPr marL="0" indent="0">
              <a:buNone/>
            </a:pPr>
            <a:endParaRPr lang="en-US" sz="2400" dirty="0">
              <a:latin typeface="+mn-lt"/>
              <a:cs typeface="Verdana"/>
            </a:endParaRPr>
          </a:p>
          <a:p>
            <a:pPr marL="0" indent="0">
              <a:buNone/>
            </a:pPr>
            <a:r>
              <a:rPr lang="en-US" sz="2400" dirty="0">
                <a:latin typeface="+mn-lt"/>
                <a:cs typeface="Verdana"/>
              </a:rPr>
              <a:t>There were 35 dogsleds. Each sled was pulled by 12 dogs. How many dogs were there in all?</a:t>
            </a:r>
          </a:p>
        </p:txBody>
      </p:sp>
      <p:pic>
        <p:nvPicPr>
          <p:cNvPr id="4" name="Picture 3" descr="3 student strategies for solving the problem, there were 35 dogsleds. Each sled was pulled by 12 dogs. How many dogs were there in all? Strategy 1. There are 3 groups of numbers. Group 1. There are 20 twelves paired up and added together to make 10 20 fours. The 20 fours are paired up and added together to make 5 40 eights. The 40 eights are paired up and added together to make 2 90 sixes, with 1 48 left over. 192 + 8 + 40 = 240. Group 2. There are 10 twelves paired up and added together to make 5 20 fours. The 20 fours pair up and add together to make 2 40 eights, with 1 24 left over. The 40 eights are grouped and added together to make 1 96. + 4 = 100 + 20 = 120. Group 3. There are 5 twelves paired up and added together to make 2 40 eights, with 1 12 left over. The 20 fours are grouped and added together to make 1 48. 48 and 12 are grouped and added together to make 60. 240 + 120 = 360. 420 is circled. Strategy 2. 3 times 35 = 105. 105 times 2 = 210. 210 times 2 = 420. Strategy 3. 12 times 5 = 60. 12 times 3 = 36. Add the 0 = 360. 360 + 60 = 4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2105" y="1312649"/>
            <a:ext cx="5344695" cy="5073863"/>
          </a:xfrm>
          <a:prstGeom prst="rect">
            <a:avLst/>
          </a:prstGeom>
        </p:spPr>
      </p:pic>
    </p:spTree>
    <p:extLst>
      <p:ext uri="{BB962C8B-B14F-4D97-AF65-F5344CB8AC3E}">
        <p14:creationId xmlns:p14="http://schemas.microsoft.com/office/powerpoint/2010/main" val="2308310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Times New Roman" panose="02020603050405020304" pitchFamily="18" charset="0"/>
              </a:rPr>
              <a:t>Standard Algorithms for Multiplication </a:t>
            </a:r>
            <a:r>
              <a:rPr lang="en-US" sz="2000" b="0" dirty="0">
                <a:latin typeface="Times New Roman" panose="02020603050405020304" pitchFamily="18" charset="0"/>
              </a:rPr>
              <a:t>(1 of 2)</a:t>
            </a:r>
            <a:endParaRPr lang="en-US" sz="2000" b="0" dirty="0"/>
          </a:p>
        </p:txBody>
      </p:sp>
      <p:sp>
        <p:nvSpPr>
          <p:cNvPr id="4" name="Content Placeholder 3"/>
          <p:cNvSpPr>
            <a:spLocks noGrp="1"/>
          </p:cNvSpPr>
          <p:nvPr>
            <p:ph idx="1"/>
          </p:nvPr>
        </p:nvSpPr>
        <p:spPr>
          <a:xfrm>
            <a:off x="457200" y="1600200"/>
            <a:ext cx="4270549" cy="1313822"/>
          </a:xfrm>
        </p:spPr>
        <p:txBody>
          <a:bodyPr/>
          <a:lstStyle/>
          <a:p>
            <a:pPr marL="0" indent="0" eaLnBrk="1" hangingPunct="1">
              <a:buNone/>
            </a:pPr>
            <a:r>
              <a:rPr lang="en-US" sz="2200" dirty="0">
                <a:latin typeface="+mn-lt"/>
                <a:cs typeface="ＭＳ Ｐゴシック" charset="0"/>
              </a:rPr>
              <a:t>Begin with models</a:t>
            </a:r>
          </a:p>
          <a:p>
            <a:pPr marL="0" indent="0" eaLnBrk="1" hangingPunct="1">
              <a:buNone/>
            </a:pPr>
            <a:r>
              <a:rPr lang="en-US" sz="2200" dirty="0">
                <a:latin typeface="+mn-lt"/>
                <a:cs typeface="ＭＳ Ｐゴシック" charset="0"/>
              </a:rPr>
              <a:t>Area Models - connected and open</a:t>
            </a:r>
          </a:p>
        </p:txBody>
      </p:sp>
      <p:pic>
        <p:nvPicPr>
          <p:cNvPr id="8" name="Picture 7" descr="A model of 2 digit multiplication with base 10 materials. A long rectangle is covered in base 10 materials. The length is 47, 4 tens and 7 ones, the height is 6 ones. The rectangle has 5 parts, divided vertically. Each of the 5 parts have 6 parts, divided horizontally. 4 of the 5 parts are equal. 6 times 40 = 240, or 6 ones times 4 tens = 24 tens, or 240. The fifth part is divided into 7 parts vertically, so that this part is a 7 by 6 grid. 6 ones times 7 ones = 42 on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271085"/>
            <a:ext cx="3988587" cy="1637071"/>
          </a:xfrm>
          <a:prstGeom prst="rect">
            <a:avLst/>
          </a:prstGeom>
        </p:spPr>
      </p:pic>
      <p:sp>
        <p:nvSpPr>
          <p:cNvPr id="5" name="Content Placeholder 4"/>
          <p:cNvSpPr>
            <a:spLocks noGrp="1"/>
          </p:cNvSpPr>
          <p:nvPr>
            <p:ph idx="13"/>
          </p:nvPr>
        </p:nvSpPr>
        <p:spPr>
          <a:xfrm>
            <a:off x="457200" y="5066786"/>
            <a:ext cx="4205235" cy="919336"/>
          </a:xfrm>
        </p:spPr>
        <p:txBody>
          <a:bodyPr/>
          <a:lstStyle/>
          <a:p>
            <a:pPr marL="0" indent="0" eaLnBrk="1" hangingPunct="1">
              <a:buNone/>
              <a:defRPr/>
            </a:pPr>
            <a:r>
              <a:rPr lang="en-US" sz="2200" dirty="0">
                <a:latin typeface="+mn-lt"/>
              </a:rPr>
              <a:t>Notice the base-ten language</a:t>
            </a:r>
          </a:p>
          <a:p>
            <a:pPr marL="0" indent="0" eaLnBrk="1" hangingPunct="1">
              <a:buNone/>
              <a:defRPr/>
            </a:pPr>
            <a:r>
              <a:rPr lang="en-US" sz="2200" dirty="0">
                <a:latin typeface="+mn-lt"/>
              </a:rPr>
              <a:t>Each section is a partial product</a:t>
            </a:r>
          </a:p>
        </p:txBody>
      </p:sp>
      <p:pic>
        <p:nvPicPr>
          <p:cNvPr id="9" name="Picture 8" descr="An area model of ones, tens, and hundreds places. A rectangle a base of 47 centimeters and a height of 36 centimeters. It is divided into 4 parts, hundreds, tens, tens, and ones. From the top right and moving clockwise, hundreds is the biggest part, tens, ones is the smallest part, tens. The first tens part has a height of 30, part of the 36 total. The ones part has a height of 6, and length of 7, part of the total 47. The second tens part has a length of 40, part of the total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8309" y="1798157"/>
            <a:ext cx="3858491" cy="3131127"/>
          </a:xfrm>
          <a:prstGeom prst="rect">
            <a:avLst/>
          </a:prstGeom>
        </p:spPr>
      </p:pic>
      <p:sp>
        <p:nvSpPr>
          <p:cNvPr id="6" name="Content Placeholder 5"/>
          <p:cNvSpPr>
            <a:spLocks noGrp="1"/>
          </p:cNvSpPr>
          <p:nvPr>
            <p:ph idx="14"/>
          </p:nvPr>
        </p:nvSpPr>
        <p:spPr>
          <a:xfrm>
            <a:off x="4727749" y="5066786"/>
            <a:ext cx="3959051" cy="1077239"/>
          </a:xfrm>
        </p:spPr>
        <p:txBody>
          <a:bodyPr/>
          <a:lstStyle/>
          <a:p>
            <a:pPr marL="0" indent="0">
              <a:buNone/>
            </a:pPr>
            <a:r>
              <a:rPr lang="en-US" sz="2200" dirty="0">
                <a:latin typeface="+mn-lt"/>
              </a:rPr>
              <a:t>Figuring out the size of each subrectangle and combining to find the whole</a:t>
            </a:r>
          </a:p>
        </p:txBody>
      </p:sp>
    </p:spTree>
    <p:extLst>
      <p:ext uri="{BB962C8B-B14F-4D97-AF65-F5344CB8AC3E}">
        <p14:creationId xmlns:p14="http://schemas.microsoft.com/office/powerpoint/2010/main" val="3755830542"/>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9008</TotalTime>
  <Words>1713</Words>
  <Application>Microsoft Office PowerPoint</Application>
  <PresentationFormat>On-screen Show (4:3)</PresentationFormat>
  <Paragraphs>185</Paragraphs>
  <Slides>26</Slides>
  <Notes>1</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34" baseType="lpstr">
      <vt:lpstr>ＭＳ Ｐゴシック</vt:lpstr>
      <vt:lpstr>Arial</vt:lpstr>
      <vt:lpstr>Noto Sans Symbols</vt:lpstr>
      <vt:lpstr>Times New Roman</vt:lpstr>
      <vt:lpstr>Verdana</vt:lpstr>
      <vt:lpstr>508 Lecture</vt:lpstr>
      <vt:lpstr>1_508 Lecture</vt:lpstr>
      <vt:lpstr>Equation</vt:lpstr>
      <vt:lpstr>Elementary and Middle School Mathematics Teaching Developmentally 10th Edition</vt:lpstr>
      <vt:lpstr>Learner Outcomes</vt:lpstr>
      <vt:lpstr>Standards-Based Development</vt:lpstr>
      <vt:lpstr>Invented Strategies for Multiplication (1 of 3)</vt:lpstr>
      <vt:lpstr>Invented Strategies for Multiplication (2 of 3)</vt:lpstr>
      <vt:lpstr>Invented Strategies for Multiplication (3 of 3)</vt:lpstr>
      <vt:lpstr>Multiplication of Multidigit Numbers</vt:lpstr>
      <vt:lpstr>Multiplication of Multidigit Numbers</vt:lpstr>
      <vt:lpstr>Standard Algorithms for Multiplication (1 of 2)</vt:lpstr>
      <vt:lpstr>Standard Algorithms for Multiplication (2 of 2)</vt:lpstr>
      <vt:lpstr>Develop the Written Record for Multiplication of Multidigit Numbers</vt:lpstr>
      <vt:lpstr>Invented Strategies for Division (1 of 4)</vt:lpstr>
      <vt:lpstr>Invented Strategies for Division (2 of 4)</vt:lpstr>
      <vt:lpstr>Invented Strategies for Division (3 of 4)</vt:lpstr>
      <vt:lpstr>Invented Strategies for Division (4 of 4)</vt:lpstr>
      <vt:lpstr>Standard Algorithm for Division (1 of 3)</vt:lpstr>
      <vt:lpstr>Standard Algorithm for Division (2 of 3)</vt:lpstr>
      <vt:lpstr>Standard Algorithm for Division (3 of 3)</vt:lpstr>
      <vt:lpstr>Activity 12.4: Double, Double- No Toil and Trouble!</vt:lpstr>
      <vt:lpstr>Computational Estimation (1 of 2)</vt:lpstr>
      <vt:lpstr>Computational Estimation (2 of 2)</vt:lpstr>
      <vt:lpstr>Activity 12.8: Computational Estimation (1 of 2)</vt:lpstr>
      <vt:lpstr>Activity 12.8: Computational Estimation (2 of 2)</vt:lpstr>
      <vt:lpstr>Activity 12.9 Hit the Target: Computational Estimation</vt:lpstr>
      <vt:lpstr>Common Challenges and Misconceptions for Multiplication and Division Computation (1 of 2)</vt:lpstr>
      <vt:lpstr>Common Challenges and Misconceptions for Multiplication and Division Computation (2 of 2)</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and Middle School Mathematics Teaching Developmentally, 10e</dc:title>
  <dc:subject>TED</dc:subject>
  <dc:creator>Van De Walle/Karp/Bay-Williams</dc:creator>
  <cp:keywords>Elementary and Middle School Mathematics Teaching Developmentally</cp:keywords>
  <cp:lastModifiedBy>Geoff F Clement</cp:lastModifiedBy>
  <cp:revision>892</cp:revision>
  <dcterms:modified xsi:type="dcterms:W3CDTF">2018-12-21T16:55:16Z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