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32"/>
  </p:notesMasterIdLst>
  <p:handoutMasterIdLst>
    <p:handoutMasterId r:id="rId33"/>
  </p:handoutMasterIdLst>
  <p:sldIdLst>
    <p:sldId id="334" r:id="rId3"/>
    <p:sldId id="306" r:id="rId4"/>
    <p:sldId id="307"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2" r:id="rId30"/>
    <p:sldId id="333" r:id="rId3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50" autoAdjust="0"/>
    <p:restoredTop sz="96395" autoAdjust="0"/>
  </p:normalViewPr>
  <p:slideViewPr>
    <p:cSldViewPr snapToGrid="0" snapToObjects="1">
      <p:cViewPr varScale="1">
        <p:scale>
          <a:sx n="80" d="100"/>
          <a:sy n="80" d="100"/>
        </p:scale>
        <p:origin x="1166" y="46"/>
      </p:cViewPr>
      <p:guideLst>
        <p:guide orient="horz" pos="2160"/>
        <p:guide pos="2880"/>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12/21/2018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31063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243155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12/21/2018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305022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t>12/21/2018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858964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524156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p>
        </p:txBody>
      </p:sp>
    </p:spTree>
    <p:extLst>
      <p:ext uri="{BB962C8B-B14F-4D97-AF65-F5344CB8AC3E}">
        <p14:creationId xmlns:p14="http://schemas.microsoft.com/office/powerpoint/2010/main" val="2740544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832AD23-A511-424E-9DD2-B8CE2D237B20}" type="datetime1">
              <a:rPr lang="en-US" smtClean="0"/>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42578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12/21/2018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3605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57200" y="37338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0133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21440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7040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7783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92797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7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37505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7686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9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52316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1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6053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1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76204" y="4473387"/>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92613" y="5159852"/>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6944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1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76204" y="4473387"/>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92613" y="5159852"/>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553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a:p>
            <a:pPr lvl="1"/>
            <a:endParaRPr lang="en-IN" dirty="0"/>
          </a:p>
          <a:p>
            <a:pPr lvl="2"/>
            <a:endParaRPr lang="en-IN"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1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081267"/>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32878" y="3626139"/>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32878" y="4065083"/>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1"/>
          <p:cNvSpPr>
            <a:spLocks noGrp="1"/>
          </p:cNvSpPr>
          <p:nvPr>
            <p:ph sz="quarter" idx="26"/>
          </p:nvPr>
        </p:nvSpPr>
        <p:spPr>
          <a:xfrm>
            <a:off x="4336752" y="4520930"/>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74909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1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081267"/>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32878" y="3626139"/>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32878" y="4065083"/>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1"/>
          <p:cNvSpPr>
            <a:spLocks noGrp="1"/>
          </p:cNvSpPr>
          <p:nvPr>
            <p:ph sz="quarter" idx="26"/>
          </p:nvPr>
        </p:nvSpPr>
        <p:spPr>
          <a:xfrm>
            <a:off x="4336752" y="4520930"/>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13"/>
          <p:cNvSpPr>
            <a:spLocks noGrp="1"/>
          </p:cNvSpPr>
          <p:nvPr>
            <p:ph sz="quarter" idx="27"/>
          </p:nvPr>
        </p:nvSpPr>
        <p:spPr>
          <a:xfrm>
            <a:off x="4326230" y="5065802"/>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0660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1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081267"/>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32878" y="3626139"/>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32878" y="4065083"/>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1"/>
          <p:cNvSpPr>
            <a:spLocks noGrp="1"/>
          </p:cNvSpPr>
          <p:nvPr>
            <p:ph sz="quarter" idx="26"/>
          </p:nvPr>
        </p:nvSpPr>
        <p:spPr>
          <a:xfrm>
            <a:off x="4336752" y="4520930"/>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13"/>
          <p:cNvSpPr>
            <a:spLocks noGrp="1"/>
          </p:cNvSpPr>
          <p:nvPr>
            <p:ph sz="quarter" idx="27"/>
          </p:nvPr>
        </p:nvSpPr>
        <p:spPr>
          <a:xfrm>
            <a:off x="4326230" y="5065802"/>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13"/>
          <p:cNvSpPr>
            <a:spLocks noGrp="1"/>
          </p:cNvSpPr>
          <p:nvPr>
            <p:ph sz="quarter" idx="28"/>
          </p:nvPr>
        </p:nvSpPr>
        <p:spPr>
          <a:xfrm>
            <a:off x="4326230" y="5504746"/>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92094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2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5" name="Content Placeholder 2"/>
          <p:cNvSpPr>
            <a:spLocks noGrp="1"/>
          </p:cNvSpPr>
          <p:nvPr>
            <p:ph idx="19"/>
          </p:nvPr>
        </p:nvSpPr>
        <p:spPr>
          <a:xfrm>
            <a:off x="4790255"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790256"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790255"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
          <p:cNvSpPr>
            <a:spLocks noGrp="1"/>
          </p:cNvSpPr>
          <p:nvPr>
            <p:ph idx="26"/>
          </p:nvPr>
        </p:nvSpPr>
        <p:spPr>
          <a:xfrm>
            <a:off x="4790255"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27"/>
          </p:nvPr>
        </p:nvSpPr>
        <p:spPr>
          <a:xfrm>
            <a:off x="4790256"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2"/>
          <p:cNvSpPr>
            <a:spLocks noGrp="1"/>
          </p:cNvSpPr>
          <p:nvPr>
            <p:ph idx="28"/>
          </p:nvPr>
        </p:nvSpPr>
        <p:spPr>
          <a:xfrm>
            <a:off x="4790255"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2"/>
          <p:cNvSpPr>
            <a:spLocks noGrp="1"/>
          </p:cNvSpPr>
          <p:nvPr>
            <p:ph idx="29"/>
          </p:nvPr>
        </p:nvSpPr>
        <p:spPr>
          <a:xfrm>
            <a:off x="4790255"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Content Placeholder 2"/>
          <p:cNvSpPr>
            <a:spLocks noGrp="1"/>
          </p:cNvSpPr>
          <p:nvPr>
            <p:ph idx="30"/>
          </p:nvPr>
        </p:nvSpPr>
        <p:spPr>
          <a:xfrm>
            <a:off x="4790256"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Content Placeholder 2"/>
          <p:cNvSpPr>
            <a:spLocks noGrp="1"/>
          </p:cNvSpPr>
          <p:nvPr>
            <p:ph idx="31"/>
          </p:nvPr>
        </p:nvSpPr>
        <p:spPr>
          <a:xfrm>
            <a:off x="4790255"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Content Placeholder 2"/>
          <p:cNvSpPr>
            <a:spLocks noGrp="1"/>
          </p:cNvSpPr>
          <p:nvPr>
            <p:ph idx="32"/>
          </p:nvPr>
        </p:nvSpPr>
        <p:spPr>
          <a:xfrm>
            <a:off x="4790255"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Content Placeholder 2"/>
          <p:cNvSpPr>
            <a:spLocks noGrp="1"/>
          </p:cNvSpPr>
          <p:nvPr>
            <p:ph idx="33"/>
          </p:nvPr>
        </p:nvSpPr>
        <p:spPr>
          <a:xfrm>
            <a:off x="457200"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Content Placeholder 2"/>
          <p:cNvSpPr>
            <a:spLocks noGrp="1"/>
          </p:cNvSpPr>
          <p:nvPr>
            <p:ph idx="34"/>
          </p:nvPr>
        </p:nvSpPr>
        <p:spPr>
          <a:xfrm>
            <a:off x="457201"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Content Placeholder 2"/>
          <p:cNvSpPr>
            <a:spLocks noGrp="1"/>
          </p:cNvSpPr>
          <p:nvPr>
            <p:ph idx="35"/>
          </p:nvPr>
        </p:nvSpPr>
        <p:spPr>
          <a:xfrm>
            <a:off x="457200"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Content Placeholder 2"/>
          <p:cNvSpPr>
            <a:spLocks noGrp="1"/>
          </p:cNvSpPr>
          <p:nvPr>
            <p:ph idx="36"/>
          </p:nvPr>
        </p:nvSpPr>
        <p:spPr>
          <a:xfrm>
            <a:off x="457200"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Content Placeholder 2"/>
          <p:cNvSpPr>
            <a:spLocks noGrp="1"/>
          </p:cNvSpPr>
          <p:nvPr>
            <p:ph idx="37"/>
          </p:nvPr>
        </p:nvSpPr>
        <p:spPr>
          <a:xfrm>
            <a:off x="457201"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Content Placeholder 2"/>
          <p:cNvSpPr>
            <a:spLocks noGrp="1"/>
          </p:cNvSpPr>
          <p:nvPr>
            <p:ph idx="38"/>
          </p:nvPr>
        </p:nvSpPr>
        <p:spPr>
          <a:xfrm>
            <a:off x="457200"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Content Placeholder 2"/>
          <p:cNvSpPr>
            <a:spLocks noGrp="1"/>
          </p:cNvSpPr>
          <p:nvPr>
            <p:ph idx="39"/>
          </p:nvPr>
        </p:nvSpPr>
        <p:spPr>
          <a:xfrm>
            <a:off x="457200"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Content Placeholder 2"/>
          <p:cNvSpPr>
            <a:spLocks noGrp="1"/>
          </p:cNvSpPr>
          <p:nvPr>
            <p:ph idx="40"/>
          </p:nvPr>
        </p:nvSpPr>
        <p:spPr>
          <a:xfrm>
            <a:off x="457201"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Content Placeholder 2"/>
          <p:cNvSpPr>
            <a:spLocks noGrp="1"/>
          </p:cNvSpPr>
          <p:nvPr>
            <p:ph idx="41"/>
          </p:nvPr>
        </p:nvSpPr>
        <p:spPr>
          <a:xfrm>
            <a:off x="457200"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Content Placeholder 2"/>
          <p:cNvSpPr>
            <a:spLocks noGrp="1"/>
          </p:cNvSpPr>
          <p:nvPr>
            <p:ph idx="42"/>
          </p:nvPr>
        </p:nvSpPr>
        <p:spPr>
          <a:xfrm>
            <a:off x="457200"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50161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p>
        </p:txBody>
      </p:sp>
    </p:spTree>
    <p:extLst>
      <p:ext uri="{BB962C8B-B14F-4D97-AF65-F5344CB8AC3E}">
        <p14:creationId xmlns:p14="http://schemas.microsoft.com/office/powerpoint/2010/main" val="20111596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844481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2770957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528653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9"/>
          </p:nvPr>
        </p:nvSpPr>
        <p:spPr>
          <a:xfrm>
            <a:off x="3657601" y="6418263"/>
            <a:ext cx="479834" cy="298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20"/>
          </p:nvPr>
        </p:nvSpPr>
        <p:spPr>
          <a:xfrm>
            <a:off x="5503863" y="6418263"/>
            <a:ext cx="453317"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p:cNvSpPr>
            <a:spLocks noGrp="1"/>
          </p:cNvSpPr>
          <p:nvPr>
            <p:ph sz="quarter" idx="21"/>
          </p:nvPr>
        </p:nvSpPr>
        <p:spPr>
          <a:xfrm>
            <a:off x="7200900" y="6418263"/>
            <a:ext cx="576027"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22"/>
          </p:nvPr>
        </p:nvSpPr>
        <p:spPr>
          <a:xfrm flipH="1">
            <a:off x="7976101" y="6418263"/>
            <a:ext cx="778599"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4794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7">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a:solidFill>
                  <a:schemeClr val="tx1"/>
                </a:solidFill>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4"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5">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 id="214748369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22.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762000"/>
            <a:ext cx="4196750" cy="3013879"/>
          </a:xfrm>
        </p:spPr>
        <p:txBody>
          <a:bodyPr anchor="ctr"/>
          <a:lstStyle/>
          <a:p>
            <a:r>
              <a:rPr lang="en-US" sz="2800" dirty="0">
                <a:latin typeface="+mn-lt"/>
              </a:rPr>
              <a:t>Elementary and Middle School Mathematics Teaching Developmentally</a:t>
            </a:r>
            <a:br>
              <a:rPr lang="en-US" sz="3400" dirty="0">
                <a:latin typeface="+mn-lt"/>
              </a:rPr>
            </a:br>
            <a:r>
              <a:rPr lang="en-IN" sz="2400" dirty="0">
                <a:latin typeface="+mn-lt"/>
              </a:rPr>
              <a:t>10</a:t>
            </a:r>
            <a:r>
              <a:rPr lang="en-IN" sz="2400" baseline="30000" dirty="0">
                <a:latin typeface="+mn-lt"/>
              </a:rPr>
              <a:t>th</a:t>
            </a:r>
            <a:r>
              <a:rPr lang="en-IN" sz="2400" dirty="0">
                <a:latin typeface="+mn-lt"/>
              </a:rPr>
              <a:t> Edition</a:t>
            </a:r>
            <a:endParaRPr lang="en-US" sz="2400" dirty="0">
              <a:latin typeface="+mn-lt"/>
            </a:endParaRPr>
          </a:p>
        </p:txBody>
      </p:sp>
      <p:sp>
        <p:nvSpPr>
          <p:cNvPr id="3" name="Text Placeholder 2"/>
          <p:cNvSpPr>
            <a:spLocks noGrp="1"/>
          </p:cNvSpPr>
          <p:nvPr>
            <p:ph type="subTitle" idx="1"/>
          </p:nvPr>
        </p:nvSpPr>
        <p:spPr>
          <a:xfrm>
            <a:off x="674686" y="3962399"/>
            <a:ext cx="4311382" cy="1628775"/>
          </a:xfrm>
        </p:spPr>
        <p:txBody>
          <a:bodyPr anchor="ctr"/>
          <a:lstStyle/>
          <a:p>
            <a:r>
              <a:rPr lang="en-US" sz="2800" b="1" dirty="0">
                <a:solidFill>
                  <a:srgbClr val="007FA3"/>
                </a:solidFill>
                <a:latin typeface="+mn-lt"/>
              </a:rPr>
              <a:t>Chapter 11</a:t>
            </a:r>
          </a:p>
          <a:p>
            <a:r>
              <a:rPr lang="en-US" sz="2400" b="1" dirty="0">
                <a:solidFill>
                  <a:srgbClr val="007FA3"/>
                </a:solidFill>
                <a:latin typeface="+mn-lt"/>
              </a:rPr>
              <a:t>Developing Strategies for Addition and Subtraction Computation</a:t>
            </a:r>
            <a:endParaRPr lang="en-IN" sz="2400" b="1" dirty="0">
              <a:solidFill>
                <a:srgbClr val="007FA3"/>
              </a:solidFill>
              <a:latin typeface="+mn-lt"/>
            </a:endParaRPr>
          </a:p>
        </p:txBody>
      </p:sp>
      <p:pic>
        <p:nvPicPr>
          <p:cNvPr id="7" name="Picture 6" descr="Front Cover: Elementary and Middle School Mathematics Teaching Developmentally Tenth Edition by Van De Walle, Karp and Bay-Willi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9440" y="1772188"/>
            <a:ext cx="3568184" cy="4224634"/>
          </a:xfrm>
          <a:prstGeom prst="rect">
            <a:avLst/>
          </a:prstGeom>
          <a:ln w="9525">
            <a:solidFill>
              <a:schemeClr val="tx1"/>
            </a:solidFill>
          </a:ln>
        </p:spPr>
      </p:pic>
      <p:sp>
        <p:nvSpPr>
          <p:cNvPr id="9" name="Text Placeholder 5"/>
          <p:cNvSpPr txBox="1">
            <a:spLocks/>
          </p:cNvSpPr>
          <p:nvPr/>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545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Benefits of Invented Strategies</a:t>
            </a:r>
            <a:endParaRPr lang="en-US" dirty="0"/>
          </a:p>
        </p:txBody>
      </p:sp>
      <p:sp>
        <p:nvSpPr>
          <p:cNvPr id="3" name="Text Placeholder 2"/>
          <p:cNvSpPr>
            <a:spLocks noGrp="1"/>
          </p:cNvSpPr>
          <p:nvPr>
            <p:ph type="body" idx="1"/>
          </p:nvPr>
        </p:nvSpPr>
        <p:spPr>
          <a:xfrm>
            <a:off x="457200" y="1366838"/>
            <a:ext cx="8229600" cy="5086350"/>
          </a:xfrm>
        </p:spPr>
        <p:txBody>
          <a:bodyPr/>
          <a:lstStyle/>
          <a:p>
            <a:r>
              <a:rPr lang="en-US" sz="2200" dirty="0">
                <a:latin typeface="+mn-lt"/>
                <a:cs typeface="Verdana"/>
              </a:rPr>
              <a:t>Students make fewer errors- they understand their own method.</a:t>
            </a:r>
          </a:p>
          <a:p>
            <a:r>
              <a:rPr lang="en-US" sz="2200" dirty="0">
                <a:latin typeface="+mn-lt"/>
                <a:cs typeface="Verdana"/>
              </a:rPr>
              <a:t>Less reteaching is required.</a:t>
            </a:r>
          </a:p>
          <a:p>
            <a:r>
              <a:rPr lang="en-US" sz="2200" dirty="0">
                <a:latin typeface="+mn-lt"/>
                <a:cs typeface="Verdana"/>
              </a:rPr>
              <a:t>Students develop number sense.</a:t>
            </a:r>
          </a:p>
          <a:p>
            <a:r>
              <a:rPr lang="en-US" sz="2200" dirty="0">
                <a:latin typeface="+mn-lt"/>
                <a:cs typeface="Verdana"/>
              </a:rPr>
              <a:t>Invented strategies are the basis for mental computation and estimation.</a:t>
            </a:r>
          </a:p>
          <a:p>
            <a:r>
              <a:rPr lang="en-US" sz="2200" dirty="0">
                <a:latin typeface="+mn-lt"/>
                <a:cs typeface="Verdana"/>
              </a:rPr>
              <a:t>Flexible methods are often faster than the traditional algorithm.</a:t>
            </a:r>
          </a:p>
          <a:p>
            <a:r>
              <a:rPr lang="en-US" sz="2200" dirty="0">
                <a:latin typeface="+mn-lt"/>
                <a:cs typeface="Verdana"/>
              </a:rPr>
              <a:t>Algorithm invention is itself a significantly important process of </a:t>
            </a:r>
            <a:r>
              <a:rPr lang="en-US" altLang="ja-JP" sz="2200" dirty="0">
                <a:latin typeface="+mn-lt"/>
                <a:cs typeface="Verdana"/>
              </a:rPr>
              <a:t>“doing mathematics”.</a:t>
            </a:r>
          </a:p>
          <a:p>
            <a:r>
              <a:rPr lang="en-US" sz="2200" dirty="0">
                <a:latin typeface="+mn-lt"/>
                <a:cs typeface="Verdana"/>
              </a:rPr>
              <a:t>They serve students well on standardized tests.</a:t>
            </a:r>
          </a:p>
        </p:txBody>
      </p:sp>
    </p:spTree>
    <p:extLst>
      <p:ext uri="{BB962C8B-B14F-4D97-AF65-F5344CB8AC3E}">
        <p14:creationId xmlns:p14="http://schemas.microsoft.com/office/powerpoint/2010/main" val="3862588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7" y="0"/>
            <a:ext cx="8229600" cy="1097279"/>
          </a:xfrm>
        </p:spPr>
        <p:txBody>
          <a:bodyPr/>
          <a:lstStyle/>
          <a:p>
            <a:r>
              <a:rPr lang="en-US" dirty="0">
                <a:latin typeface="Times New Roman" panose="02020603050405020304" pitchFamily="18" charset="0"/>
              </a:rPr>
              <a:t>Standard Algorithms Must Be Understood</a:t>
            </a:r>
            <a:endParaRPr lang="en-US" dirty="0"/>
          </a:p>
        </p:txBody>
      </p:sp>
      <p:sp>
        <p:nvSpPr>
          <p:cNvPr id="4" name="Text Placeholder 3"/>
          <p:cNvSpPr>
            <a:spLocks noGrp="1"/>
          </p:cNvSpPr>
          <p:nvPr>
            <p:ph type="body" idx="1"/>
          </p:nvPr>
        </p:nvSpPr>
        <p:spPr>
          <a:xfrm>
            <a:off x="414337" y="1212638"/>
            <a:ext cx="8229600" cy="1635369"/>
          </a:xfrm>
        </p:spPr>
        <p:txBody>
          <a:bodyPr/>
          <a:lstStyle/>
          <a:p>
            <a:pPr marL="0" indent="0">
              <a:buNone/>
            </a:pPr>
            <a:r>
              <a:rPr lang="en-US" sz="2200" b="1" dirty="0">
                <a:latin typeface="+mn-lt"/>
                <a:cs typeface="ＭＳ Ｐゴシック" charset="0"/>
              </a:rPr>
              <a:t>If you use it, you must understand why it works and be able to explain it.</a:t>
            </a:r>
          </a:p>
          <a:p>
            <a:pPr marL="0" indent="0">
              <a:buNone/>
            </a:pPr>
            <a:r>
              <a:rPr lang="en-US" sz="2200" dirty="0">
                <a:latin typeface="+mn-lt"/>
                <a:cs typeface="ＭＳ Ｐゴシック" charset="0"/>
              </a:rPr>
              <a:t>Three main components of the trajectory for learning the standard algorithm:</a:t>
            </a:r>
          </a:p>
        </p:txBody>
      </p:sp>
      <p:sp>
        <p:nvSpPr>
          <p:cNvPr id="5" name="Text Placeholder 4"/>
          <p:cNvSpPr>
            <a:spLocks noGrp="1"/>
          </p:cNvSpPr>
          <p:nvPr>
            <p:ph type="body" idx="2"/>
          </p:nvPr>
        </p:nvSpPr>
        <p:spPr>
          <a:xfrm>
            <a:off x="457200" y="2902194"/>
            <a:ext cx="8229600" cy="3155182"/>
          </a:xfrm>
        </p:spPr>
        <p:txBody>
          <a:bodyPr/>
          <a:lstStyle/>
          <a:p>
            <a:pPr marL="432000" indent="-432000">
              <a:buFont typeface="+mj-lt"/>
              <a:buAutoNum type="arabicPeriod"/>
            </a:pPr>
            <a:r>
              <a:rPr lang="en-US" sz="2200" dirty="0">
                <a:latin typeface="+mn-lt"/>
                <a:cs typeface="ＭＳ Ｐゴシック" charset="0"/>
              </a:rPr>
              <a:t>Knowing the step-by-step procedure and how it is performed (as a precise, effective procedure)</a:t>
            </a:r>
          </a:p>
          <a:p>
            <a:pPr marL="432000" indent="-432000">
              <a:buFont typeface="+mj-lt"/>
              <a:buAutoNum type="arabicPeriod"/>
            </a:pPr>
            <a:r>
              <a:rPr lang="en-US" sz="2200" dirty="0">
                <a:latin typeface="+mn-lt"/>
                <a:cs typeface="ＭＳ Ｐゴシック" charset="0"/>
              </a:rPr>
              <a:t>Knowing why the algorithm works and how it can be applied (its reliability- always a correct answer if carried out properly)</a:t>
            </a:r>
          </a:p>
          <a:p>
            <a:pPr marL="432000" indent="-432000">
              <a:buFont typeface="+mj-lt"/>
              <a:buAutoNum type="arabicPeriod"/>
            </a:pPr>
            <a:r>
              <a:rPr lang="en-US" sz="2200" dirty="0">
                <a:latin typeface="+mn-lt"/>
                <a:cs typeface="ＭＳ Ｐゴシック" charset="0"/>
              </a:rPr>
              <a:t>Knowing when an algorithm should be used and comparing the value and usefulness of different algorithms (its transparency- process is understandable and its generalizability- solves a collection of similar problems)</a:t>
            </a:r>
          </a:p>
        </p:txBody>
      </p:sp>
    </p:spTree>
    <p:extLst>
      <p:ext uri="{BB962C8B-B14F-4D97-AF65-F5344CB8AC3E}">
        <p14:creationId xmlns:p14="http://schemas.microsoft.com/office/powerpoint/2010/main" val="1663719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Delay, Delay, Delay</a:t>
            </a:r>
            <a:endParaRPr lang="en-US" dirty="0"/>
          </a:p>
        </p:txBody>
      </p:sp>
      <p:sp>
        <p:nvSpPr>
          <p:cNvPr id="4" name="Text Placeholder 3"/>
          <p:cNvSpPr>
            <a:spLocks noGrp="1"/>
          </p:cNvSpPr>
          <p:nvPr>
            <p:ph type="body" idx="1"/>
          </p:nvPr>
        </p:nvSpPr>
        <p:spPr>
          <a:xfrm>
            <a:off x="457200" y="1600200"/>
            <a:ext cx="8229600" cy="1524837"/>
          </a:xfrm>
        </p:spPr>
        <p:txBody>
          <a:bodyPr/>
          <a:lstStyle/>
          <a:p>
            <a:pPr marL="0" indent="0">
              <a:buNone/>
            </a:pPr>
            <a:r>
              <a:rPr lang="en-US" sz="2000" dirty="0">
                <a:latin typeface="+mn-lt"/>
                <a:cs typeface="Verdana"/>
              </a:rPr>
              <a:t>Students are unlikely to invent standard algorithms.</a:t>
            </a:r>
          </a:p>
          <a:p>
            <a:pPr marL="0" indent="0">
              <a:buNone/>
            </a:pPr>
            <a:r>
              <a:rPr lang="en-US" sz="2000" dirty="0">
                <a:latin typeface="+mn-lt"/>
                <a:cs typeface="Verdana"/>
              </a:rPr>
              <a:t>Standards require students to learn a variety of strategies based on place value and properties of operations one or two years </a:t>
            </a:r>
            <a:r>
              <a:rPr lang="en-US" sz="2000" b="1" dirty="0">
                <a:latin typeface="+mn-lt"/>
                <a:cs typeface="Verdana"/>
              </a:rPr>
              <a:t>before</a:t>
            </a:r>
            <a:r>
              <a:rPr lang="en-US" sz="2000" dirty="0">
                <a:latin typeface="+mn-lt"/>
                <a:cs typeface="Verdana"/>
              </a:rPr>
              <a:t> standard algorithm is to be mastered.</a:t>
            </a:r>
          </a:p>
        </p:txBody>
      </p:sp>
      <p:graphicFrame>
        <p:nvGraphicFramePr>
          <p:cNvPr id="6" name="Table 5"/>
          <p:cNvGraphicFramePr>
            <a:graphicFrameLocks noGrp="1"/>
          </p:cNvGraphicFramePr>
          <p:nvPr>
            <p:extLst>
              <p:ext uri="{D42A27DB-BD31-4B8C-83A1-F6EECF244321}">
                <p14:modId xmlns:p14="http://schemas.microsoft.com/office/powerpoint/2010/main" val="2045028932"/>
              </p:ext>
            </p:extLst>
          </p:nvPr>
        </p:nvGraphicFramePr>
        <p:xfrm>
          <a:off x="457200" y="3292011"/>
          <a:ext cx="8229600" cy="2164080"/>
        </p:xfrm>
        <a:graphic>
          <a:graphicData uri="http://schemas.openxmlformats.org/drawingml/2006/table">
            <a:tbl>
              <a:tblPr firstRow="1" bandRow="1">
                <a:tableStyleId>{5940675A-B579-460E-94D1-54222C63F5DA}</a:tableStyleId>
              </a:tblPr>
              <a:tblGrid>
                <a:gridCol w="2919046">
                  <a:extLst>
                    <a:ext uri="{9D8B030D-6E8A-4147-A177-3AD203B41FA5}">
                      <a16:colId xmlns:a16="http://schemas.microsoft.com/office/drawing/2014/main" val="92462358"/>
                    </a:ext>
                  </a:extLst>
                </a:gridCol>
                <a:gridCol w="2873829">
                  <a:extLst>
                    <a:ext uri="{9D8B030D-6E8A-4147-A177-3AD203B41FA5}">
                      <a16:colId xmlns:a16="http://schemas.microsoft.com/office/drawing/2014/main" val="531843469"/>
                    </a:ext>
                  </a:extLst>
                </a:gridCol>
                <a:gridCol w="2436725">
                  <a:extLst>
                    <a:ext uri="{9D8B030D-6E8A-4147-A177-3AD203B41FA5}">
                      <a16:colId xmlns:a16="http://schemas.microsoft.com/office/drawing/2014/main" val="1188936814"/>
                    </a:ext>
                  </a:extLst>
                </a:gridCol>
              </a:tblGrid>
              <a:tr h="211335">
                <a:tc>
                  <a:txBody>
                    <a:bodyPr/>
                    <a:lstStyle/>
                    <a:p>
                      <a:r>
                        <a:rPr lang="en-US" sz="1400" b="1" i="0" u="none" strike="noStrike" cap="none" baseline="0" dirty="0">
                          <a:solidFill>
                            <a:schemeClr val="tx1"/>
                          </a:solidFill>
                          <a:latin typeface="+mn-lt"/>
                          <a:ea typeface="+mn-ea"/>
                          <a:cs typeface="+mn-cs"/>
                          <a:sym typeface="Arial"/>
                        </a:rPr>
                        <a:t>Standard Algorithm</a:t>
                      </a:r>
                      <a:endParaRPr lang="en-US" b="1" dirty="0"/>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i="0" u="none" strike="noStrike" cap="none" baseline="0" dirty="0">
                          <a:solidFill>
                            <a:schemeClr val="tx1"/>
                          </a:solidFill>
                          <a:latin typeface="+mn-lt"/>
                          <a:ea typeface="+mn-ea"/>
                          <a:cs typeface="+mn-cs"/>
                          <a:sym typeface="Arial"/>
                        </a:rPr>
                        <a:t>When Topic Is Introduced and Developed</a:t>
                      </a:r>
                      <a:endParaRPr lang="en-US" b="1"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i="0" u="none" strike="noStrike" cap="none" baseline="0" dirty="0">
                          <a:solidFill>
                            <a:schemeClr val="tx1"/>
                          </a:solidFill>
                          <a:latin typeface="+mn-lt"/>
                          <a:ea typeface="+mn-ea"/>
                          <a:cs typeface="+mn-cs"/>
                          <a:sym typeface="Arial"/>
                        </a:rPr>
                        <a:t>When Standard</a:t>
                      </a:r>
                    </a:p>
                    <a:p>
                      <a:pPr algn="ctr"/>
                      <a:r>
                        <a:rPr lang="en-US" sz="1400" b="1" i="0" u="none" strike="noStrike" cap="none" baseline="0" dirty="0">
                          <a:solidFill>
                            <a:schemeClr val="tx1"/>
                          </a:solidFill>
                          <a:latin typeface="+mn-lt"/>
                          <a:ea typeface="+mn-ea"/>
                          <a:cs typeface="+mn-cs"/>
                          <a:sym typeface="Arial"/>
                        </a:rPr>
                        <a:t>Algorithm Is Required</a:t>
                      </a:r>
                      <a:endParaRPr lang="en-US" b="1" dirty="0"/>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6606204"/>
                  </a:ext>
                </a:extLst>
              </a:tr>
              <a:tr h="211335">
                <a:tc>
                  <a:txBody>
                    <a:bodyPr/>
                    <a:lstStyle/>
                    <a:p>
                      <a:r>
                        <a:rPr lang="en-US" sz="1400" b="0" i="0" u="none" strike="noStrike" cap="none" baseline="0" dirty="0">
                          <a:solidFill>
                            <a:schemeClr val="tx1"/>
                          </a:solidFill>
                          <a:latin typeface="+mn-lt"/>
                          <a:ea typeface="+mn-ea"/>
                          <a:cs typeface="+mn-cs"/>
                          <a:sym typeface="Arial"/>
                        </a:rPr>
                        <a:t>Add and Subtract Multidigit Whole Numbers</a:t>
                      </a:r>
                      <a:endParaRPr lang="en-US" dirty="0"/>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400" b="0" i="0" u="none" strike="noStrike" cap="none" baseline="0" dirty="0">
                          <a:solidFill>
                            <a:schemeClr val="tx1"/>
                          </a:solidFill>
                          <a:latin typeface="+mn-lt"/>
                          <a:ea typeface="+mn-ea"/>
                          <a:cs typeface="+mn-cs"/>
                          <a:sym typeface="Arial"/>
                        </a:rPr>
                        <a:t>Grades 1–3</a:t>
                      </a:r>
                      <a:endParaRPr lang="en-US"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400" b="0" i="0" u="none" strike="noStrike" cap="none" baseline="0" dirty="0">
                          <a:solidFill>
                            <a:schemeClr val="tx1"/>
                          </a:solidFill>
                          <a:latin typeface="+mn-lt"/>
                          <a:ea typeface="+mn-ea"/>
                          <a:cs typeface="+mn-cs"/>
                          <a:sym typeface="Arial"/>
                        </a:rPr>
                        <a:t>Grade 4</a:t>
                      </a:r>
                      <a:endParaRPr lang="en-US" dirty="0"/>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24782953"/>
                  </a:ext>
                </a:extLst>
              </a:tr>
              <a:tr h="124315">
                <a:tc>
                  <a:txBody>
                    <a:bodyPr/>
                    <a:lstStyle/>
                    <a:p>
                      <a:r>
                        <a:rPr lang="en-US" sz="1400" b="0" i="0" u="none" strike="noStrike" cap="none" baseline="0" dirty="0">
                          <a:solidFill>
                            <a:schemeClr val="tx1"/>
                          </a:solidFill>
                          <a:latin typeface="+mn-lt"/>
                          <a:ea typeface="+mn-ea"/>
                          <a:cs typeface="+mn-cs"/>
                          <a:sym typeface="Arial"/>
                        </a:rPr>
                        <a:t>Multiply Multidigit Whole Numbers</a:t>
                      </a:r>
                      <a:endParaRPr lang="en-US" dirty="0"/>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b="0" i="0" u="none" strike="noStrike" cap="none" baseline="0" dirty="0">
                          <a:solidFill>
                            <a:schemeClr val="tx1"/>
                          </a:solidFill>
                          <a:latin typeface="+mn-lt"/>
                          <a:ea typeface="+mn-ea"/>
                          <a:cs typeface="+mn-cs"/>
                          <a:sym typeface="Arial"/>
                        </a:rPr>
                        <a:t>Grades 3 and 4</a:t>
                      </a:r>
                      <a:endParaRPr lang="en-US"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b="0" i="0" u="none" strike="noStrike" cap="none" baseline="0" dirty="0">
                          <a:solidFill>
                            <a:schemeClr val="tx1"/>
                          </a:solidFill>
                          <a:latin typeface="+mn-lt"/>
                          <a:ea typeface="+mn-ea"/>
                          <a:cs typeface="+mn-cs"/>
                          <a:sym typeface="Arial"/>
                        </a:rPr>
                        <a:t>Grade 5</a:t>
                      </a:r>
                      <a:endParaRPr lang="en-US"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93710031"/>
                  </a:ext>
                </a:extLst>
              </a:tr>
              <a:tr h="124315">
                <a:tc>
                  <a:txBody>
                    <a:bodyPr/>
                    <a:lstStyle/>
                    <a:p>
                      <a:r>
                        <a:rPr lang="en-US" sz="1400" b="0" i="0" u="none" strike="noStrike" cap="none" baseline="0" dirty="0">
                          <a:solidFill>
                            <a:schemeClr val="tx1"/>
                          </a:solidFill>
                          <a:latin typeface="+mn-lt"/>
                          <a:ea typeface="+mn-ea"/>
                          <a:cs typeface="+mn-cs"/>
                          <a:sym typeface="Arial"/>
                        </a:rPr>
                        <a:t>Divide Multidigit Whole Number</a:t>
                      </a:r>
                      <a:endParaRPr lang="en-US" dirty="0"/>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b="0" i="0" u="none" strike="noStrike" cap="none" baseline="0" dirty="0">
                          <a:solidFill>
                            <a:schemeClr val="tx1"/>
                          </a:solidFill>
                          <a:latin typeface="+mn-lt"/>
                          <a:ea typeface="+mn-ea"/>
                          <a:cs typeface="+mn-cs"/>
                          <a:sym typeface="Arial"/>
                        </a:rPr>
                        <a:t>Grades 3 and 4</a:t>
                      </a:r>
                      <a:endParaRPr lang="en-US"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b="0" i="0" u="none" strike="noStrike" cap="none" baseline="0" dirty="0">
                          <a:solidFill>
                            <a:schemeClr val="tx1"/>
                          </a:solidFill>
                          <a:latin typeface="+mn-lt"/>
                          <a:ea typeface="+mn-ea"/>
                          <a:cs typeface="+mn-cs"/>
                          <a:sym typeface="Arial"/>
                        </a:rPr>
                        <a:t>Grade 6</a:t>
                      </a:r>
                      <a:endParaRPr lang="en-US"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27435859"/>
                  </a:ext>
                </a:extLst>
              </a:tr>
              <a:tr h="211335">
                <a:tc>
                  <a:txBody>
                    <a:bodyPr/>
                    <a:lstStyle/>
                    <a:p>
                      <a:r>
                        <a:rPr lang="en-US" sz="1400" b="0" i="0" u="none" strike="noStrike" cap="none" baseline="0" dirty="0">
                          <a:solidFill>
                            <a:schemeClr val="tx1"/>
                          </a:solidFill>
                          <a:latin typeface="+mn-lt"/>
                          <a:ea typeface="+mn-ea"/>
                          <a:cs typeface="+mn-cs"/>
                          <a:sym typeface="Arial"/>
                        </a:rPr>
                        <a:t>Add, Subtract, Multiply, and Divide Decimals</a:t>
                      </a:r>
                      <a:endParaRPr lang="en-US" dirty="0"/>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i="0" u="none" strike="noStrike" cap="none" baseline="0" dirty="0">
                          <a:solidFill>
                            <a:schemeClr val="tx1"/>
                          </a:solidFill>
                          <a:latin typeface="+mn-lt"/>
                          <a:ea typeface="+mn-ea"/>
                          <a:cs typeface="+mn-cs"/>
                          <a:sym typeface="Arial"/>
                        </a:rPr>
                        <a:t>Grade 5</a:t>
                      </a:r>
                      <a:endParaRPr lang="en-US"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i="0" u="none" strike="noStrike" cap="none" baseline="0" dirty="0">
                          <a:solidFill>
                            <a:schemeClr val="tx1"/>
                          </a:solidFill>
                          <a:latin typeface="+mn-lt"/>
                          <a:ea typeface="+mn-ea"/>
                          <a:cs typeface="+mn-cs"/>
                          <a:sym typeface="Arial"/>
                        </a:rPr>
                        <a:t>Grade 6</a:t>
                      </a:r>
                      <a:endParaRPr lang="en-US"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6381509"/>
                  </a:ext>
                </a:extLst>
              </a:tr>
            </a:tbl>
          </a:graphicData>
        </a:graphic>
      </p:graphicFrame>
      <p:sp>
        <p:nvSpPr>
          <p:cNvPr id="5" name="Text Placeholder 4"/>
          <p:cNvSpPr>
            <a:spLocks noGrp="1"/>
          </p:cNvSpPr>
          <p:nvPr>
            <p:ph type="body" idx="2"/>
          </p:nvPr>
        </p:nvSpPr>
        <p:spPr>
          <a:xfrm>
            <a:off x="457200" y="5514559"/>
            <a:ext cx="8229600" cy="659842"/>
          </a:xfrm>
        </p:spPr>
        <p:txBody>
          <a:bodyPr/>
          <a:lstStyle/>
          <a:p>
            <a:pPr marL="0" indent="0">
              <a:buNone/>
            </a:pPr>
            <a:r>
              <a:rPr lang="en-US" sz="2000" dirty="0">
                <a:latin typeface="+mn-lt"/>
                <a:cs typeface="Verdana"/>
              </a:rPr>
              <a:t>Standard algorithm (once it is understood) are one more strategy for the student</a:t>
            </a:r>
            <a:r>
              <a:rPr lang="en-US" altLang="ja-JP" sz="2000" dirty="0">
                <a:latin typeface="+mn-lt"/>
                <a:cs typeface="Verdana"/>
              </a:rPr>
              <a:t>s’ toolbox of methods.</a:t>
            </a:r>
          </a:p>
        </p:txBody>
      </p:sp>
    </p:spTree>
    <p:extLst>
      <p:ext uri="{BB962C8B-B14F-4D97-AF65-F5344CB8AC3E}">
        <p14:creationId xmlns:p14="http://schemas.microsoft.com/office/powerpoint/2010/main" val="1629012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Development of Invented Strategies in Addition and Subtraction</a:t>
            </a:r>
            <a:endParaRPr lang="en-US" dirty="0"/>
          </a:p>
        </p:txBody>
      </p:sp>
      <p:sp>
        <p:nvSpPr>
          <p:cNvPr id="3" name="Text Placeholder 2"/>
          <p:cNvSpPr>
            <a:spLocks noGrp="1"/>
          </p:cNvSpPr>
          <p:nvPr>
            <p:ph type="body" idx="1"/>
          </p:nvPr>
        </p:nvSpPr>
        <p:spPr>
          <a:xfrm>
            <a:off x="457200" y="1600200"/>
            <a:ext cx="8229600" cy="4639826"/>
          </a:xfrm>
        </p:spPr>
        <p:txBody>
          <a:bodyPr/>
          <a:lstStyle/>
          <a:p>
            <a:pPr marL="0" indent="0">
              <a:lnSpc>
                <a:spcPct val="80000"/>
              </a:lnSpc>
              <a:buNone/>
            </a:pPr>
            <a:r>
              <a:rPr lang="en-US" sz="1800" dirty="0">
                <a:latin typeface="+mn-lt"/>
                <a:cs typeface="ＭＳ Ｐゴシック" charset="0"/>
              </a:rPr>
              <a:t>Creating a Supportive Environment for Invented Strategies</a:t>
            </a:r>
          </a:p>
          <a:p>
            <a:pPr>
              <a:spcBef>
                <a:spcPts val="1000"/>
              </a:spcBef>
            </a:pPr>
            <a:r>
              <a:rPr lang="en-US" sz="1800" dirty="0">
                <a:latin typeface="+mn-lt"/>
                <a:ea typeface="ＭＳ Ｐゴシック" charset="0"/>
                <a:cs typeface="ＭＳ Ｐゴシック" charset="0"/>
              </a:rPr>
              <a:t>Avoid immediately identifying the right answer.</a:t>
            </a:r>
          </a:p>
          <a:p>
            <a:pPr>
              <a:spcBef>
                <a:spcPts val="1000"/>
              </a:spcBef>
            </a:pPr>
            <a:r>
              <a:rPr lang="en-US" sz="1800" dirty="0">
                <a:latin typeface="+mn-lt"/>
                <a:ea typeface="ＭＳ Ｐゴシック" charset="0"/>
                <a:cs typeface="ＭＳ Ｐゴシック" charset="0"/>
              </a:rPr>
              <a:t>Expect and encourage student-to-student interactions, questions, discussions, conjectures.</a:t>
            </a:r>
          </a:p>
          <a:p>
            <a:pPr>
              <a:spcBef>
                <a:spcPts val="1000"/>
              </a:spcBef>
            </a:pPr>
            <a:r>
              <a:rPr lang="en-US" sz="1800" dirty="0">
                <a:latin typeface="+mn-lt"/>
                <a:ea typeface="ＭＳ Ｐゴシック" charset="0"/>
                <a:cs typeface="ＭＳ Ｐゴシック" charset="0"/>
              </a:rPr>
              <a:t>Encourage students to clarify previous knowledge.</a:t>
            </a:r>
          </a:p>
          <a:p>
            <a:pPr>
              <a:spcBef>
                <a:spcPts val="1000"/>
              </a:spcBef>
            </a:pPr>
            <a:r>
              <a:rPr lang="en-US" sz="1800" dirty="0">
                <a:latin typeface="+mn-lt"/>
                <a:ea typeface="ＭＳ Ｐゴシック" charset="0"/>
                <a:cs typeface="ＭＳ Ｐゴシック" charset="0"/>
              </a:rPr>
              <a:t>Promote curiosity and an openness to trying new things.</a:t>
            </a:r>
          </a:p>
          <a:p>
            <a:pPr>
              <a:spcBef>
                <a:spcPts val="1000"/>
              </a:spcBef>
            </a:pPr>
            <a:r>
              <a:rPr lang="en-US" sz="1800" dirty="0">
                <a:latin typeface="+mn-lt"/>
                <a:ea typeface="ＭＳ Ｐゴシック" charset="0"/>
                <a:cs typeface="ＭＳ Ｐゴシック" charset="0"/>
              </a:rPr>
              <a:t>Talk about right and wrong ideas in non-evaluative or nonthreatening way.</a:t>
            </a:r>
          </a:p>
          <a:p>
            <a:pPr>
              <a:spcBef>
                <a:spcPts val="1000"/>
              </a:spcBef>
            </a:pPr>
            <a:r>
              <a:rPr lang="en-US" sz="1800" dirty="0">
                <a:latin typeface="+mn-lt"/>
                <a:ea typeface="ＭＳ Ｐゴシック" charset="0"/>
                <a:cs typeface="ＭＳ Ｐゴシック" charset="0"/>
              </a:rPr>
              <a:t>Move unsophisticated ideas to more sophisticated thinking through coaching and strategic questioning.</a:t>
            </a:r>
          </a:p>
          <a:p>
            <a:pPr>
              <a:spcBef>
                <a:spcPts val="1000"/>
              </a:spcBef>
            </a:pPr>
            <a:r>
              <a:rPr lang="en-US" sz="1800" dirty="0">
                <a:latin typeface="+mn-lt"/>
                <a:ea typeface="ＭＳ Ｐゴシック" charset="0"/>
                <a:cs typeface="ＭＳ Ｐゴシック" charset="0"/>
              </a:rPr>
              <a:t>Use familiar contexts and story problems to build background and connect to students’ experiences.</a:t>
            </a:r>
          </a:p>
          <a:p>
            <a:pPr>
              <a:spcBef>
                <a:spcPts val="1000"/>
              </a:spcBef>
            </a:pPr>
            <a:r>
              <a:rPr lang="en-US" sz="1800" dirty="0">
                <a:latin typeface="+mn-lt"/>
                <a:ea typeface="ＭＳ Ｐゴシック" charset="0"/>
                <a:cs typeface="ＭＳ Ｐゴシック" charset="0"/>
              </a:rPr>
              <a:t>Show samples of anonymous students’ work and allow students to critique the reasoning.</a:t>
            </a:r>
          </a:p>
        </p:txBody>
      </p:sp>
    </p:spTree>
    <p:extLst>
      <p:ext uri="{BB962C8B-B14F-4D97-AF65-F5344CB8AC3E}">
        <p14:creationId xmlns:p14="http://schemas.microsoft.com/office/powerpoint/2010/main" val="2213644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6592"/>
            <a:ext cx="8229600" cy="1097279"/>
          </a:xfrm>
        </p:spPr>
        <p:txBody>
          <a:bodyPr/>
          <a:lstStyle/>
          <a:p>
            <a:r>
              <a:rPr lang="en-US" dirty="0">
                <a:latin typeface="Times New Roman" panose="02020603050405020304" pitchFamily="18" charset="0"/>
              </a:rPr>
              <a:t>Models to Support Invented Strategies </a:t>
            </a:r>
            <a:r>
              <a:rPr lang="en-US" sz="2000" b="0" dirty="0">
                <a:latin typeface="Times New Roman" panose="02020603050405020304" pitchFamily="18" charset="0"/>
              </a:rPr>
              <a:t>(1 of 5)</a:t>
            </a:r>
            <a:endParaRPr lang="en-US" sz="2000" b="0" dirty="0"/>
          </a:p>
        </p:txBody>
      </p:sp>
      <p:sp>
        <p:nvSpPr>
          <p:cNvPr id="4" name="Text Placeholder 3"/>
          <p:cNvSpPr>
            <a:spLocks noGrp="1"/>
          </p:cNvSpPr>
          <p:nvPr>
            <p:ph type="body" idx="1"/>
          </p:nvPr>
        </p:nvSpPr>
        <p:spPr>
          <a:xfrm>
            <a:off x="1226160" y="962539"/>
            <a:ext cx="1924259" cy="479808"/>
          </a:xfrm>
        </p:spPr>
        <p:txBody>
          <a:bodyPr/>
          <a:lstStyle/>
          <a:p>
            <a:pPr marL="0" indent="0">
              <a:buNone/>
            </a:pPr>
            <a:r>
              <a:rPr lang="en-US" sz="2400" b="1" dirty="0">
                <a:latin typeface="+mn-lt"/>
              </a:rPr>
              <a:t>Break Apart</a:t>
            </a:r>
          </a:p>
        </p:txBody>
      </p:sp>
      <p:pic>
        <p:nvPicPr>
          <p:cNvPr id="6" name="Picture 5" descr="A record of student through processes. The records note dialogue between teacher and student, and student written responses. How much is 86 and 47? Student, I know that 80 and 20 more is 100. Teacher, where do the 80 and the 20 come from? Student, I split the 47 into 20 and 20 and 7, and the 86 into 80 and 6. Teacher, illustrates the splitting with lines, so then you added one of the twenties to 80? Student, yes, 80 and 20 is 100. Then I added the other 20 and got 120. Teacher, writes the equations on the board. Student, then I added the 6 and the 7 and got 13. Teacher, write this equation. Student, then I added the 120 to the 13 and got 133. Teacher, indicates with joining lines. There are 2 numbers broken down into the additives the student described. 47, to 20, 20, 7, or 80 + 20 = 100. 86, broken to 80 and 6, under this states, 100 + 20 = 120. 6 + 7 = 13. 13 + 120 = 1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92286"/>
            <a:ext cx="3805238" cy="4860885"/>
          </a:xfrm>
          <a:prstGeom prst="rect">
            <a:avLst/>
          </a:prstGeom>
        </p:spPr>
      </p:pic>
      <p:sp>
        <p:nvSpPr>
          <p:cNvPr id="5" name="Text Placeholder 4"/>
          <p:cNvSpPr>
            <a:spLocks noGrp="1"/>
          </p:cNvSpPr>
          <p:nvPr>
            <p:ph type="body" idx="2"/>
          </p:nvPr>
        </p:nvSpPr>
        <p:spPr>
          <a:xfrm>
            <a:off x="6103121" y="897111"/>
            <a:ext cx="1077685" cy="448826"/>
          </a:xfrm>
        </p:spPr>
        <p:txBody>
          <a:bodyPr/>
          <a:lstStyle/>
          <a:p>
            <a:pPr marL="0" indent="0">
              <a:buNone/>
            </a:pPr>
            <a:r>
              <a:rPr lang="en-US" sz="2400" b="1" dirty="0">
                <a:latin typeface="+mn-lt"/>
              </a:rPr>
              <a:t>Jump</a:t>
            </a:r>
          </a:p>
        </p:txBody>
      </p:sp>
      <p:pic>
        <p:nvPicPr>
          <p:cNvPr id="7" name="Picture 6" descr="A record of student through processes. The records note dialogue between teacher and student, and student written responses. What is 84 minus 68. Student, I started at 84. First, I jumped back 4 to make 80. A number line plots the numbers 80 and 84. There are 4 units between the numbers 84 and 80. Teacher, why did you subtract 4 first? Why not 8? Student, it was easier to think about 80 than 84. I will save the other part of 8 until later. Then I jumped back to 60 to get 20. A number line plots the numbers 20, 80, and 84. There are 60 units between 80 and 20. Student, then I jumped back 4. A number line plots the numbers 16, 20, 80, and 84. There are 4 units from 20 to 16. Teacher, why 4? Student, that was how much I still had left over from 6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2698" y="1458651"/>
            <a:ext cx="3823329" cy="4894520"/>
          </a:xfrm>
          <a:prstGeom prst="rect">
            <a:avLst/>
          </a:prstGeom>
        </p:spPr>
      </p:pic>
    </p:spTree>
    <p:extLst>
      <p:ext uri="{BB962C8B-B14F-4D97-AF65-F5344CB8AC3E}">
        <p14:creationId xmlns:p14="http://schemas.microsoft.com/office/powerpoint/2010/main" val="2547631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Models to Support Invented Strategies </a:t>
            </a:r>
            <a:r>
              <a:rPr lang="en-US" sz="2000" b="0" dirty="0">
                <a:latin typeface="Times New Roman" panose="02020603050405020304" pitchFamily="18" charset="0"/>
              </a:rPr>
              <a:t>(2 of 5)</a:t>
            </a:r>
            <a:endParaRPr lang="en-US" dirty="0"/>
          </a:p>
        </p:txBody>
      </p:sp>
      <p:sp>
        <p:nvSpPr>
          <p:cNvPr id="3" name="Text Placeholder 2"/>
          <p:cNvSpPr>
            <a:spLocks noGrp="1"/>
          </p:cNvSpPr>
          <p:nvPr>
            <p:ph type="body" idx="1"/>
          </p:nvPr>
        </p:nvSpPr>
        <p:spPr>
          <a:xfrm>
            <a:off x="457200" y="1600200"/>
            <a:ext cx="8229600" cy="530051"/>
          </a:xfrm>
        </p:spPr>
        <p:txBody>
          <a:bodyPr/>
          <a:lstStyle/>
          <a:p>
            <a:pPr marL="0" indent="0">
              <a:buNone/>
            </a:pPr>
            <a:r>
              <a:rPr lang="en-US" sz="2400" b="1" dirty="0">
                <a:latin typeface="+mn-lt"/>
              </a:rPr>
              <a:t>Bar diagrams can be used to shortcut strategy</a:t>
            </a:r>
          </a:p>
        </p:txBody>
      </p:sp>
      <p:pic>
        <p:nvPicPr>
          <p:cNvPr id="6" name="Picture 5" descr="2 bar models of quantity relationships. Model 1. Ty has read 17 books since the first day of school. His goal is to read 43. How many more books does Ty have to read? There are 2 rectangles of different lengths, one atop the other. The longer one is 43 units. The smaller rectangle is 17 units. The rectangle of 17 and empty space, noted with a question mark, is the same length as the rectangle of 43 units. Model 2. Lizzy had 117 pistachios. She ate 32 of them. How many pistachios are left? A line and a rectangle are equal in length. The line is 117 units. The rectangle has 2 parts, 1 part is 32 units, the other part is unknown."/>
          <p:cNvPicPr>
            <a:picLocks noChangeAspect="1"/>
          </p:cNvPicPr>
          <p:nvPr/>
        </p:nvPicPr>
        <p:blipFill>
          <a:blip r:embed="rId2"/>
          <a:stretch>
            <a:fillRect/>
          </a:stretch>
        </p:blipFill>
        <p:spPr>
          <a:xfrm>
            <a:off x="368899" y="2213013"/>
            <a:ext cx="8406202" cy="4083012"/>
          </a:xfrm>
          <a:prstGeom prst="rect">
            <a:avLst/>
          </a:prstGeom>
        </p:spPr>
      </p:pic>
    </p:spTree>
    <p:extLst>
      <p:ext uri="{BB962C8B-B14F-4D97-AF65-F5344CB8AC3E}">
        <p14:creationId xmlns:p14="http://schemas.microsoft.com/office/powerpoint/2010/main" val="2465504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Models to Support Invented Strategies </a:t>
            </a:r>
            <a:r>
              <a:rPr lang="en-US" sz="2000" b="0" dirty="0">
                <a:latin typeface="Times New Roman" panose="02020603050405020304" pitchFamily="18" charset="0"/>
              </a:rPr>
              <a:t>(3 of 5)</a:t>
            </a:r>
            <a:endParaRPr lang="en-US" dirty="0"/>
          </a:p>
        </p:txBody>
      </p:sp>
      <p:sp>
        <p:nvSpPr>
          <p:cNvPr id="3" name="Text Placeholder 2"/>
          <p:cNvSpPr>
            <a:spLocks noGrp="1"/>
          </p:cNvSpPr>
          <p:nvPr>
            <p:ph type="body" idx="1"/>
          </p:nvPr>
        </p:nvSpPr>
        <p:spPr>
          <a:xfrm>
            <a:off x="623888" y="1423989"/>
            <a:ext cx="8229600" cy="801356"/>
          </a:xfrm>
        </p:spPr>
        <p:txBody>
          <a:bodyPr/>
          <a:lstStyle/>
          <a:p>
            <a:pPr marL="0" indent="0">
              <a:buNone/>
            </a:pPr>
            <a:r>
              <a:rPr lang="en-US" sz="2400" b="1" dirty="0">
                <a:latin typeface="+mn-lt"/>
              </a:rPr>
              <a:t>Try These Strategies </a:t>
            </a:r>
            <a:r>
              <a:rPr lang="en-US" sz="2400" dirty="0">
                <a:latin typeface="+mn-lt"/>
              </a:rPr>
              <a:t>- Explain how you solved the problem to a person next to you.</a:t>
            </a:r>
          </a:p>
        </p:txBody>
      </p:sp>
      <p:pic>
        <p:nvPicPr>
          <p:cNvPr id="5" name="Picture 4" descr="4 strategies of 46 + 38. Each strategy has written and numerical reasoning. Strategy 1, add tens, add ones, then combine. 40 and 30 = 70. 6 and 8 = 14. 70 and 14 = 84. Written numerically, 40 + 30 = 70, 6 + 8 = 14. 70 and 14 = 84. Strategy 2, add on tens, the add ones. 46 and 30 more is 76. Then I added on the other 8. 76 and 4 = 80 and 4 = 84. Written numerically, 46 + 30 equals, 76 + 8 = 80, 84. On a number line, 46, 76, 80, and 84 are plotted. There are 3 groups of 10 units between 46 and 76, 4 units between 76 and 80, and 4 units between 80 and 84. Strategy 3, move some to make a 10. Take 2 from the 46 and put it with 38 to equal 40. Now you have 44 and 40 more equals 84. Written numerically, 46 + 38. The 6 in 46, and 38, are crossed out. 2 is added to 38. 44 + 40 = 84. On a number line, 38, 40, and 84 are plotted. There are 2 units between 38 and 40, minus 2 from the 46. There are 44 units between 40 and 84. Strategy 4, use a nice number and compensate. 46 and 40 = 86. That’s 2 extra, so it’s 84. Written numerically, 46 + 40 equals, 86 minus 2 = 84. On a number line, 46, 84, and 86 are plotted. There are 40 units between 46 and 86. There are 2 units between 86 and 8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7345" y="2403302"/>
            <a:ext cx="7960637" cy="388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34485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Models to Support Invented Strategies </a:t>
            </a:r>
            <a:r>
              <a:rPr lang="en-US" sz="2000" b="0" dirty="0">
                <a:latin typeface="Times New Roman" panose="02020603050405020304" pitchFamily="18" charset="0"/>
              </a:rPr>
              <a:t>(4 of 5)</a:t>
            </a:r>
            <a:endParaRPr lang="en-US" dirty="0"/>
          </a:p>
        </p:txBody>
      </p:sp>
      <p:sp>
        <p:nvSpPr>
          <p:cNvPr id="3" name="Text Placeholder 2"/>
          <p:cNvSpPr>
            <a:spLocks noGrp="1"/>
          </p:cNvSpPr>
          <p:nvPr>
            <p:ph type="body" idx="1"/>
          </p:nvPr>
        </p:nvSpPr>
        <p:spPr>
          <a:xfrm>
            <a:off x="457199" y="1312650"/>
            <a:ext cx="8229600" cy="720968"/>
          </a:xfrm>
        </p:spPr>
        <p:txBody>
          <a:bodyPr/>
          <a:lstStyle/>
          <a:p>
            <a:pPr marL="0" indent="0">
              <a:buNone/>
            </a:pPr>
            <a:r>
              <a:rPr lang="en-US" sz="2200" b="1" dirty="0">
                <a:latin typeface="+mn-lt"/>
              </a:rPr>
              <a:t>Try These Strategies </a:t>
            </a:r>
            <a:r>
              <a:rPr lang="en-US" sz="2200" dirty="0">
                <a:latin typeface="+mn-lt"/>
              </a:rPr>
              <a:t>- Explain how you solved the problem to a person next to you.</a:t>
            </a:r>
          </a:p>
        </p:txBody>
      </p:sp>
      <p:pic>
        <p:nvPicPr>
          <p:cNvPr id="5" name="Picture 3" descr="3 strategies for 73 minus 46. Each strategy has a written, numerical, and number line portion. Strategy 1, add tens to get close the ones. 46 and 20 = 66, 30 equals too much. Then 4 more = 70 and 3 = 73. That’s 20 and 7, or 27. Written numerically, 46 + 20 = 66. 66 + 4 = 70. 70 + 3 = 73. 20 + 4 + 3 = 27. On a number line, 46, 66, 70, and 73 are plotted. There are 20 units between 46 and 66, 4 units between 66 and 70, and 3 units between 70 and 73. The units 20, 4, and 3, = 27. Strategy 2, add tens to overshoot, then come back. 46 and 30 = 76. That’s 3 too much, so it’s 27. Written numerically, 46 + 30 = 76 minus 3 = 73. 30 minus 3 = 27. On a number line, 46, 73, and 76 are plotted. There are 30 units between 46 and 76, and negative 3 units between 76 and 73. The units 30 and negative 3 combine to make 27. Strategy 3, add ones to make a 10, then tens and ones. 46 and 4 equals 50. 50 and 20 equals 70 and 3 more = 73. The 4 and 3 equals 7 and 20 = 27. Written numerically, 46 + 4 = 50, 50 + 20 = 70, 70 + 3 = 73, 4 + 20 + 3 = 27. On a number line, 46, 50, 60, 70, and 73 are plotted. There are 4 units between 46 and 50, 10 units between 50 and 60, 10 units between 60 and 70, and 3 units between 70 and 73. Similarly, 46 and 4 = 50. 50 and 23 = 73. 23 and 4 = 27. Written numerically, 46 + 4 = 50, 50 + 23 = 73, 23 + 4 = 27. On a number line, 46, 50, are plotted. There are 4 units between 46 and 50, and 23 units between 50 and 7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6022" y="2176179"/>
            <a:ext cx="7250691" cy="4159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17366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latin typeface="Times New Roman" panose="02020603050405020304" pitchFamily="18" charset="0"/>
              </a:rPr>
              <a:t>Models to Support Invented Strategies </a:t>
            </a:r>
            <a:r>
              <a:rPr lang="en-US" sz="2000" b="0" dirty="0">
                <a:latin typeface="Times New Roman" panose="02020603050405020304" pitchFamily="18" charset="0"/>
              </a:rPr>
              <a:t>(5 of 5)</a:t>
            </a:r>
            <a:endParaRPr lang="en-US" dirty="0"/>
          </a:p>
        </p:txBody>
      </p:sp>
      <p:pic>
        <p:nvPicPr>
          <p:cNvPr id="5" name="Picture 3" descr="4 strategies for 73 minus 46. Each strategy has written, numerical, and number line portions. Strategy 1, take tens from the tens, then subtract ones. This strategy has 2 parts. Part 1. 70 minus 40 = 30. Take away 6 more = 24. Now add in the 3 ones = 27. Written numerically, 70 minus 40 = 30 minus 6. 24 + 3 = 27. On a number line, 24, 27, 30, and 70 are plotted. There is negative 40 units between 70 and 30, negative 6 units between 30 and 24, and 3 units between 24 and 27. Part 2. Or, 70 minus 40 = 30. I can take those 3 away, but I need to take away 3 more from the 30 to equal 27. Written numerically, 70 minus 40 = 30, 73 minus 3 = 70. 30 minus 3 = 27. On a number line, 27, 30, 70, and 73 are plotted. There are minus 3 units from 73 to 70, minus 40 units from 70 to 30, and minus 3 units from 30 to 27. Strategy 2, take away tens then ones. 73 minus 40 = 33. Then take away 6, 3 makes 3 and 3 more equals 27. Written numerically, 73 minus 40 = 33 minus 3, 33 minus 3 = 27. On a number line, 27, 30, 33, and 73 are plotted. There are minus 40 units from 73 to 33, minus 3 units from 33 to 30, and minus 3 units from 30 to 27. Strategy 3, take extra tens then add back. 73 take away 50 = 23. That’s 4 too many. 23 and 4 = 27. Written numerically, 73 minus 50 = 23 + 4, = 27. On a number line, 23, 27, and 73 are plotted. There are 50 units between 73 and 23, and plus 4 units between 23 and 27. Strategy 4, add to the whole if necessary. Give 3 to 73 to equal 76. 76 take away 46 = 30. Now give 3 back, = 27. Written numerically, + 3, 73 minus 46 equals, 76 minus 46 = 30, minus 3 = 27. On a number line, 27, 30, 73, and 76 are plotted. There is minus 3 units between 27 and 30, 46 units between 30 and 26, and plus 3 units between 73 and 7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1024" y="1385887"/>
            <a:ext cx="7520795" cy="4948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59017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Standard Algorithm for Addition </a:t>
            </a:r>
            <a:r>
              <a:rPr lang="en-US" sz="2000" b="0" dirty="0">
                <a:latin typeface="Times New Roman" panose="02020603050405020304" pitchFamily="18" charset="0"/>
              </a:rPr>
              <a:t>(1 of 2)</a:t>
            </a:r>
            <a:endParaRPr lang="en-US" sz="2000" b="0" dirty="0"/>
          </a:p>
        </p:txBody>
      </p:sp>
      <p:sp>
        <p:nvSpPr>
          <p:cNvPr id="3" name="Text Placeholder 2"/>
          <p:cNvSpPr>
            <a:spLocks noGrp="1"/>
          </p:cNvSpPr>
          <p:nvPr>
            <p:ph type="body" idx="1"/>
          </p:nvPr>
        </p:nvSpPr>
        <p:spPr>
          <a:xfrm>
            <a:off x="457200" y="1600200"/>
            <a:ext cx="4074607" cy="4525963"/>
          </a:xfrm>
        </p:spPr>
        <p:txBody>
          <a:bodyPr/>
          <a:lstStyle/>
          <a:p>
            <a:pPr marL="0" indent="0" eaLnBrk="1" hangingPunct="1">
              <a:buNone/>
            </a:pPr>
            <a:r>
              <a:rPr lang="en-US" sz="2400" dirty="0">
                <a:latin typeface="+mn-lt"/>
                <a:cs typeface="ＭＳ Ｐゴシック" charset="0"/>
              </a:rPr>
              <a:t>Standard Algorithm for Addition:</a:t>
            </a:r>
          </a:p>
          <a:p>
            <a:r>
              <a:rPr lang="en-US" sz="2400" dirty="0">
                <a:latin typeface="+mn-lt"/>
                <a:cs typeface="ＭＳ Ｐゴシック" charset="0"/>
              </a:rPr>
              <a:t>Begin with models only.</a:t>
            </a:r>
          </a:p>
          <a:p>
            <a:r>
              <a:rPr lang="en-US" sz="2400" dirty="0">
                <a:latin typeface="+mn-lt"/>
                <a:cs typeface="ＭＳ Ｐゴシック" charset="0"/>
              </a:rPr>
              <a:t>Provide place-value mats and base-ten materials.</a:t>
            </a:r>
          </a:p>
          <a:p>
            <a:r>
              <a:rPr lang="en-US" sz="2400" dirty="0">
                <a:latin typeface="+mn-lt"/>
                <a:cs typeface="ＭＳ Ｐゴシック" charset="0"/>
              </a:rPr>
              <a:t>Begin in ones column.</a:t>
            </a:r>
          </a:p>
          <a:p>
            <a:r>
              <a:rPr lang="en-US" sz="2400" dirty="0">
                <a:latin typeface="+mn-lt"/>
                <a:cs typeface="ＭＳ Ｐゴシック" charset="0"/>
              </a:rPr>
              <a:t>One or two problems with lots of discussion is more productive than a lot of problems.</a:t>
            </a:r>
          </a:p>
        </p:txBody>
      </p:sp>
      <p:pic>
        <p:nvPicPr>
          <p:cNvPr id="4" name="Picture 3" descr="Base 10 models of the problem 27 + 54. This problem has 3 parts. Part 1. There are 2 groups of sticks and 10 frames. Group 1, 2 sticks and 1 10 frame of 7 dots. Group 2, 5 sticks and 1 10 frame of 4 dots. Part 2. Can a trade be made? How can you tell? There are 2 groups of sticks and 10 frames. Group 1, 1 sticks and 1 10 frame of 10 dots. Group 2, 5 sticks and a 10 frame of 1 dot. Student reasoning, I filled up 10. There’s 11. That’s 10 and an extra. Part 3. Trade for a 10. There are 2 groups of sticks and 10 frames. Group 1, 3 sticks and a 10 frame of no dots. Group 2, 5 sticks and a 10 frame of 1 dot. Student reasoning, not enough to trade tens. That’s 8 tens and a one, 81. 27 + 54 = 8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2976" y="1385887"/>
            <a:ext cx="3351837" cy="4955975"/>
          </a:xfrm>
          <a:prstGeom prst="rect">
            <a:avLst/>
          </a:prstGeom>
        </p:spPr>
      </p:pic>
    </p:spTree>
    <p:extLst>
      <p:ext uri="{BB962C8B-B14F-4D97-AF65-F5344CB8AC3E}">
        <p14:creationId xmlns:p14="http://schemas.microsoft.com/office/powerpoint/2010/main" val="795305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chemeClr val="tx2"/>
                </a:solidFill>
                <a:latin typeface="Times New Roman" panose="02020603050405020304" pitchFamily="18" charset="0"/>
              </a:rPr>
              <a:t>Learner Outcomes</a:t>
            </a:r>
            <a:endParaRPr lang="en-US" dirty="0">
              <a:solidFill>
                <a:schemeClr val="tx2"/>
              </a:solidFill>
            </a:endParaRPr>
          </a:p>
        </p:txBody>
      </p:sp>
      <p:sp>
        <p:nvSpPr>
          <p:cNvPr id="7" name="Content Placeholder 6"/>
          <p:cNvSpPr>
            <a:spLocks noGrp="1"/>
          </p:cNvSpPr>
          <p:nvPr>
            <p:ph idx="1"/>
          </p:nvPr>
        </p:nvSpPr>
        <p:spPr/>
        <p:txBody>
          <a:bodyPr/>
          <a:lstStyle/>
          <a:p>
            <a:pPr marL="0" indent="0">
              <a:buNone/>
            </a:pPr>
            <a:r>
              <a:rPr lang="en-US" sz="2000" b="1" dirty="0">
                <a:solidFill>
                  <a:schemeClr val="tx2"/>
                </a:solidFill>
                <a:latin typeface="+mn-lt"/>
                <a:cs typeface="Verdana"/>
              </a:rPr>
              <a:t>11.1</a:t>
            </a:r>
            <a:r>
              <a:rPr lang="en-US" sz="2000" b="1" dirty="0">
                <a:latin typeface="+mn-lt"/>
                <a:cs typeface="Verdana"/>
              </a:rPr>
              <a:t> </a:t>
            </a:r>
            <a:r>
              <a:rPr lang="en-US" sz="2000" dirty="0">
                <a:latin typeface="+mn-lt"/>
                <a:cs typeface="Verdana"/>
              </a:rPr>
              <a:t>Identify the interplay between place value understanding and addition and subtraction computational strategies.</a:t>
            </a:r>
          </a:p>
          <a:p>
            <a:pPr marL="0" indent="0">
              <a:buNone/>
            </a:pPr>
            <a:r>
              <a:rPr lang="en-US" sz="2000" b="1" dirty="0">
                <a:solidFill>
                  <a:schemeClr val="tx2"/>
                </a:solidFill>
                <a:latin typeface="+mn-lt"/>
                <a:cs typeface="Verdana"/>
              </a:rPr>
              <a:t>11.2</a:t>
            </a:r>
            <a:r>
              <a:rPr lang="en-US" sz="2000" b="1" dirty="0">
                <a:solidFill>
                  <a:srgbClr val="007FA3"/>
                </a:solidFill>
                <a:latin typeface="+mn-lt"/>
                <a:cs typeface="Verdana"/>
              </a:rPr>
              <a:t> </a:t>
            </a:r>
            <a:r>
              <a:rPr lang="en-US" sz="2000" dirty="0">
                <a:latin typeface="+mn-lt"/>
                <a:cs typeface="Verdana"/>
              </a:rPr>
              <a:t>Identify three types of computational strategies.</a:t>
            </a:r>
          </a:p>
          <a:p>
            <a:pPr marL="0" indent="0">
              <a:buNone/>
            </a:pPr>
            <a:r>
              <a:rPr lang="en-US" sz="2000" b="1" dirty="0">
                <a:solidFill>
                  <a:schemeClr val="tx2"/>
                </a:solidFill>
                <a:latin typeface="+mn-lt"/>
                <a:cs typeface="Verdana"/>
              </a:rPr>
              <a:t>11.3</a:t>
            </a:r>
            <a:r>
              <a:rPr lang="en-US" sz="2000" b="1" dirty="0">
                <a:solidFill>
                  <a:srgbClr val="007FA3"/>
                </a:solidFill>
                <a:latin typeface="+mn-lt"/>
                <a:cs typeface="Verdana"/>
              </a:rPr>
              <a:t> </a:t>
            </a:r>
            <a:r>
              <a:rPr lang="en-US" sz="2000" dirty="0">
                <a:latin typeface="+mn-lt"/>
                <a:cs typeface="Verdana"/>
              </a:rPr>
              <a:t>Explain multiple invented strategies for addition and subtraction with multi-digit numbers.</a:t>
            </a:r>
          </a:p>
          <a:p>
            <a:pPr marL="0" indent="0">
              <a:buNone/>
            </a:pPr>
            <a:r>
              <a:rPr lang="en-US" sz="2000" b="1" dirty="0">
                <a:solidFill>
                  <a:schemeClr val="tx2"/>
                </a:solidFill>
                <a:latin typeface="+mn-lt"/>
                <a:cs typeface="Verdana"/>
              </a:rPr>
              <a:t>11.4</a:t>
            </a:r>
            <a:r>
              <a:rPr lang="en-US" sz="2000" b="1" dirty="0">
                <a:solidFill>
                  <a:srgbClr val="007FA3"/>
                </a:solidFill>
                <a:latin typeface="+mn-lt"/>
                <a:cs typeface="Verdana"/>
              </a:rPr>
              <a:t> </a:t>
            </a:r>
            <a:r>
              <a:rPr lang="en-US" sz="2000" dirty="0">
                <a:latin typeface="+mn-lt"/>
                <a:cs typeface="Verdana"/>
              </a:rPr>
              <a:t>Explain the development of the standard algorithms for addition and subtraction including ways to record students’ thinking.</a:t>
            </a:r>
            <a:endParaRPr lang="en-US" sz="2000" b="1" dirty="0">
              <a:solidFill>
                <a:srgbClr val="007FA3"/>
              </a:solidFill>
              <a:latin typeface="+mn-lt"/>
              <a:cs typeface="Verdana"/>
            </a:endParaRPr>
          </a:p>
          <a:p>
            <a:pPr marL="0" indent="0">
              <a:buNone/>
            </a:pPr>
            <a:r>
              <a:rPr lang="en-US" sz="2000" b="1" dirty="0">
                <a:solidFill>
                  <a:schemeClr val="tx2"/>
                </a:solidFill>
                <a:latin typeface="+mn-lt"/>
                <a:cs typeface="Verdana"/>
              </a:rPr>
              <a:t>11.5</a:t>
            </a:r>
            <a:r>
              <a:rPr lang="en-US" sz="2000" b="1" dirty="0">
                <a:solidFill>
                  <a:srgbClr val="007FA3"/>
                </a:solidFill>
                <a:latin typeface="+mn-lt"/>
                <a:cs typeface="Verdana"/>
              </a:rPr>
              <a:t> </a:t>
            </a:r>
            <a:r>
              <a:rPr lang="en-US" sz="2000" dirty="0">
                <a:latin typeface="+mn-lt"/>
                <a:cs typeface="Verdana"/>
              </a:rPr>
              <a:t>Identify ways to teach computational estimation to develop students’ flexibility and ability to recognize reasonable answers.</a:t>
            </a:r>
            <a:endParaRPr lang="en-US" sz="2000" b="1" dirty="0">
              <a:solidFill>
                <a:srgbClr val="007FA3"/>
              </a:solidFill>
              <a:latin typeface="+mn-lt"/>
              <a:cs typeface="Verdana"/>
            </a:endParaRPr>
          </a:p>
          <a:p>
            <a:pPr marL="0" indent="0">
              <a:buNone/>
            </a:pPr>
            <a:r>
              <a:rPr lang="en-US" sz="2000" b="1" dirty="0">
                <a:solidFill>
                  <a:schemeClr val="tx2"/>
                </a:solidFill>
                <a:latin typeface="+mn-lt"/>
                <a:cs typeface="Verdana"/>
              </a:rPr>
              <a:t>11.6</a:t>
            </a:r>
            <a:r>
              <a:rPr lang="en-US" sz="2000" b="1" dirty="0">
                <a:solidFill>
                  <a:srgbClr val="007FA3"/>
                </a:solidFill>
                <a:latin typeface="+mn-lt"/>
                <a:cs typeface="Verdana"/>
              </a:rPr>
              <a:t> </a:t>
            </a:r>
            <a:r>
              <a:rPr lang="en-US" sz="2000" dirty="0">
                <a:latin typeface="+mn-lt"/>
                <a:cs typeface="Verdana"/>
              </a:rPr>
              <a:t>Describe computational estimation strategies for addition and subtraction.</a:t>
            </a:r>
          </a:p>
        </p:txBody>
      </p:sp>
    </p:spTree>
    <p:extLst>
      <p:ext uri="{BB962C8B-B14F-4D97-AF65-F5344CB8AC3E}">
        <p14:creationId xmlns:p14="http://schemas.microsoft.com/office/powerpoint/2010/main" val="3225328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Standard Algorithm for Addition </a:t>
            </a:r>
            <a:r>
              <a:rPr lang="en-US" sz="2000" b="0" dirty="0">
                <a:latin typeface="Times New Roman" panose="02020603050405020304" pitchFamily="18" charset="0"/>
              </a:rPr>
              <a:t>(2 of 2)</a:t>
            </a:r>
            <a:endParaRPr lang="en-US" dirty="0"/>
          </a:p>
        </p:txBody>
      </p:sp>
      <p:sp>
        <p:nvSpPr>
          <p:cNvPr id="3" name="Text Placeholder 2"/>
          <p:cNvSpPr>
            <a:spLocks noGrp="1"/>
          </p:cNvSpPr>
          <p:nvPr>
            <p:ph type="body" idx="1"/>
          </p:nvPr>
        </p:nvSpPr>
        <p:spPr>
          <a:xfrm>
            <a:off x="547688" y="1316311"/>
            <a:ext cx="8229600" cy="409470"/>
          </a:xfrm>
        </p:spPr>
        <p:txBody>
          <a:bodyPr/>
          <a:lstStyle/>
          <a:p>
            <a:pPr marL="0" indent="0">
              <a:buNone/>
            </a:pPr>
            <a:r>
              <a:rPr lang="en-US" sz="2400" dirty="0">
                <a:latin typeface="+mn-lt"/>
                <a:cs typeface="Verdana"/>
              </a:rPr>
              <a:t>Develop the written record.</a:t>
            </a:r>
          </a:p>
        </p:txBody>
      </p:sp>
      <p:pic>
        <p:nvPicPr>
          <p:cNvPr id="4" name="Picture 3" descr="3 steps of base 10 models, corresponding place value mats, and teacher guidance. Step 1. Base 10 models. There are 2 steps. Step A. There are 2 groups of sticks and 10 frames. Group 1, 3 sticks and 1 10 frame of 6 dots. Group 2, 4 sticks and 1 10 frame of 8 dots. Step B, group ones. There are 2 groups of sticks and 10 frames. Group 1, 3 sticks and a 10 frame of 10 dots. Group 2, 5 sticks and a 10 frame of 4 dots. Place value mat, a table with 3 rows and 2 columns. The columns are tens, and ones. Row 1. Tens, 1 stick of 10 squares. Ones, 1 single square. Row 3. Tens, 3 + 4. Ones, 6 + 8. Row 3, blank. Teacher guidance. How much is in the ones column? Answer, 14. Will you need to make a trade? Answer, yes. How many tens will you make? Answer, 1. How many ones will be left? Answer, 4. Good! Make the trade now. Step 2. Trade for a 10. There are 2 groups of sticks and 10 frames. Group 1, 3 sticks and a 10 frame of no dots. A stick is added to the group of 3. Group 2, 5 sticks and a 10 frame of 4 dots. A stick is taken away from the group of 5. Place value mat. Row 1. Tens, 1 stick of 10 squares. Ones, a single square. Row 2. Tens, 3 + 4. A 1 is added above the 3. Ones, 6 + 8. Row 3. Tens, blank. Ones, 4. Teacher guidance. Let’s stop now and record exactly what we have done. You had 14 ones, and you made 1 ten and 4. Write a 1 in the tens column to show the 10 you put there, and a 4 in the answer space of the ones column for the 4 ones left. Look at the tens column on your mat. You have 1 ten on top, 3 from the 36, and 4 more from the 48. See how your paper shows the same thing? Step 3. Group tens. There are 8 sticks and 2 10 frames, 1 has 4 dots, 1 has no dots. Place value mat. Row 1. Tens, 1 stick of 10 squares. Ones, a single square. Row 2. Tens, 3 + 4, a 1 is added above the 3. Ones, 6 + 8. Row 3. Tens, 8. Ones, 4. Teacher guidance. Now add all the tens together. Write how many tens that is in the answer space for the tens colum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5772" y="1876975"/>
            <a:ext cx="5938784" cy="4457150"/>
          </a:xfrm>
          <a:prstGeom prst="rect">
            <a:avLst/>
          </a:prstGeom>
        </p:spPr>
      </p:pic>
    </p:spTree>
    <p:extLst>
      <p:ext uri="{BB962C8B-B14F-4D97-AF65-F5344CB8AC3E}">
        <p14:creationId xmlns:p14="http://schemas.microsoft.com/office/powerpoint/2010/main" val="3889863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Standard Algorithm for Subtraction</a:t>
            </a:r>
            <a:endParaRPr lang="en-US" dirty="0"/>
          </a:p>
        </p:txBody>
      </p:sp>
      <p:sp>
        <p:nvSpPr>
          <p:cNvPr id="3" name="Text Placeholder 2"/>
          <p:cNvSpPr>
            <a:spLocks noGrp="1"/>
          </p:cNvSpPr>
          <p:nvPr>
            <p:ph type="body" idx="1"/>
          </p:nvPr>
        </p:nvSpPr>
        <p:spPr>
          <a:xfrm>
            <a:off x="457199" y="1600201"/>
            <a:ext cx="4265525" cy="2007157"/>
          </a:xfrm>
        </p:spPr>
        <p:txBody>
          <a:bodyPr/>
          <a:lstStyle/>
          <a:p>
            <a:r>
              <a:rPr lang="en-US" sz="2400" dirty="0">
                <a:latin typeface="+mn-lt"/>
                <a:ea typeface="ＭＳ Ｐゴシック" charset="0"/>
                <a:cs typeface="Verdana"/>
              </a:rPr>
              <a:t>Begin with models only.</a:t>
            </a:r>
          </a:p>
          <a:p>
            <a:r>
              <a:rPr lang="en-US" sz="2400" dirty="0">
                <a:latin typeface="+mn-lt"/>
                <a:ea typeface="ＭＳ Ｐゴシック" charset="0"/>
                <a:cs typeface="Verdana"/>
              </a:rPr>
              <a:t>Anticipate difficulties with zeros.</a:t>
            </a:r>
          </a:p>
          <a:p>
            <a:r>
              <a:rPr lang="en-US" sz="2400" dirty="0">
                <a:latin typeface="+mn-lt"/>
                <a:ea typeface="ＭＳ Ｐゴシック" charset="0"/>
                <a:cs typeface="Verdana"/>
              </a:rPr>
              <a:t>Develop the written record.</a:t>
            </a:r>
          </a:p>
        </p:txBody>
      </p:sp>
      <p:pic>
        <p:nvPicPr>
          <p:cNvPr id="4" name="Picture 3" descr="4 steps of subtracting using models. 45 minus 27. Step 1. There are 2 groups of models and numerals. Group 1. 4 sticks, numeral 2. Group 2. 2 10 frames, 1 of 5 dots and 1 of no dots, numeral 7. Step 2. Not enough ones to take off 7. Trade a 10 for 10 ones. There are 2 groups of models and numerals. Group 1. 4 sticks, numeral 2. 1 stick is taken away from the group of 4. Group 2. 2 10 frames, 1 of 5 dots and 1 of 10 dots, numeral 7. 1 stick is added to the 10 frame of 10 dots. Step 3. Now there are 15 ones. I can take 7 off easily. There are 2 groups of models and numerals. Group 1. 3 sticks, numeral 2. Group 2. 2 10 frames, 1 of 5 dots and 1 of 3 dots, numeral 7. All 3 dots are taken from the second 10 frame and added to the 10 frame of 5 dots. Reasoning, it does not matter which ones come off, put the leftovers together. Step 3. And now I can take off 2 tens. There 2 groups of models and numerals. Group 1. 1 sick, numeral 2, or 2 sticks. Group 2, 2 10 frames, 1 of 8 dots and 1 of no dots, numeral 7, or 7 dots. That’s 18 left. 45 minus 27 =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5597" y="1366838"/>
            <a:ext cx="4176453" cy="4981575"/>
          </a:xfrm>
          <a:prstGeom prst="rect">
            <a:avLst/>
          </a:prstGeom>
        </p:spPr>
      </p:pic>
    </p:spTree>
    <p:extLst>
      <p:ext uri="{BB962C8B-B14F-4D97-AF65-F5344CB8AC3E}">
        <p14:creationId xmlns:p14="http://schemas.microsoft.com/office/powerpoint/2010/main" val="3409961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Introducing Computational Estimation</a:t>
            </a:r>
            <a:endParaRPr lang="en-US" dirty="0"/>
          </a:p>
        </p:txBody>
      </p:sp>
      <p:sp>
        <p:nvSpPr>
          <p:cNvPr id="3" name="Text Placeholder 2"/>
          <p:cNvSpPr>
            <a:spLocks noGrp="1"/>
          </p:cNvSpPr>
          <p:nvPr>
            <p:ph type="body" idx="1"/>
          </p:nvPr>
        </p:nvSpPr>
        <p:spPr/>
        <p:txBody>
          <a:bodyPr/>
          <a:lstStyle/>
          <a:p>
            <a:pPr marL="0" indent="0">
              <a:buNone/>
            </a:pPr>
            <a:r>
              <a:rPr lang="en-US" sz="2000" dirty="0">
                <a:latin typeface="+mn-lt"/>
                <a:cs typeface="ＭＳ Ｐゴシック" charset="0"/>
              </a:rPr>
              <a:t>Goal of computational estimation is to be able to flexibly and quickly produce an approximate result that will work for the situation and be reasonable.</a:t>
            </a:r>
          </a:p>
          <a:p>
            <a:pPr marL="0" indent="0">
              <a:buNone/>
            </a:pPr>
            <a:r>
              <a:rPr lang="en-US" sz="2000" dirty="0">
                <a:latin typeface="+mn-lt"/>
                <a:cs typeface="ＭＳ Ｐゴシック" charset="0"/>
              </a:rPr>
              <a:t>Good estimators tend to employ a variety of computational strategies they have developed over time.</a:t>
            </a:r>
          </a:p>
          <a:p>
            <a:pPr marL="0" indent="0">
              <a:buNone/>
            </a:pPr>
            <a:r>
              <a:rPr lang="en-US" sz="2000" dirty="0">
                <a:latin typeface="+mn-lt"/>
                <a:cs typeface="ＭＳ Ｐゴシック" charset="0"/>
              </a:rPr>
              <a:t>Three types of estimation - Each involve reasoning and sense making.</a:t>
            </a:r>
          </a:p>
          <a:p>
            <a:r>
              <a:rPr lang="en-US" sz="2000" b="1" dirty="0">
                <a:latin typeface="+mn-lt"/>
                <a:ea typeface="ＭＳ Ｐゴシック" charset="0"/>
                <a:cs typeface="ＭＳ Ｐゴシック" charset="0"/>
              </a:rPr>
              <a:t>Measurement  </a:t>
            </a:r>
            <a:r>
              <a:rPr lang="en-US" sz="2000" dirty="0">
                <a:latin typeface="+mn-lt"/>
                <a:ea typeface="ＭＳ Ｐゴシック" charset="0"/>
                <a:cs typeface="ＭＳ Ｐゴシック" charset="0"/>
              </a:rPr>
              <a:t>- Determining and approximating measure (length, weight, time, etc.)</a:t>
            </a:r>
          </a:p>
          <a:p>
            <a:r>
              <a:rPr lang="en-US" sz="2000" b="1" dirty="0">
                <a:latin typeface="+mn-lt"/>
                <a:ea typeface="ＭＳ Ｐゴシック" charset="0"/>
                <a:cs typeface="ＭＳ Ｐゴシック" charset="0"/>
              </a:rPr>
              <a:t>Quantity</a:t>
            </a:r>
            <a:r>
              <a:rPr lang="en-US" sz="2000" dirty="0">
                <a:latin typeface="+mn-lt"/>
                <a:ea typeface="ＭＳ Ｐゴシック" charset="0"/>
                <a:cs typeface="ＭＳ Ｐゴシック" charset="0"/>
              </a:rPr>
              <a:t> - Approximating the number of items in a collection</a:t>
            </a:r>
          </a:p>
          <a:p>
            <a:r>
              <a:rPr lang="en-US" sz="2000" b="1" dirty="0">
                <a:latin typeface="+mn-lt"/>
                <a:ea typeface="ＭＳ Ｐゴシック" charset="0"/>
                <a:cs typeface="ＭＳ Ｐゴシック" charset="0"/>
              </a:rPr>
              <a:t>Computational </a:t>
            </a:r>
            <a:r>
              <a:rPr lang="en-US" sz="2000" dirty="0">
                <a:latin typeface="+mn-lt"/>
                <a:ea typeface="ＭＳ Ｐゴシック" charset="0"/>
                <a:cs typeface="ＭＳ Ｐゴシック" charset="0"/>
              </a:rPr>
              <a:t>- Determining a number that is an approximation of a computation</a:t>
            </a:r>
          </a:p>
        </p:txBody>
      </p:sp>
    </p:spTree>
    <p:extLst>
      <p:ext uri="{BB962C8B-B14F-4D97-AF65-F5344CB8AC3E}">
        <p14:creationId xmlns:p14="http://schemas.microsoft.com/office/powerpoint/2010/main" val="2751929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Teaching Computational Estimation</a:t>
            </a:r>
            <a:endParaRPr lang="en-US" dirty="0"/>
          </a:p>
        </p:txBody>
      </p:sp>
      <p:sp>
        <p:nvSpPr>
          <p:cNvPr id="3" name="Text Placeholder 2"/>
          <p:cNvSpPr>
            <a:spLocks noGrp="1"/>
          </p:cNvSpPr>
          <p:nvPr>
            <p:ph type="body" idx="1"/>
          </p:nvPr>
        </p:nvSpPr>
        <p:spPr>
          <a:xfrm>
            <a:off x="500063" y="1376363"/>
            <a:ext cx="8229600" cy="4338637"/>
          </a:xfrm>
        </p:spPr>
        <p:txBody>
          <a:bodyPr/>
          <a:lstStyle/>
          <a:p>
            <a:pPr marL="0" indent="0">
              <a:buNone/>
            </a:pPr>
            <a:r>
              <a:rPr lang="en-US" sz="2100" dirty="0">
                <a:latin typeface="+mn-lt"/>
                <a:cs typeface="ＭＳ Ｐゴシック" charset="0"/>
              </a:rPr>
              <a:t>General principles:</a:t>
            </a:r>
          </a:p>
          <a:p>
            <a:r>
              <a:rPr lang="en-US" sz="2100" dirty="0">
                <a:latin typeface="+mn-lt"/>
                <a:ea typeface="ＭＳ Ｐゴシック" charset="0"/>
                <a:cs typeface="ＭＳ Ｐゴシック" charset="0"/>
              </a:rPr>
              <a:t>Use real examples like shopping, distance to travel, monthly budgets, cost of entertainment like sporting events, movies, etc.</a:t>
            </a:r>
          </a:p>
          <a:p>
            <a:r>
              <a:rPr lang="en-US" sz="2100" dirty="0">
                <a:latin typeface="+mn-lt"/>
                <a:ea typeface="ＭＳ Ｐゴシック" charset="0"/>
                <a:cs typeface="ＭＳ Ｐゴシック" charset="0"/>
              </a:rPr>
              <a:t>Use the language of estimation - </a:t>
            </a:r>
            <a:r>
              <a:rPr lang="en-US" sz="2100" i="1" dirty="0">
                <a:latin typeface="+mn-lt"/>
                <a:ea typeface="ＭＳ Ｐゴシック" charset="0"/>
                <a:cs typeface="ＭＳ Ｐゴシック" charset="0"/>
              </a:rPr>
              <a:t>about</a:t>
            </a:r>
            <a:r>
              <a:rPr lang="en-US" sz="2100" dirty="0">
                <a:latin typeface="+mn-lt"/>
                <a:ea typeface="ＭＳ Ｐゴシック" charset="0"/>
                <a:cs typeface="ＭＳ Ｐゴシック" charset="0"/>
              </a:rPr>
              <a:t>, </a:t>
            </a:r>
            <a:r>
              <a:rPr lang="en-US" sz="2100" i="1" dirty="0">
                <a:latin typeface="+mn-lt"/>
                <a:ea typeface="ＭＳ Ｐゴシック" charset="0"/>
                <a:cs typeface="ＭＳ Ｐゴシック" charset="0"/>
              </a:rPr>
              <a:t>close</a:t>
            </a:r>
            <a:r>
              <a:rPr lang="en-US" sz="2100" dirty="0">
                <a:latin typeface="+mn-lt"/>
                <a:ea typeface="ＭＳ Ｐゴシック" charset="0"/>
                <a:cs typeface="ＭＳ Ｐゴシック" charset="0"/>
              </a:rPr>
              <a:t>, </a:t>
            </a:r>
            <a:r>
              <a:rPr lang="en-US" sz="2100" i="1" dirty="0">
                <a:latin typeface="+mn-lt"/>
                <a:ea typeface="ＭＳ Ｐゴシック" charset="0"/>
                <a:cs typeface="ＭＳ Ｐゴシック" charset="0"/>
              </a:rPr>
              <a:t>just about</a:t>
            </a:r>
            <a:r>
              <a:rPr lang="en-US" sz="2100" dirty="0">
                <a:latin typeface="+mn-lt"/>
                <a:ea typeface="ＭＳ Ｐゴシック" charset="0"/>
                <a:cs typeface="ＭＳ Ｐゴシック" charset="0"/>
              </a:rPr>
              <a:t>, </a:t>
            </a:r>
            <a:r>
              <a:rPr lang="en-US" sz="2100" i="1" dirty="0">
                <a:latin typeface="+mn-lt"/>
                <a:ea typeface="ＭＳ Ｐゴシック" charset="0"/>
                <a:cs typeface="ＭＳ Ｐゴシック" charset="0"/>
              </a:rPr>
              <a:t>a little more or less than, </a:t>
            </a:r>
            <a:r>
              <a:rPr lang="en-US" sz="2100" dirty="0">
                <a:latin typeface="+mn-lt"/>
                <a:ea typeface="ＭＳ Ｐゴシック" charset="0"/>
                <a:cs typeface="ＭＳ Ｐゴシック" charset="0"/>
              </a:rPr>
              <a:t>and </a:t>
            </a:r>
            <a:r>
              <a:rPr lang="en-US" sz="2100" i="1" dirty="0">
                <a:latin typeface="+mn-lt"/>
                <a:ea typeface="ＭＳ Ｐゴシック" charset="0"/>
                <a:cs typeface="ＭＳ Ｐゴシック" charset="0"/>
              </a:rPr>
              <a:t>between</a:t>
            </a:r>
          </a:p>
          <a:p>
            <a:r>
              <a:rPr lang="en-US" sz="2100" dirty="0">
                <a:latin typeface="+mn-lt"/>
                <a:ea typeface="ＭＳ Ｐゴシック" charset="0"/>
                <a:cs typeface="ＭＳ Ｐゴシック" charset="0"/>
              </a:rPr>
              <a:t>Use context to help determine the reasonableness of the estimate.</a:t>
            </a:r>
          </a:p>
          <a:p>
            <a:pPr marL="459486" lvl="1" indent="0">
              <a:buNone/>
            </a:pPr>
            <a:r>
              <a:rPr lang="en-US" sz="2100" dirty="0">
                <a:latin typeface="+mn-lt"/>
                <a:ea typeface="ＭＳ Ｐゴシック" charset="0"/>
                <a:cs typeface="ＭＳ Ｐゴシック" charset="0"/>
              </a:rPr>
              <a:t>- E.g., Would attendance at a school play be 30 or 300 or 3000?</a:t>
            </a:r>
          </a:p>
          <a:p>
            <a:r>
              <a:rPr lang="en-US" sz="2100" dirty="0">
                <a:latin typeface="+mn-lt"/>
                <a:ea typeface="ＭＳ Ｐゴシック" charset="0"/>
                <a:cs typeface="ＭＳ Ｐゴシック" charset="0"/>
              </a:rPr>
              <a:t>Accept and offer a range of estimates as an option.</a:t>
            </a:r>
          </a:p>
          <a:p>
            <a:r>
              <a:rPr lang="en-US" sz="2100" dirty="0">
                <a:latin typeface="+mn-lt"/>
                <a:ea typeface="ＭＳ Ｐゴシック" charset="0"/>
                <a:cs typeface="ＭＳ Ｐゴシック" charset="0"/>
              </a:rPr>
              <a:t>Focus on flexible methods, not answers.</a:t>
            </a:r>
          </a:p>
        </p:txBody>
      </p:sp>
    </p:spTree>
    <p:extLst>
      <p:ext uri="{BB962C8B-B14F-4D97-AF65-F5344CB8AC3E}">
        <p14:creationId xmlns:p14="http://schemas.microsoft.com/office/powerpoint/2010/main" val="3818900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Computation Estimation Strategies </a:t>
            </a:r>
            <a:r>
              <a:rPr lang="en-US" sz="2000" b="0" dirty="0">
                <a:latin typeface="Times New Roman" panose="02020603050405020304" pitchFamily="18" charset="0"/>
              </a:rPr>
              <a:t>(1 of 4)</a:t>
            </a:r>
            <a:endParaRPr lang="en-US" sz="2000" b="0" dirty="0"/>
          </a:p>
        </p:txBody>
      </p:sp>
      <p:sp>
        <p:nvSpPr>
          <p:cNvPr id="3" name="Text Placeholder 2"/>
          <p:cNvSpPr>
            <a:spLocks noGrp="1"/>
          </p:cNvSpPr>
          <p:nvPr>
            <p:ph type="body" idx="1"/>
          </p:nvPr>
        </p:nvSpPr>
        <p:spPr>
          <a:xfrm>
            <a:off x="457199" y="1600200"/>
            <a:ext cx="3803301" cy="2828365"/>
          </a:xfrm>
        </p:spPr>
        <p:txBody>
          <a:bodyPr/>
          <a:lstStyle/>
          <a:p>
            <a:pPr marL="101600" indent="0">
              <a:buNone/>
            </a:pPr>
            <a:r>
              <a:rPr lang="en-US" sz="2400" dirty="0">
                <a:latin typeface="+mn-lt"/>
              </a:rPr>
              <a:t>Front-End Method:</a:t>
            </a:r>
          </a:p>
          <a:p>
            <a:pPr marL="101600" indent="0">
              <a:buNone/>
            </a:pPr>
            <a:r>
              <a:rPr lang="en-US" sz="2400" dirty="0">
                <a:latin typeface="+mn-lt"/>
              </a:rPr>
              <a:t>Front digits in largest place value are used, and computation is then done as if there were zeros in the other positions.</a:t>
            </a:r>
          </a:p>
        </p:txBody>
      </p:sp>
      <p:pic>
        <p:nvPicPr>
          <p:cNvPr id="4" name="Picture 3" descr="2 estimation models for addition. Model A, front end addition column form. In long addition, 489 + 37 + 651 + 208. The hundreds place is highlighted, numerals 4, 6, and 2. Reasoning. 4 + 6 + 2 = 12, or about 1,200. The tens place is circled, numbers 8, 3, 5, and 0. Reasoning. Adjust about 150 more, or about 1,350. The remaining ones column reads, 9, 7, 1, 8. Model B, front end addition numbers not in columns. There are 3 price tags with the thousandths place highlighted in each. $398, thousandth = 0. $4,250, thousandth = 4. $2,725, thousandth = 2. Reasoning. Front end, thousandth place, 0 + 4 + 2 =6, or about $6,000. Adjust, hundredths place, 3 + 2 + 7 = 12, about $1,200 or $1,300 more. About $7,30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600200"/>
            <a:ext cx="3858491" cy="4710545"/>
          </a:xfrm>
          <a:prstGeom prst="rect">
            <a:avLst/>
          </a:prstGeom>
        </p:spPr>
      </p:pic>
    </p:spTree>
    <p:extLst>
      <p:ext uri="{BB962C8B-B14F-4D97-AF65-F5344CB8AC3E}">
        <p14:creationId xmlns:p14="http://schemas.microsoft.com/office/powerpoint/2010/main" val="726031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Computation Estimation Strategies </a:t>
            </a:r>
            <a:r>
              <a:rPr lang="en-US" sz="2000" b="0" dirty="0">
                <a:latin typeface="Times New Roman" panose="02020603050405020304" pitchFamily="18" charset="0"/>
              </a:rPr>
              <a:t>(2 of 4)</a:t>
            </a:r>
            <a:endParaRPr lang="en-US" dirty="0"/>
          </a:p>
        </p:txBody>
      </p:sp>
      <p:sp>
        <p:nvSpPr>
          <p:cNvPr id="3" name="Text Placeholder 2"/>
          <p:cNvSpPr>
            <a:spLocks noGrp="1"/>
          </p:cNvSpPr>
          <p:nvPr>
            <p:ph type="body" idx="1"/>
          </p:nvPr>
        </p:nvSpPr>
        <p:spPr>
          <a:xfrm>
            <a:off x="457200" y="1600201"/>
            <a:ext cx="4034413" cy="449664"/>
          </a:xfrm>
        </p:spPr>
        <p:txBody>
          <a:bodyPr/>
          <a:lstStyle/>
          <a:p>
            <a:pPr marL="0" indent="0">
              <a:buNone/>
            </a:pPr>
            <a:r>
              <a:rPr lang="en-US" sz="2200" b="1" dirty="0">
                <a:solidFill>
                  <a:srgbClr val="000000"/>
                </a:solidFill>
                <a:latin typeface="+mn-lt"/>
              </a:rPr>
              <a:t>Activity 11.15 Over or Under</a:t>
            </a:r>
            <a:endParaRPr lang="en-US" sz="2200" b="1" dirty="0">
              <a:latin typeface="+mn-lt"/>
            </a:endParaRPr>
          </a:p>
        </p:txBody>
      </p:sp>
      <p:sp>
        <p:nvSpPr>
          <p:cNvPr id="4" name="Text Placeholder 3"/>
          <p:cNvSpPr>
            <a:spLocks noGrp="1"/>
          </p:cNvSpPr>
          <p:nvPr>
            <p:ph type="body" idx="2"/>
          </p:nvPr>
        </p:nvSpPr>
        <p:spPr>
          <a:xfrm>
            <a:off x="457200" y="2173793"/>
            <a:ext cx="4034413" cy="3935605"/>
          </a:xfrm>
        </p:spPr>
        <p:txBody>
          <a:bodyPr/>
          <a:lstStyle/>
          <a:p>
            <a:pPr marL="0" indent="0" eaLnBrk="1" hangingPunct="1">
              <a:buNone/>
              <a:defRPr/>
            </a:pPr>
            <a:r>
              <a:rPr lang="en-US" sz="2200" dirty="0">
                <a:latin typeface="+mn-lt"/>
                <a:cs typeface="Verdana"/>
              </a:rPr>
              <a:t>Materials – Document camera to project the figure</a:t>
            </a:r>
          </a:p>
          <a:p>
            <a:pPr marL="0" indent="0" eaLnBrk="1" hangingPunct="1">
              <a:buNone/>
              <a:defRPr/>
            </a:pPr>
            <a:r>
              <a:rPr lang="en-US" sz="2200" dirty="0">
                <a:latin typeface="+mn-lt"/>
                <a:cs typeface="Verdana"/>
              </a:rPr>
              <a:t>Directions </a:t>
            </a:r>
            <a:r>
              <a:rPr lang="en-US" sz="2200" dirty="0">
                <a:cs typeface="Verdana"/>
              </a:rPr>
              <a:t>–</a:t>
            </a:r>
            <a:r>
              <a:rPr lang="en-US" sz="2200" dirty="0">
                <a:latin typeface="+mn-lt"/>
                <a:cs typeface="Verdana"/>
              </a:rPr>
              <a:t> Provide contexts for students to use computational estimation strategies</a:t>
            </a:r>
          </a:p>
          <a:p>
            <a:pPr marL="0" indent="0" eaLnBrk="1" hangingPunct="1">
              <a:buNone/>
              <a:defRPr/>
            </a:pPr>
            <a:r>
              <a:rPr lang="en-US" sz="2200" dirty="0">
                <a:latin typeface="+mn-lt"/>
                <a:cs typeface="Verdana"/>
              </a:rPr>
              <a:t>i.e. 37 + 75 (over or under 100)</a:t>
            </a:r>
          </a:p>
          <a:p>
            <a:pPr marL="0" indent="0" eaLnBrk="1" hangingPunct="1">
              <a:buNone/>
              <a:defRPr/>
            </a:pPr>
            <a:r>
              <a:rPr lang="en-US" sz="2200" dirty="0">
                <a:latin typeface="+mn-lt"/>
                <a:cs typeface="Verdana"/>
              </a:rPr>
              <a:t>712 - 458 (over or under 300)</a:t>
            </a:r>
          </a:p>
        </p:txBody>
      </p:sp>
      <p:pic>
        <p:nvPicPr>
          <p:cNvPr id="5" name="Picture 3" descr="A 3 part estimation activity for $1.50. Part A. A candy bar. 5 candy bars at 43 cents apiece. Part B. There are 1 of each 3 price tags, 17 cents, 89 cents, and 39 cents. Part C. There is a list of 5 dollar amounts, 23 cents, 5 cents, 49 cents, 35 cents, and 15 cent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5951" y="1600201"/>
            <a:ext cx="4040849" cy="423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95684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Computation Estimation Strategies </a:t>
            </a:r>
            <a:r>
              <a:rPr lang="en-US" sz="2000" b="0" dirty="0">
                <a:latin typeface="Times New Roman" panose="02020603050405020304" pitchFamily="18" charset="0"/>
              </a:rPr>
              <a:t>(3 of 4)</a:t>
            </a:r>
            <a:endParaRPr lang="en-US" dirty="0"/>
          </a:p>
        </p:txBody>
      </p:sp>
      <p:sp>
        <p:nvSpPr>
          <p:cNvPr id="3" name="Text Placeholder 2"/>
          <p:cNvSpPr>
            <a:spLocks noGrp="1"/>
          </p:cNvSpPr>
          <p:nvPr>
            <p:ph type="body" idx="1"/>
          </p:nvPr>
        </p:nvSpPr>
        <p:spPr>
          <a:xfrm>
            <a:off x="457200" y="1600200"/>
            <a:ext cx="3743011" cy="1856433"/>
          </a:xfrm>
        </p:spPr>
        <p:txBody>
          <a:bodyPr/>
          <a:lstStyle/>
          <a:p>
            <a:pPr marL="0" indent="0">
              <a:buNone/>
            </a:pPr>
            <a:r>
              <a:rPr lang="en-US" sz="2400" dirty="0">
                <a:latin typeface="+mn-lt"/>
              </a:rPr>
              <a:t>Rounding Methods</a:t>
            </a:r>
          </a:p>
          <a:p>
            <a:pPr marL="0" indent="0">
              <a:buNone/>
            </a:pPr>
            <a:r>
              <a:rPr lang="en-US" sz="2400" dirty="0">
                <a:latin typeface="+mn-lt"/>
              </a:rPr>
              <a:t>Whole numbers can be rounded to the same place-value for addition</a:t>
            </a:r>
          </a:p>
          <a:p>
            <a:pPr marL="0" indent="0">
              <a:buNone/>
            </a:pPr>
            <a:r>
              <a:rPr lang="en-US" sz="2400" dirty="0">
                <a:latin typeface="+mn-lt"/>
              </a:rPr>
              <a:t>E.g., Using the hundreds place, we add 4800 + 700 + 100 = $5,600</a:t>
            </a:r>
          </a:p>
        </p:txBody>
      </p:sp>
      <p:pic>
        <p:nvPicPr>
          <p:cNvPr id="4" name="Picture 3" descr="Rounding activity. What is the approximate value of this coin collection? There are 3 coins with price tags. $4,827, $710, and $85. Reasoning. I’ll round to thousandths. 5,000 + 0 + 1,000, so about 6,00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2172" y="1600200"/>
            <a:ext cx="4244340" cy="4335780"/>
          </a:xfrm>
          <a:prstGeom prst="rect">
            <a:avLst/>
          </a:prstGeom>
        </p:spPr>
      </p:pic>
    </p:spTree>
    <p:extLst>
      <p:ext uri="{BB962C8B-B14F-4D97-AF65-F5344CB8AC3E}">
        <p14:creationId xmlns:p14="http://schemas.microsoft.com/office/powerpoint/2010/main" val="2352230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Computation Estimation Strategies </a:t>
            </a:r>
            <a:r>
              <a:rPr lang="en-US" sz="2000" b="0" dirty="0">
                <a:latin typeface="Times New Roman" panose="02020603050405020304" pitchFamily="18" charset="0"/>
              </a:rPr>
              <a:t>(4 of 4)</a:t>
            </a:r>
            <a:endParaRPr lang="en-US" dirty="0"/>
          </a:p>
        </p:txBody>
      </p:sp>
      <p:sp>
        <p:nvSpPr>
          <p:cNvPr id="3" name="Text Placeholder 2"/>
          <p:cNvSpPr>
            <a:spLocks noGrp="1"/>
          </p:cNvSpPr>
          <p:nvPr>
            <p:ph type="body" idx="1"/>
          </p:nvPr>
        </p:nvSpPr>
        <p:spPr>
          <a:xfrm>
            <a:off x="651686" y="1781176"/>
            <a:ext cx="4371975" cy="479808"/>
          </a:xfrm>
        </p:spPr>
        <p:txBody>
          <a:bodyPr/>
          <a:lstStyle/>
          <a:p>
            <a:pPr marL="0" indent="0">
              <a:buNone/>
            </a:pPr>
            <a:r>
              <a:rPr lang="en-US" sz="2400" dirty="0">
                <a:latin typeface="+mn-lt"/>
                <a:cs typeface="ＭＳ Ｐゴシック" charset="0"/>
              </a:rPr>
              <a:t>Using Compatible numbers:</a:t>
            </a:r>
            <a:endParaRPr lang="en-US" sz="2400" dirty="0">
              <a:latin typeface="+mn-lt"/>
            </a:endParaRPr>
          </a:p>
        </p:txBody>
      </p:sp>
      <p:pic>
        <p:nvPicPr>
          <p:cNvPr id="4" name="Picture 3" descr="Price tag model answers, how much did you save? There are 2 price tags of $184. 1 tag has $184 crossed out and a sale price of $128. Reasoning. Change 128 to 124. From 124 to 184 is 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509366"/>
            <a:ext cx="4760949" cy="3810472"/>
          </a:xfrm>
          <a:prstGeom prst="rect">
            <a:avLst/>
          </a:prstGeom>
        </p:spPr>
      </p:pic>
      <p:pic>
        <p:nvPicPr>
          <p:cNvPr id="5" name="Picture 4" descr="2 real situation addition models. Model 1. A table of scout troops with 7 rows and 2 columns. The columns are scout troops, and number of badges. Row 1. Troops, eagles. Badges, 41. Row 2. Troops, explorers. Badges, 29. Row 3. Troops, wolf pack. Badges, 63. Row 4. Troops, grizzlies. Badges, 17. Row 5. Troops, cougars. Badges, 65. Row 6. Troops, braves. Badges, 48. Row 7. Troops, mountaineers. Badges, 85. The student estimates hundreds. 41 + 63 = 100, 29 + 65 = 100. 17 + 85 = 100. Reasoning. 3 hundreds, I didn’t use the 48, about 350. Model 2. A menu of 6 meals and their cost. Steak, $14.10. Lasagna, $11.50. Shrimp, $8.70. Caesar salad, $6.15. Pie, $2.75. Pudding, $2. Reasoning. 14 and 6 = 20. The 8 and 11, and change, is another 20. That’s 40 and 5 more, about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7799" y="1366942"/>
            <a:ext cx="3308037" cy="4997702"/>
          </a:xfrm>
          <a:prstGeom prst="rect">
            <a:avLst/>
          </a:prstGeom>
        </p:spPr>
      </p:pic>
    </p:spTree>
    <p:extLst>
      <p:ext uri="{BB962C8B-B14F-4D97-AF65-F5344CB8AC3E}">
        <p14:creationId xmlns:p14="http://schemas.microsoft.com/office/powerpoint/2010/main" val="2431835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Times New Roman" panose="02020603050405020304" pitchFamily="18" charset="0"/>
              </a:rPr>
              <a:t>Common Challenges and Misconceptions for Addition and Subtraction Computation </a:t>
            </a:r>
            <a:r>
              <a:rPr lang="en-US" sz="2000" b="0" dirty="0">
                <a:latin typeface="Times New Roman" panose="02020603050405020304" pitchFamily="18" charset="0"/>
              </a:rPr>
              <a:t>(1 of 2)</a:t>
            </a:r>
            <a:endParaRPr lang="en-US" sz="2000" b="0" dirty="0"/>
          </a:p>
        </p:txBody>
      </p:sp>
      <p:graphicFrame>
        <p:nvGraphicFramePr>
          <p:cNvPr id="4" name="Table 3"/>
          <p:cNvGraphicFramePr>
            <a:graphicFrameLocks noGrp="1"/>
          </p:cNvGraphicFramePr>
          <p:nvPr>
            <p:extLst>
              <p:ext uri="{D42A27DB-BD31-4B8C-83A1-F6EECF244321}">
                <p14:modId xmlns:p14="http://schemas.microsoft.com/office/powerpoint/2010/main" val="2640217765"/>
              </p:ext>
            </p:extLst>
          </p:nvPr>
        </p:nvGraphicFramePr>
        <p:xfrm>
          <a:off x="457200" y="1454559"/>
          <a:ext cx="8072438" cy="4779553"/>
        </p:xfrm>
        <a:graphic>
          <a:graphicData uri="http://schemas.openxmlformats.org/drawingml/2006/table">
            <a:tbl>
              <a:tblPr firstRow="1" bandRow="1">
                <a:tableStyleId>{5940675A-B579-460E-94D1-54222C63F5DA}</a:tableStyleId>
              </a:tblPr>
              <a:tblGrid>
                <a:gridCol w="2216931">
                  <a:extLst>
                    <a:ext uri="{9D8B030D-6E8A-4147-A177-3AD203B41FA5}">
                      <a16:colId xmlns:a16="http://schemas.microsoft.com/office/drawing/2014/main" val="2389719609"/>
                    </a:ext>
                  </a:extLst>
                </a:gridCol>
                <a:gridCol w="2318293">
                  <a:extLst>
                    <a:ext uri="{9D8B030D-6E8A-4147-A177-3AD203B41FA5}">
                      <a16:colId xmlns:a16="http://schemas.microsoft.com/office/drawing/2014/main" val="2612875477"/>
                    </a:ext>
                  </a:extLst>
                </a:gridCol>
                <a:gridCol w="3537214">
                  <a:extLst>
                    <a:ext uri="{9D8B030D-6E8A-4147-A177-3AD203B41FA5}">
                      <a16:colId xmlns:a16="http://schemas.microsoft.com/office/drawing/2014/main" val="965977493"/>
                    </a:ext>
                  </a:extLst>
                </a:gridCol>
              </a:tblGrid>
              <a:tr h="582454">
                <a:tc>
                  <a:txBody>
                    <a:bodyPr/>
                    <a:lstStyle/>
                    <a:p>
                      <a:r>
                        <a:rPr lang="en-US" sz="1400" b="1" i="0" u="none" strike="noStrike" cap="none" baseline="0" dirty="0">
                          <a:solidFill>
                            <a:schemeClr val="tx1"/>
                          </a:solidFill>
                          <a:latin typeface="+mn-lt"/>
                          <a:ea typeface="+mn-ea"/>
                          <a:cs typeface="+mn-cs"/>
                          <a:sym typeface="Arial"/>
                        </a:rPr>
                        <a:t>Common Challenge or Misconception</a:t>
                      </a:r>
                      <a:endParaRPr lang="en-US" b="1" dirty="0"/>
                    </a:p>
                  </a:txBody>
                  <a:tcPr/>
                </a:tc>
                <a:tc>
                  <a:txBody>
                    <a:bodyPr/>
                    <a:lstStyle/>
                    <a:p>
                      <a:r>
                        <a:rPr lang="en-US" sz="1400" b="1" i="0" u="none" strike="noStrike" cap="none" baseline="0" dirty="0">
                          <a:solidFill>
                            <a:schemeClr val="tx1"/>
                          </a:solidFill>
                          <a:latin typeface="+mn-lt"/>
                          <a:ea typeface="+mn-ea"/>
                          <a:cs typeface="+mn-cs"/>
                          <a:sym typeface="Arial"/>
                        </a:rPr>
                        <a:t>What It Looks Like</a:t>
                      </a:r>
                      <a:endParaRPr lang="en-US" b="1" dirty="0"/>
                    </a:p>
                  </a:txBody>
                  <a:tcPr/>
                </a:tc>
                <a:tc>
                  <a:txBody>
                    <a:bodyPr/>
                    <a:lstStyle/>
                    <a:p>
                      <a:r>
                        <a:rPr lang="en-US" sz="1400" b="1" i="0" u="none" strike="noStrike" cap="none" baseline="0" dirty="0">
                          <a:solidFill>
                            <a:schemeClr val="tx1"/>
                          </a:solidFill>
                          <a:latin typeface="+mn-lt"/>
                          <a:ea typeface="+mn-ea"/>
                          <a:cs typeface="+mn-cs"/>
                          <a:sym typeface="Arial"/>
                        </a:rPr>
                        <a:t>How to Help</a:t>
                      </a:r>
                      <a:endParaRPr lang="en-US" b="1" dirty="0"/>
                    </a:p>
                  </a:txBody>
                  <a:tcPr/>
                </a:tc>
                <a:extLst>
                  <a:ext uri="{0D108BD9-81ED-4DB2-BD59-A6C34878D82A}">
                    <a16:rowId xmlns:a16="http://schemas.microsoft.com/office/drawing/2014/main" val="2764659517"/>
                  </a:ext>
                </a:extLst>
              </a:tr>
              <a:tr h="4197099">
                <a:tc>
                  <a:txBody>
                    <a:bodyPr/>
                    <a:lstStyle/>
                    <a:p>
                      <a:r>
                        <a:rPr lang="en-US" sz="1400" b="0" i="0" u="none" strike="noStrike" cap="none" baseline="0" dirty="0">
                          <a:solidFill>
                            <a:schemeClr val="tx1"/>
                          </a:solidFill>
                          <a:latin typeface="+mn-lt"/>
                          <a:ea typeface="+mn-ea"/>
                          <a:cs typeface="+mn-cs"/>
                          <a:sym typeface="Arial"/>
                        </a:rPr>
                        <a:t>1. Students incorrectly record the algorithm for addition by not regrouping and ignoring place value.</a:t>
                      </a:r>
                      <a:endParaRPr lang="en-US" dirty="0"/>
                    </a:p>
                  </a:txBody>
                  <a:tcPr/>
                </a:tc>
                <a:tc>
                  <a:txBody>
                    <a:bodyPr/>
                    <a:lstStyle/>
                    <a:p>
                      <a:r>
                        <a:rPr lang="en-US" sz="1400" b="0" i="0" u="none" strike="noStrike" cap="none" baseline="0" dirty="0">
                          <a:solidFill>
                            <a:schemeClr val="tx1"/>
                          </a:solidFill>
                          <a:latin typeface="+mn-lt"/>
                          <a:ea typeface="+mn-ea"/>
                          <a:cs typeface="+mn-cs"/>
                          <a:sym typeface="Arial"/>
                        </a:rPr>
                        <a:t>When students add:</a:t>
                      </a:r>
                    </a:p>
                    <a:p>
                      <a:endParaRPr lang="en-US" sz="1400" b="0" i="0" u="none" strike="noStrike" cap="none" baseline="0" dirty="0">
                        <a:solidFill>
                          <a:schemeClr val="tx1"/>
                        </a:solidFill>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u="none" strike="noStrike" cap="none" dirty="0">
                        <a:solidFill>
                          <a:schemeClr val="tx1"/>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bg1"/>
                          </a:solidFill>
                          <a:effectLst/>
                          <a:latin typeface="+mn-lt"/>
                          <a:ea typeface="+mn-ea"/>
                          <a:cs typeface="+mn-cs"/>
                          <a:sym typeface="Arial"/>
                        </a:rPr>
                        <a:t>Vertical addition top number 56 with 97 below it equals 1413</a:t>
                      </a:r>
                      <a:endParaRPr lang="en-US" sz="1400" b="0" i="0" u="none" strike="noStrike" cap="none" baseline="0" dirty="0">
                        <a:solidFill>
                          <a:schemeClr val="bg1"/>
                        </a:solidFill>
                        <a:latin typeface="+mn-lt"/>
                        <a:ea typeface="+mn-ea"/>
                        <a:cs typeface="+mn-cs"/>
                        <a:sym typeface="Arial"/>
                      </a:endParaRPr>
                    </a:p>
                    <a:p>
                      <a:r>
                        <a:rPr lang="en-US" sz="1400" b="0" i="0" u="none" strike="noStrike" cap="none" baseline="0" dirty="0">
                          <a:solidFill>
                            <a:schemeClr val="tx1"/>
                          </a:solidFill>
                          <a:latin typeface="+mn-lt"/>
                          <a:ea typeface="+mn-ea"/>
                          <a:cs typeface="+mn-cs"/>
                          <a:sym typeface="Arial"/>
                        </a:rPr>
                        <a:t>Students record the entire sum of the digits in each column.</a:t>
                      </a:r>
                      <a:endParaRPr lang="en-US" dirty="0"/>
                    </a:p>
                  </a:txBody>
                  <a:tcPr/>
                </a:tc>
                <a:tc>
                  <a:txBody>
                    <a:bodyPr/>
                    <a:lstStyle/>
                    <a:p>
                      <a:pPr>
                        <a:spcBef>
                          <a:spcPts val="600"/>
                        </a:spcBef>
                      </a:pPr>
                      <a:r>
                        <a:rPr lang="en-US" sz="1400" b="0" i="0" u="none" strike="noStrike" cap="none" baseline="0" dirty="0">
                          <a:solidFill>
                            <a:schemeClr val="tx1"/>
                          </a:solidFill>
                          <a:latin typeface="+mn-lt"/>
                          <a:ea typeface="+mn-ea"/>
                          <a:cs typeface="+mn-cs"/>
                          <a:sym typeface="Arial"/>
                        </a:rPr>
                        <a:t>Have students show with base-ten materials the value of these two numbers on a place value mat.</a:t>
                      </a:r>
                    </a:p>
                    <a:p>
                      <a:pPr>
                        <a:spcBef>
                          <a:spcPts val="600"/>
                        </a:spcBef>
                      </a:pPr>
                      <a:r>
                        <a:rPr lang="en-US" sz="1400" b="0" i="0" u="none" strike="noStrike" cap="none" baseline="0" dirty="0">
                          <a:solidFill>
                            <a:schemeClr val="tx1"/>
                          </a:solidFill>
                          <a:latin typeface="+mn-lt"/>
                          <a:ea typeface="+mn-ea"/>
                          <a:cs typeface="+mn-cs"/>
                          <a:sym typeface="Arial"/>
                        </a:rPr>
                        <a:t>Avoid reading numbers in addition or subtraction problems as digits (for example, just saying 5, instead of 5 tens or fifty) as this language confuses students and they may put down the individual sums rather than regrouping.</a:t>
                      </a:r>
                    </a:p>
                    <a:p>
                      <a:pPr>
                        <a:spcBef>
                          <a:spcPts val="600"/>
                        </a:spcBef>
                      </a:pPr>
                      <a:r>
                        <a:rPr lang="en-US" sz="1400" b="0" i="0" u="none" strike="noStrike" cap="none" baseline="0" dirty="0">
                          <a:solidFill>
                            <a:schemeClr val="tx1"/>
                          </a:solidFill>
                          <a:latin typeface="+mn-lt"/>
                          <a:ea typeface="+mn-ea"/>
                          <a:cs typeface="+mn-cs"/>
                          <a:sym typeface="Arial"/>
                        </a:rPr>
                        <a:t>Have students estimate the answer first. Do they expect the answer will be in the hundreds? Thousands? Then ask, “Is this answer reasonable?”</a:t>
                      </a:r>
                    </a:p>
                    <a:p>
                      <a:pPr>
                        <a:spcBef>
                          <a:spcPts val="600"/>
                        </a:spcBef>
                      </a:pPr>
                      <a:r>
                        <a:rPr lang="en-US" sz="1400" b="0" i="0" u="none" strike="noStrike" cap="none" baseline="0" dirty="0">
                          <a:solidFill>
                            <a:schemeClr val="tx1"/>
                          </a:solidFill>
                          <a:latin typeface="+mn-lt"/>
                          <a:ea typeface="+mn-ea"/>
                          <a:cs typeface="+mn-cs"/>
                          <a:sym typeface="Arial"/>
                        </a:rPr>
                        <a:t>Have the student use partial sums to record and find total. Have the student use another strategy to check answer.</a:t>
                      </a:r>
                      <a:endParaRPr lang="en-US" dirty="0"/>
                    </a:p>
                  </a:txBody>
                  <a:tcPr/>
                </a:tc>
                <a:extLst>
                  <a:ext uri="{0D108BD9-81ED-4DB2-BD59-A6C34878D82A}">
                    <a16:rowId xmlns:a16="http://schemas.microsoft.com/office/drawing/2014/main" val="1932772917"/>
                  </a:ext>
                </a:extLst>
              </a:tr>
            </a:tbl>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645597735"/>
              </p:ext>
            </p:extLst>
          </p:nvPr>
        </p:nvGraphicFramePr>
        <p:xfrm>
          <a:off x="3728244" y="2606964"/>
          <a:ext cx="460375" cy="799523"/>
        </p:xfrm>
        <a:graphic>
          <a:graphicData uri="http://schemas.openxmlformats.org/presentationml/2006/ole">
            <mc:AlternateContent xmlns:mc="http://schemas.openxmlformats.org/markup-compatibility/2006">
              <mc:Choice xmlns:v="urn:schemas-microsoft-com:vml" Requires="v">
                <p:oleObj spid="_x0000_s1097" name="Equation" r:id="rId3" imgW="380880" imgH="660240" progId="Equation.DSMT4">
                  <p:embed/>
                </p:oleObj>
              </mc:Choice>
              <mc:Fallback>
                <p:oleObj name="Equation" r:id="rId3" imgW="380880" imgH="660240" progId="Equation.DSMT4">
                  <p:embed/>
                  <p:pic>
                    <p:nvPicPr>
                      <p:cNvPr id="0" name=""/>
                      <p:cNvPicPr/>
                      <p:nvPr/>
                    </p:nvPicPr>
                    <p:blipFill>
                      <a:blip r:embed="rId4"/>
                      <a:stretch>
                        <a:fillRect/>
                      </a:stretch>
                    </p:blipFill>
                    <p:spPr>
                      <a:xfrm>
                        <a:off x="3728244" y="2606964"/>
                        <a:ext cx="460375" cy="799523"/>
                      </a:xfrm>
                      <a:prstGeom prst="rect">
                        <a:avLst/>
                      </a:prstGeom>
                    </p:spPr>
                  </p:pic>
                </p:oleObj>
              </mc:Fallback>
            </mc:AlternateContent>
          </a:graphicData>
        </a:graphic>
      </p:graphicFrame>
    </p:spTree>
    <p:extLst>
      <p:ext uri="{BB962C8B-B14F-4D97-AF65-F5344CB8AC3E}">
        <p14:creationId xmlns:p14="http://schemas.microsoft.com/office/powerpoint/2010/main" val="26803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Times New Roman" panose="02020603050405020304" pitchFamily="18" charset="0"/>
              </a:rPr>
              <a:t>Common Challenges and Misconceptions for Addition and Subtraction Computation </a:t>
            </a:r>
            <a:r>
              <a:rPr lang="en-US" sz="2000" b="0" dirty="0">
                <a:latin typeface="Times New Roman" panose="02020603050405020304" pitchFamily="18" charset="0"/>
              </a:rPr>
              <a:t>(2 of 2)</a:t>
            </a:r>
            <a:endParaRPr lang="en-US" sz="2000" dirty="0"/>
          </a:p>
        </p:txBody>
      </p:sp>
      <p:sp>
        <p:nvSpPr>
          <p:cNvPr id="3" name="Text Placeholder 2"/>
          <p:cNvSpPr>
            <a:spLocks noGrp="1"/>
          </p:cNvSpPr>
          <p:nvPr>
            <p:ph type="body" idx="1"/>
          </p:nvPr>
        </p:nvSpPr>
        <p:spPr>
          <a:xfrm>
            <a:off x="457200" y="1600200"/>
            <a:ext cx="8229600" cy="4187651"/>
          </a:xfrm>
        </p:spPr>
        <p:txBody>
          <a:bodyPr/>
          <a:lstStyle/>
          <a:p>
            <a:pPr marL="432000" indent="-432000">
              <a:buFont typeface="+mj-lt"/>
              <a:buAutoNum type="arabicPeriod"/>
            </a:pPr>
            <a:r>
              <a:rPr lang="en-US" sz="2000">
                <a:latin typeface="+mn-lt"/>
                <a:cs typeface="Verdana"/>
              </a:rPr>
              <a:t>Reverse </a:t>
            </a:r>
            <a:r>
              <a:rPr lang="en-US" sz="2000" dirty="0">
                <a:latin typeface="+mn-lt"/>
                <a:cs typeface="Verdana"/>
              </a:rPr>
              <a:t>grouping – Start in tens place and add backwards.</a:t>
            </a:r>
          </a:p>
          <a:p>
            <a:pPr marL="432000" indent="-432000">
              <a:buFont typeface="+mj-lt"/>
              <a:buAutoNum type="arabicPeriod"/>
            </a:pPr>
            <a:r>
              <a:rPr lang="en-US" sz="2000" dirty="0">
                <a:latin typeface="+mn-lt"/>
                <a:cs typeface="Verdana"/>
              </a:rPr>
              <a:t>Confuses the multiplication algorithm with the addition algorithm</a:t>
            </a:r>
          </a:p>
          <a:p>
            <a:pPr marL="432000" indent="-432000">
              <a:buFont typeface="+mj-lt"/>
              <a:buAutoNum type="arabicPeriod"/>
            </a:pPr>
            <a:r>
              <a:rPr lang="en-US" sz="2000" dirty="0">
                <a:latin typeface="+mn-lt"/>
                <a:cs typeface="Verdana"/>
              </a:rPr>
              <a:t>When subtracting two multi-digit numbers, student always subtracts the smaller number from the larger number rather than regrouping 70−23 = 53.</a:t>
            </a:r>
          </a:p>
          <a:p>
            <a:pPr marL="432000" indent="-432000">
              <a:buFont typeface="+mj-lt"/>
              <a:buAutoNum type="arabicPeriod"/>
            </a:pPr>
            <a:r>
              <a:rPr lang="en-US" sz="2000" dirty="0">
                <a:latin typeface="+mn-lt"/>
                <a:cs typeface="Verdana"/>
              </a:rPr>
              <a:t>Makes mistakes when regrouping across zeros in a subtraction problem</a:t>
            </a:r>
          </a:p>
          <a:p>
            <a:pPr marL="432000" indent="-432000">
              <a:buFont typeface="+mj-lt"/>
              <a:buAutoNum type="arabicPeriod"/>
            </a:pPr>
            <a:r>
              <a:rPr lang="en-US" sz="2000" dirty="0">
                <a:latin typeface="+mn-lt"/>
                <a:cs typeface="Verdana"/>
              </a:rPr>
              <a:t>Overgeneralizes the “equal additions” or the “same difference” strategy in addition situations</a:t>
            </a:r>
          </a:p>
          <a:p>
            <a:pPr marL="432000" indent="-432000">
              <a:buFont typeface="+mj-lt"/>
              <a:buAutoNum type="arabicPeriod"/>
            </a:pPr>
            <a:r>
              <a:rPr lang="en-US" sz="2000" dirty="0">
                <a:latin typeface="+mn-lt"/>
                <a:cs typeface="Verdana"/>
              </a:rPr>
              <a:t>Thinks they have to find an exact answer after finding an estimation</a:t>
            </a:r>
          </a:p>
        </p:txBody>
      </p:sp>
    </p:spTree>
    <p:extLst>
      <p:ext uri="{BB962C8B-B14F-4D97-AF65-F5344CB8AC3E}">
        <p14:creationId xmlns:p14="http://schemas.microsoft.com/office/powerpoint/2010/main" val="898349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Standards-Based Development</a:t>
            </a:r>
            <a:endParaRPr lang="en-US" dirty="0"/>
          </a:p>
        </p:txBody>
      </p:sp>
      <p:sp>
        <p:nvSpPr>
          <p:cNvPr id="3" name="Text Placeholder 2"/>
          <p:cNvSpPr>
            <a:spLocks noGrp="1"/>
          </p:cNvSpPr>
          <p:nvPr>
            <p:ph type="body" idx="1"/>
          </p:nvPr>
        </p:nvSpPr>
        <p:spPr/>
        <p:txBody>
          <a:bodyPr/>
          <a:lstStyle/>
          <a:p>
            <a:pPr marL="0" indent="0">
              <a:buNone/>
            </a:pPr>
            <a:r>
              <a:rPr lang="en-US" sz="2400" dirty="0">
                <a:latin typeface="+mn-lt"/>
                <a:cs typeface="Verdana"/>
              </a:rPr>
              <a:t>Students should solve addition and subtraction problems with numbers appropriate for their grade level:</a:t>
            </a:r>
          </a:p>
          <a:p>
            <a:pPr marL="0" indent="0">
              <a:buNone/>
            </a:pPr>
            <a:r>
              <a:rPr lang="en-US" sz="2400" b="1" dirty="0">
                <a:solidFill>
                  <a:schemeClr val="tx1"/>
                </a:solidFill>
                <a:latin typeface="+mn-lt"/>
                <a:cs typeface="Verdana"/>
              </a:rPr>
              <a:t>K</a:t>
            </a:r>
            <a:r>
              <a:rPr lang="en-US" sz="100" b="1" dirty="0">
                <a:solidFill>
                  <a:schemeClr val="tx1"/>
                </a:solidFill>
                <a:latin typeface="+mn-lt"/>
                <a:cs typeface="Verdana"/>
              </a:rPr>
              <a:t>           </a:t>
            </a:r>
            <a:r>
              <a:rPr lang="en-US" sz="2400" dirty="0">
                <a:solidFill>
                  <a:schemeClr val="tx1"/>
                </a:solidFill>
                <a:latin typeface="+mn-lt"/>
                <a:cs typeface="Verdana"/>
              </a:rPr>
              <a:t>within 10</a:t>
            </a:r>
          </a:p>
          <a:p>
            <a:pPr marL="0" indent="0">
              <a:buNone/>
            </a:pPr>
            <a:r>
              <a:rPr lang="en-US" sz="2400" b="1" dirty="0">
                <a:solidFill>
                  <a:schemeClr val="tx1"/>
                </a:solidFill>
                <a:latin typeface="+mn-lt"/>
                <a:cs typeface="Verdana"/>
              </a:rPr>
              <a:t>1</a:t>
            </a:r>
            <a:r>
              <a:rPr lang="en-US" sz="2400" b="1" baseline="30000" dirty="0">
                <a:solidFill>
                  <a:schemeClr val="tx1"/>
                </a:solidFill>
                <a:latin typeface="+mn-lt"/>
                <a:cs typeface="Verdana"/>
              </a:rPr>
              <a:t>st</a:t>
            </a:r>
            <a:r>
              <a:rPr lang="en-US" sz="2400" dirty="0">
                <a:solidFill>
                  <a:srgbClr val="007FA3"/>
                </a:solidFill>
                <a:latin typeface="+mn-lt"/>
                <a:cs typeface="Verdana"/>
              </a:rPr>
              <a:t> </a:t>
            </a:r>
            <a:r>
              <a:rPr lang="en-US" sz="2400" dirty="0">
                <a:solidFill>
                  <a:schemeClr val="tx1"/>
                </a:solidFill>
                <a:latin typeface="+mn-lt"/>
                <a:cs typeface="Verdana"/>
              </a:rPr>
              <a:t>within 100 to add two-digit to one-digit numbers</a:t>
            </a:r>
          </a:p>
          <a:p>
            <a:pPr marL="0" indent="0">
              <a:buNone/>
            </a:pPr>
            <a:r>
              <a:rPr lang="en-US" sz="2400" b="1" dirty="0">
                <a:solidFill>
                  <a:schemeClr val="tx1"/>
                </a:solidFill>
                <a:latin typeface="+mn-lt"/>
                <a:cs typeface="Verdana"/>
              </a:rPr>
              <a:t>2</a:t>
            </a:r>
            <a:r>
              <a:rPr lang="en-US" sz="2400" b="1" baseline="30000" dirty="0">
                <a:solidFill>
                  <a:schemeClr val="tx1"/>
                </a:solidFill>
                <a:latin typeface="+mn-lt"/>
                <a:cs typeface="Verdana"/>
              </a:rPr>
              <a:t>nd</a:t>
            </a:r>
            <a:r>
              <a:rPr lang="en-US" sz="2400" dirty="0">
                <a:solidFill>
                  <a:srgbClr val="007FA3"/>
                </a:solidFill>
                <a:latin typeface="+mn-lt"/>
                <a:cs typeface="Verdana"/>
              </a:rPr>
              <a:t> </a:t>
            </a:r>
            <a:r>
              <a:rPr lang="en-US" sz="2400" dirty="0">
                <a:solidFill>
                  <a:srgbClr val="000000"/>
                </a:solidFill>
                <a:latin typeface="+mn-lt"/>
                <a:cs typeface="Verdana"/>
              </a:rPr>
              <a:t>within 1000 to add two- and three-digit numbers</a:t>
            </a:r>
          </a:p>
          <a:p>
            <a:pPr marL="0" indent="0">
              <a:buNone/>
            </a:pPr>
            <a:r>
              <a:rPr lang="en-US" sz="2400" b="1" dirty="0">
                <a:solidFill>
                  <a:schemeClr val="tx1"/>
                </a:solidFill>
                <a:latin typeface="+mn-lt"/>
                <a:cs typeface="Verdana"/>
              </a:rPr>
              <a:t>Intermediate grades </a:t>
            </a:r>
            <a:r>
              <a:rPr lang="en-US" sz="2400" dirty="0">
                <a:solidFill>
                  <a:srgbClr val="000000"/>
                </a:solidFill>
                <a:latin typeface="+mn-lt"/>
                <a:cs typeface="Verdana"/>
              </a:rPr>
              <a:t>fluently solve addition and subtraction problems within 1000 using varied strategies</a:t>
            </a:r>
            <a:endParaRPr lang="en-US" sz="2400" dirty="0">
              <a:solidFill>
                <a:srgbClr val="007FA3"/>
              </a:solidFill>
              <a:latin typeface="+mn-lt"/>
              <a:cs typeface="Verdana"/>
            </a:endParaRPr>
          </a:p>
        </p:txBody>
      </p:sp>
    </p:spTree>
    <p:extLst>
      <p:ext uri="{BB962C8B-B14F-4D97-AF65-F5344CB8AC3E}">
        <p14:creationId xmlns:p14="http://schemas.microsoft.com/office/powerpoint/2010/main" val="1239664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Connecting Addition and Subtraction to Place Value </a:t>
            </a:r>
            <a:r>
              <a:rPr lang="en-US" sz="2000" b="0" dirty="0">
                <a:latin typeface="Times New Roman" panose="02020603050405020304" pitchFamily="18" charset="0"/>
              </a:rPr>
              <a:t>(1 of 2)</a:t>
            </a:r>
            <a:endParaRPr lang="en-US" sz="2000" b="0" dirty="0"/>
          </a:p>
        </p:txBody>
      </p:sp>
      <p:sp>
        <p:nvSpPr>
          <p:cNvPr id="3" name="Text Placeholder 2"/>
          <p:cNvSpPr>
            <a:spLocks noGrp="1"/>
          </p:cNvSpPr>
          <p:nvPr>
            <p:ph type="body" idx="1"/>
          </p:nvPr>
        </p:nvSpPr>
        <p:spPr>
          <a:xfrm>
            <a:off x="457200" y="1312650"/>
            <a:ext cx="8229600" cy="5126250"/>
          </a:xfrm>
        </p:spPr>
        <p:txBody>
          <a:bodyPr/>
          <a:lstStyle/>
          <a:p>
            <a:pPr marL="0" indent="0">
              <a:buNone/>
            </a:pPr>
            <a:r>
              <a:rPr lang="en-US" sz="1800" dirty="0">
                <a:latin typeface="+mn-lt"/>
                <a:cs typeface="Verdana"/>
              </a:rPr>
              <a:t>Activities that students can apply emerging understanding of place value to computation.</a:t>
            </a:r>
          </a:p>
          <a:p>
            <a:pPr marL="0" indent="0">
              <a:buNone/>
            </a:pPr>
            <a:r>
              <a:rPr lang="en-US" sz="1800" b="1" dirty="0">
                <a:latin typeface="+mn-lt"/>
                <a:cs typeface="Verdana"/>
              </a:rPr>
              <a:t>Activity 11.1 Calculator Challenge Counting</a:t>
            </a:r>
          </a:p>
          <a:p>
            <a:pPr marL="0" indent="0">
              <a:buNone/>
            </a:pPr>
            <a:r>
              <a:rPr lang="en-US" sz="1800" dirty="0">
                <a:latin typeface="+mn-lt"/>
                <a:cs typeface="Verdana"/>
              </a:rPr>
              <a:t>Materials - Calculator</a:t>
            </a:r>
          </a:p>
          <a:p>
            <a:pPr marL="0" indent="0">
              <a:buNone/>
            </a:pPr>
            <a:r>
              <a:rPr lang="en-US" sz="1800" dirty="0">
                <a:latin typeface="+mn-lt"/>
                <a:cs typeface="Verdana"/>
              </a:rPr>
              <a:t>Directions - Ask students to press any number on the calculator, i.e., 17 and then +10. They must say the sum before pressing =. Continue pressing different numbers and adding 10 to see how far they can go without making a mistake.</a:t>
            </a:r>
          </a:p>
          <a:p>
            <a:pPr marL="0" indent="0">
              <a:buNone/>
            </a:pPr>
            <a:r>
              <a:rPr lang="en-US" sz="1800" b="1" dirty="0">
                <a:latin typeface="+mn-lt"/>
                <a:cs typeface="Verdana"/>
              </a:rPr>
              <a:t>Activity 11.3 The Other Part of 100</a:t>
            </a:r>
          </a:p>
          <a:p>
            <a:pPr marL="0" indent="0">
              <a:buNone/>
            </a:pPr>
            <a:r>
              <a:rPr lang="en-US" sz="1800" dirty="0">
                <a:latin typeface="+mn-lt"/>
                <a:cs typeface="Verdana"/>
              </a:rPr>
              <a:t>Materials - Pairs work with sets of ten-frames</a:t>
            </a:r>
          </a:p>
          <a:p>
            <a:pPr marL="0" indent="0">
              <a:buNone/>
            </a:pPr>
            <a:r>
              <a:rPr lang="en-US" sz="1800" dirty="0">
                <a:latin typeface="+mn-lt"/>
                <a:cs typeface="Verdana"/>
              </a:rPr>
              <a:t>Directions - One partner makes a two-digit number with the ten-frames, then they work together to determine what goes with the ten-frame amount to make 100. E.g., 32 + ___ = 100,  51 + ___ = 100	</a:t>
            </a:r>
          </a:p>
        </p:txBody>
      </p:sp>
    </p:spTree>
    <p:extLst>
      <p:ext uri="{BB962C8B-B14F-4D97-AF65-F5344CB8AC3E}">
        <p14:creationId xmlns:p14="http://schemas.microsoft.com/office/powerpoint/2010/main" val="435371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Connecting Addition and Subtraction to Place Value </a:t>
            </a:r>
            <a:r>
              <a:rPr lang="en-US" sz="2000" b="0" dirty="0">
                <a:latin typeface="Times New Roman" panose="02020603050405020304" pitchFamily="18" charset="0"/>
              </a:rPr>
              <a:t>(2 of 2)</a:t>
            </a:r>
            <a:endParaRPr lang="en-US" dirty="0"/>
          </a:p>
        </p:txBody>
      </p:sp>
      <p:sp>
        <p:nvSpPr>
          <p:cNvPr id="3" name="Text Placeholder 2"/>
          <p:cNvSpPr>
            <a:spLocks noGrp="1"/>
          </p:cNvSpPr>
          <p:nvPr>
            <p:ph type="body" idx="1"/>
          </p:nvPr>
        </p:nvSpPr>
        <p:spPr>
          <a:xfrm>
            <a:off x="457201" y="1600200"/>
            <a:ext cx="4257674" cy="4162425"/>
          </a:xfrm>
        </p:spPr>
        <p:txBody>
          <a:bodyPr/>
          <a:lstStyle/>
          <a:p>
            <a:pPr marL="0" indent="0">
              <a:buNone/>
            </a:pPr>
            <a:r>
              <a:rPr lang="en-US" sz="2400" b="1" dirty="0">
                <a:latin typeface="+mn-lt"/>
              </a:rPr>
              <a:t>Activity 11.4 Compatible Pairs (To Make 50, 100, 500, and 1000)</a:t>
            </a:r>
          </a:p>
          <a:p>
            <a:pPr marL="0" indent="0">
              <a:buNone/>
            </a:pPr>
            <a:r>
              <a:rPr lang="en-US" sz="2400" dirty="0">
                <a:latin typeface="+mn-lt"/>
              </a:rPr>
              <a:t>Materials - Display of varied combinations (as shown)</a:t>
            </a:r>
          </a:p>
          <a:p>
            <a:pPr marL="0" indent="0">
              <a:buNone/>
            </a:pPr>
            <a:r>
              <a:rPr lang="en-US" sz="2400" dirty="0">
                <a:latin typeface="+mn-lt"/>
              </a:rPr>
              <a:t>Directions - Project a search (see cards) and ask students to name or connect the compatible pairs.</a:t>
            </a:r>
            <a:endParaRPr lang="en-US" sz="2400" b="1" u="sng" dirty="0">
              <a:latin typeface="+mn-lt"/>
            </a:endParaRPr>
          </a:p>
        </p:txBody>
      </p:sp>
      <p:pic>
        <p:nvPicPr>
          <p:cNvPr id="4" name="Picture 3" descr="4 cards of pair searches. Card 1, make 50. The following numbers are scattered on the card, 37, 41, 28, 13, 19, 9, 12, 38, 31, 22. Card 2, make 500. Numbers scattered, 240, 415, 125, 165, 150, 350, 335, 85, 375, 260. Card 3, using fives to make 100. Scattered numbers, 45, 65, 35, 75, 95, 55, 15. Card 4, make 1,000. Scattered numbers, 365, 720, 760, 450, 635, 280, 185, 435, 5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5400" y="1656582"/>
            <a:ext cx="4321265" cy="3882205"/>
          </a:xfrm>
          <a:prstGeom prst="rect">
            <a:avLst/>
          </a:prstGeom>
        </p:spPr>
      </p:pic>
    </p:spTree>
    <p:extLst>
      <p:ext uri="{BB962C8B-B14F-4D97-AF65-F5344CB8AC3E}">
        <p14:creationId xmlns:p14="http://schemas.microsoft.com/office/powerpoint/2010/main" val="548707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8" y="-157162"/>
            <a:ext cx="8229600" cy="1066799"/>
          </a:xfrm>
        </p:spPr>
        <p:txBody>
          <a:bodyPr anchor="b"/>
          <a:lstStyle/>
          <a:p>
            <a:r>
              <a:rPr lang="en-US" dirty="0">
                <a:latin typeface="Times New Roman" panose="02020603050405020304" pitchFamily="18" charset="0"/>
              </a:rPr>
              <a:t>Three Types of Computational Strategies</a:t>
            </a:r>
            <a:endParaRPr lang="en-US" dirty="0"/>
          </a:p>
        </p:txBody>
      </p:sp>
      <p:pic>
        <p:nvPicPr>
          <p:cNvPr id="5" name="Picture 5" descr="A flow chart of computational strategies. There are steps that flow down to the next. Step 1, direct modeling. Counts by ones. Use of base 10 models. Step 2, Student invented strategies. Supported by written recordings. Mental methods when appropriate. Step 3, standard algorithms. Use base 10 materials to model the steps, prove that it produces a correct answe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9661" y="909637"/>
            <a:ext cx="5615652" cy="551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20998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Direct Modeling</a:t>
            </a:r>
            <a:endParaRPr lang="en-US" dirty="0"/>
          </a:p>
        </p:txBody>
      </p:sp>
      <p:sp>
        <p:nvSpPr>
          <p:cNvPr id="3" name="Text Placeholder 2"/>
          <p:cNvSpPr>
            <a:spLocks noGrp="1"/>
          </p:cNvSpPr>
          <p:nvPr>
            <p:ph idx="1"/>
          </p:nvPr>
        </p:nvSpPr>
        <p:spPr>
          <a:xfrm>
            <a:off x="457200" y="1600200"/>
            <a:ext cx="3657600" cy="1946868"/>
          </a:xfrm>
        </p:spPr>
        <p:txBody>
          <a:bodyPr/>
          <a:lstStyle/>
          <a:p>
            <a:pPr marL="0" indent="0">
              <a:buNone/>
              <a:defRPr/>
            </a:pPr>
            <a:r>
              <a:rPr lang="en-US" sz="2400" dirty="0">
                <a:latin typeface="+mn-lt"/>
                <a:cs typeface="Verdana"/>
              </a:rPr>
              <a:t>Students who consistently count by ones need support to develop base-ten grouping concepts.</a:t>
            </a:r>
          </a:p>
        </p:txBody>
      </p:sp>
      <p:sp>
        <p:nvSpPr>
          <p:cNvPr id="4" name="Content Placeholder 3"/>
          <p:cNvSpPr>
            <a:spLocks noGrp="1"/>
          </p:cNvSpPr>
          <p:nvPr>
            <p:ph idx="13"/>
          </p:nvPr>
        </p:nvSpPr>
        <p:spPr>
          <a:xfrm>
            <a:off x="3987259" y="1600200"/>
            <a:ext cx="4975766" cy="708696"/>
          </a:xfrm>
        </p:spPr>
        <p:txBody>
          <a:bodyPr/>
          <a:lstStyle/>
          <a:p>
            <a:pPr marL="0" indent="0">
              <a:buNone/>
            </a:pPr>
            <a:r>
              <a:rPr lang="en-US" sz="2000" b="1" dirty="0">
                <a:latin typeface="+mn-lt"/>
              </a:rPr>
              <a:t>Figure 11.8 </a:t>
            </a:r>
            <a:r>
              <a:rPr lang="en-US" sz="2000" dirty="0">
                <a:latin typeface="+mn-lt"/>
              </a:rPr>
              <a:t>Using little ten frame cards to add.</a:t>
            </a:r>
          </a:p>
        </p:txBody>
      </p:sp>
      <p:pic>
        <p:nvPicPr>
          <p:cNvPr id="7" name="Picture 6" descr="Example of direct modeling. 2 groups of 10 frame cards. How much in all? Group 1. There are 5 10 frames, 4 have 10 dots, 1 has 7 dots. Group 2. There are 4 10 frames, 3 have 10 dots, 1 has 6 dot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7774" y="2090279"/>
            <a:ext cx="4013325" cy="1969934"/>
          </a:xfrm>
          <a:prstGeom prst="rect">
            <a:avLst/>
          </a:prstGeom>
        </p:spPr>
      </p:pic>
      <p:sp>
        <p:nvSpPr>
          <p:cNvPr id="5" name="Content Placeholder 4"/>
          <p:cNvSpPr>
            <a:spLocks noGrp="1"/>
          </p:cNvSpPr>
          <p:nvPr>
            <p:ph idx="14"/>
          </p:nvPr>
        </p:nvSpPr>
        <p:spPr>
          <a:xfrm>
            <a:off x="457200" y="3729430"/>
            <a:ext cx="3784810" cy="2433245"/>
          </a:xfrm>
        </p:spPr>
        <p:txBody>
          <a:bodyPr/>
          <a:lstStyle/>
          <a:p>
            <a:pPr marL="0" indent="0">
              <a:buNone/>
            </a:pPr>
            <a:r>
              <a:rPr lang="en-US" sz="2400" dirty="0">
                <a:latin typeface="+mn-lt"/>
                <a:cs typeface="Verdana"/>
              </a:rPr>
              <a:t>The goal is to move them from direct modeling to invented strategies derived from number sense and the properties of operations.</a:t>
            </a:r>
          </a:p>
        </p:txBody>
      </p:sp>
      <p:sp>
        <p:nvSpPr>
          <p:cNvPr id="6" name="Content Placeholder 5"/>
          <p:cNvSpPr>
            <a:spLocks noGrp="1"/>
          </p:cNvSpPr>
          <p:nvPr>
            <p:ph idx="15"/>
          </p:nvPr>
        </p:nvSpPr>
        <p:spPr>
          <a:xfrm>
            <a:off x="4039645" y="4242575"/>
            <a:ext cx="4699542" cy="744711"/>
          </a:xfrm>
        </p:spPr>
        <p:txBody>
          <a:bodyPr/>
          <a:lstStyle/>
          <a:p>
            <a:pPr marL="0" indent="0">
              <a:buNone/>
            </a:pPr>
            <a:r>
              <a:rPr lang="en-US" sz="2000" b="1" dirty="0">
                <a:latin typeface="+mn-lt"/>
              </a:rPr>
              <a:t>Figure 11.10 </a:t>
            </a:r>
            <a:r>
              <a:rPr lang="en-US" sz="2000" dirty="0">
                <a:latin typeface="+mn-lt"/>
              </a:rPr>
              <a:t>A possible direct modeling of 36 + 27 using base-ten models.</a:t>
            </a:r>
          </a:p>
        </p:txBody>
      </p:sp>
      <p:pic>
        <p:nvPicPr>
          <p:cNvPr id="8" name="Picture 7" descr="Example of direct modeling. Model of 36 + 27. There are 2 groups of models. Group 1. 3 sticks and 6 single cubes. Group 2. 2 sticks and 7 single cub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4910" y="5049879"/>
            <a:ext cx="4126845" cy="1298533"/>
          </a:xfrm>
          <a:prstGeom prst="rect">
            <a:avLst/>
          </a:prstGeom>
        </p:spPr>
      </p:pic>
    </p:spTree>
    <p:extLst>
      <p:ext uri="{BB962C8B-B14F-4D97-AF65-F5344CB8AC3E}">
        <p14:creationId xmlns:p14="http://schemas.microsoft.com/office/powerpoint/2010/main" val="995415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Invented Strategies</a:t>
            </a:r>
            <a:endParaRPr lang="en-US" dirty="0"/>
          </a:p>
        </p:txBody>
      </p:sp>
      <p:sp>
        <p:nvSpPr>
          <p:cNvPr id="3" name="Text Placeholder 2"/>
          <p:cNvSpPr>
            <a:spLocks noGrp="1"/>
          </p:cNvSpPr>
          <p:nvPr>
            <p:ph type="body" idx="1"/>
          </p:nvPr>
        </p:nvSpPr>
        <p:spPr>
          <a:xfrm>
            <a:off x="457200" y="1600200"/>
            <a:ext cx="8420100" cy="4525963"/>
          </a:xfrm>
        </p:spPr>
        <p:txBody>
          <a:bodyPr/>
          <a:lstStyle/>
          <a:p>
            <a:pPr marL="0" indent="0" eaLnBrk="1" hangingPunct="1">
              <a:buNone/>
              <a:defRPr/>
            </a:pPr>
            <a:r>
              <a:rPr lang="en-US" sz="2400" dirty="0">
                <a:latin typeface="+mn-lt"/>
                <a:cs typeface="Verdana"/>
              </a:rPr>
              <a:t>Invented strategies are any strategy other than the standard algorithm or that does not involve the use of physical materials or counting by ones</a:t>
            </a:r>
          </a:p>
          <a:p>
            <a:pPr marL="0" indent="0" eaLnBrk="1" hangingPunct="1">
              <a:buNone/>
              <a:defRPr/>
            </a:pPr>
            <a:r>
              <a:rPr lang="en-US" sz="2400" dirty="0">
                <a:latin typeface="+mn-lt"/>
                <a:cs typeface="Verdana"/>
              </a:rPr>
              <a:t>C</a:t>
            </a:r>
            <a:r>
              <a:rPr lang="en-US" sz="100" dirty="0">
                <a:latin typeface="+mn-lt"/>
                <a:cs typeface="Verdana"/>
              </a:rPr>
              <a:t> </a:t>
            </a:r>
            <a:r>
              <a:rPr lang="en-US" sz="2400" dirty="0" err="1">
                <a:latin typeface="+mn-lt"/>
                <a:cs typeface="Verdana"/>
              </a:rPr>
              <a:t>C</a:t>
            </a:r>
            <a:r>
              <a:rPr lang="en-US" sz="100" dirty="0">
                <a:latin typeface="+mn-lt"/>
                <a:cs typeface="Verdana"/>
              </a:rPr>
              <a:t> </a:t>
            </a:r>
            <a:r>
              <a:rPr lang="en-US" sz="2400" dirty="0">
                <a:latin typeface="+mn-lt"/>
                <a:cs typeface="Verdana"/>
              </a:rPr>
              <a:t>S</a:t>
            </a:r>
            <a:r>
              <a:rPr lang="en-US" sz="100" dirty="0">
                <a:latin typeface="+mn-lt"/>
                <a:cs typeface="Verdana"/>
              </a:rPr>
              <a:t> </a:t>
            </a:r>
            <a:r>
              <a:rPr lang="en-US" sz="2400" dirty="0">
                <a:latin typeface="+mn-lt"/>
                <a:cs typeface="Verdana"/>
              </a:rPr>
              <a:t>SM describe these expectations in First and Second grade.</a:t>
            </a:r>
          </a:p>
          <a:p>
            <a:pPr>
              <a:defRPr/>
            </a:pPr>
            <a:r>
              <a:rPr lang="en-US" sz="2400" dirty="0">
                <a:latin typeface="+mn-lt"/>
                <a:cs typeface="Verdana"/>
              </a:rPr>
              <a:t>Strategies based on place value, properties of operations, and/or relationships between addition and subtraction</a:t>
            </a:r>
          </a:p>
          <a:p>
            <a:pPr>
              <a:defRPr/>
            </a:pPr>
            <a:r>
              <a:rPr lang="en-US" sz="2400" dirty="0">
                <a:latin typeface="+mn-lt"/>
                <a:cs typeface="Verdana"/>
              </a:rPr>
              <a:t>Develop, discuss and use efficient, accurate, and generalizable methods to compute sums and differences of whole numbers in base-ten notation.</a:t>
            </a:r>
          </a:p>
        </p:txBody>
      </p:sp>
    </p:spTree>
    <p:extLst>
      <p:ext uri="{BB962C8B-B14F-4D97-AF65-F5344CB8AC3E}">
        <p14:creationId xmlns:p14="http://schemas.microsoft.com/office/powerpoint/2010/main" val="1729522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Contrasts of Invented Strategies with Standard Algorithms</a:t>
            </a:r>
            <a:endParaRPr lang="en-US" dirty="0"/>
          </a:p>
        </p:txBody>
      </p:sp>
      <p:sp>
        <p:nvSpPr>
          <p:cNvPr id="3" name="Text Placeholder 2"/>
          <p:cNvSpPr>
            <a:spLocks noGrp="1"/>
          </p:cNvSpPr>
          <p:nvPr>
            <p:ph type="body" idx="1"/>
          </p:nvPr>
        </p:nvSpPr>
        <p:spPr>
          <a:xfrm>
            <a:off x="457200" y="1600200"/>
            <a:ext cx="8229600" cy="4525963"/>
          </a:xfrm>
        </p:spPr>
        <p:txBody>
          <a:bodyPr/>
          <a:lstStyle/>
          <a:p>
            <a:pPr marL="0" indent="0">
              <a:buNone/>
            </a:pPr>
            <a:r>
              <a:rPr lang="en-US" sz="2400" dirty="0">
                <a:latin typeface="+mn-lt"/>
              </a:rPr>
              <a:t>Invented strategies are-</a:t>
            </a:r>
          </a:p>
          <a:p>
            <a:pPr marL="432000" indent="-432000">
              <a:buNone/>
            </a:pPr>
            <a:r>
              <a:rPr lang="en-US" sz="2400" dirty="0">
                <a:solidFill>
                  <a:schemeClr val="tx2"/>
                </a:solidFill>
                <a:latin typeface="+mn-lt"/>
              </a:rPr>
              <a:t>1. </a:t>
            </a:r>
            <a:r>
              <a:rPr lang="en-US" sz="2400" dirty="0">
                <a:latin typeface="+mn-lt"/>
              </a:rPr>
              <a:t>number-oriented rather than digit-oriented.</a:t>
            </a:r>
          </a:p>
          <a:p>
            <a:pPr marL="0" indent="0">
              <a:buNone/>
            </a:pPr>
            <a:r>
              <a:rPr lang="en-US" sz="2400" dirty="0">
                <a:latin typeface="+mn-lt"/>
              </a:rPr>
              <a:t>Standard 45 + 32 – students think 4 + 3 instead of 40 + 30</a:t>
            </a:r>
          </a:p>
          <a:p>
            <a:pPr marL="432000" indent="-432000">
              <a:buNone/>
            </a:pPr>
            <a:r>
              <a:rPr lang="en-US" sz="2400" dirty="0">
                <a:solidFill>
                  <a:schemeClr val="tx2"/>
                </a:solidFill>
                <a:latin typeface="+mn-lt"/>
              </a:rPr>
              <a:t>2. </a:t>
            </a:r>
            <a:r>
              <a:rPr lang="en-US" sz="2400" dirty="0">
                <a:latin typeface="+mn-lt"/>
              </a:rPr>
              <a:t>left-handed rather than right-handed.</a:t>
            </a:r>
          </a:p>
          <a:p>
            <a:pPr marL="0" indent="0">
              <a:buNone/>
            </a:pPr>
            <a:r>
              <a:rPr lang="en-US" sz="2400" dirty="0">
                <a:latin typeface="+mn-lt"/>
              </a:rPr>
              <a:t>Standard 263 + 126 </a:t>
            </a:r>
            <a:r>
              <a:rPr lang="en-US" sz="2400" dirty="0"/>
              <a:t>–</a:t>
            </a:r>
            <a:r>
              <a:rPr lang="en-US" sz="2400" dirty="0">
                <a:latin typeface="+mn-lt"/>
              </a:rPr>
              <a:t> students begin with 3 + 6 = 9</a:t>
            </a:r>
          </a:p>
          <a:p>
            <a:pPr marL="0" indent="0">
              <a:buNone/>
            </a:pPr>
            <a:r>
              <a:rPr lang="en-US" sz="2400" dirty="0">
                <a:latin typeface="+mn-lt"/>
              </a:rPr>
              <a:t>Invented </a:t>
            </a:r>
            <a:r>
              <a:rPr lang="en-US" sz="2400" dirty="0"/>
              <a:t>–</a:t>
            </a:r>
            <a:r>
              <a:rPr lang="en-US" sz="2400" dirty="0">
                <a:latin typeface="+mn-lt"/>
              </a:rPr>
              <a:t> Students begin with 200 + 100 = 300 a focus on the whole number and some sense of size of the eventual answer in one step</a:t>
            </a:r>
          </a:p>
          <a:p>
            <a:pPr marL="432000" indent="-432000">
              <a:buNone/>
            </a:pPr>
            <a:r>
              <a:rPr lang="en-US" sz="2400" dirty="0">
                <a:solidFill>
                  <a:schemeClr val="tx2"/>
                </a:solidFill>
                <a:latin typeface="+mn-lt"/>
              </a:rPr>
              <a:t>3. </a:t>
            </a:r>
            <a:r>
              <a:rPr lang="en-US" sz="2400" dirty="0">
                <a:solidFill>
                  <a:schemeClr val="tx1"/>
                </a:solidFill>
                <a:latin typeface="+mn-lt"/>
              </a:rPr>
              <a:t>a</a:t>
            </a:r>
            <a:r>
              <a:rPr lang="en-US" sz="2400" dirty="0">
                <a:solidFill>
                  <a:schemeClr val="tx2"/>
                </a:solidFill>
                <a:latin typeface="+mn-lt"/>
              </a:rPr>
              <a:t> </a:t>
            </a:r>
            <a:r>
              <a:rPr lang="en-US" sz="2400" dirty="0">
                <a:latin typeface="+mn-lt"/>
              </a:rPr>
              <a:t>range of flexible options rather than “one right way”.</a:t>
            </a:r>
          </a:p>
        </p:txBody>
      </p:sp>
    </p:spTree>
    <p:extLst>
      <p:ext uri="{BB962C8B-B14F-4D97-AF65-F5344CB8AC3E}">
        <p14:creationId xmlns:p14="http://schemas.microsoft.com/office/powerpoint/2010/main" val="2051202454"/>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8617</TotalTime>
  <Words>1838</Words>
  <Application>Microsoft Office PowerPoint</Application>
  <PresentationFormat>On-screen Show (4:3)</PresentationFormat>
  <Paragraphs>170</Paragraphs>
  <Slides>29</Slides>
  <Notes>1</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7" baseType="lpstr">
      <vt:lpstr>ＭＳ Ｐゴシック</vt:lpstr>
      <vt:lpstr>Arial</vt:lpstr>
      <vt:lpstr>Noto Sans Symbols</vt:lpstr>
      <vt:lpstr>Times New Roman</vt:lpstr>
      <vt:lpstr>Verdana</vt:lpstr>
      <vt:lpstr>508 Lecture</vt:lpstr>
      <vt:lpstr>1_508 Lecture</vt:lpstr>
      <vt:lpstr>Equation</vt:lpstr>
      <vt:lpstr>Elementary and Middle School Mathematics Teaching Developmentally 10th Edition</vt:lpstr>
      <vt:lpstr>Learner Outcomes</vt:lpstr>
      <vt:lpstr>Standards-Based Development</vt:lpstr>
      <vt:lpstr>Connecting Addition and Subtraction to Place Value (1 of 2)</vt:lpstr>
      <vt:lpstr>Connecting Addition and Subtraction to Place Value (2 of 2)</vt:lpstr>
      <vt:lpstr>Three Types of Computational Strategies</vt:lpstr>
      <vt:lpstr>Direct Modeling</vt:lpstr>
      <vt:lpstr>Invented Strategies</vt:lpstr>
      <vt:lpstr>Contrasts of Invented Strategies with Standard Algorithms</vt:lpstr>
      <vt:lpstr>Benefits of Invented Strategies</vt:lpstr>
      <vt:lpstr>Standard Algorithms Must Be Understood</vt:lpstr>
      <vt:lpstr>Delay, Delay, Delay</vt:lpstr>
      <vt:lpstr>Development of Invented Strategies in Addition and Subtraction</vt:lpstr>
      <vt:lpstr>Models to Support Invented Strategies (1 of 5)</vt:lpstr>
      <vt:lpstr>Models to Support Invented Strategies (2 of 5)</vt:lpstr>
      <vt:lpstr>Models to Support Invented Strategies (3 of 5)</vt:lpstr>
      <vt:lpstr>Models to Support Invented Strategies (4 of 5)</vt:lpstr>
      <vt:lpstr>Models to Support Invented Strategies (5 of 5)</vt:lpstr>
      <vt:lpstr>Standard Algorithm for Addition (1 of 2)</vt:lpstr>
      <vt:lpstr>Standard Algorithm for Addition (2 of 2)</vt:lpstr>
      <vt:lpstr>Standard Algorithm for Subtraction</vt:lpstr>
      <vt:lpstr>Introducing Computational Estimation</vt:lpstr>
      <vt:lpstr>Teaching Computational Estimation</vt:lpstr>
      <vt:lpstr>Computation Estimation Strategies (1 of 4)</vt:lpstr>
      <vt:lpstr>Computation Estimation Strategies (2 of 4)</vt:lpstr>
      <vt:lpstr>Computation Estimation Strategies (3 of 4)</vt:lpstr>
      <vt:lpstr>Computation Estimation Strategies (4 of 4)</vt:lpstr>
      <vt:lpstr>Common Challenges and Misconceptions for Addition and Subtraction Computation (1 of 2)</vt:lpstr>
      <vt:lpstr>Common Challenges and Misconceptions for Addition and Subtraction Computation (2 of 2)</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and Middle School Mathematics Teaching Developmentally, 10e</dc:title>
  <dc:subject>TED</dc:subject>
  <dc:creator>Van De Walle/Karp/Bay-Williams</dc:creator>
  <cp:keywords>Elementary and Middle School Mathematics Teaching Developmentally</cp:keywords>
  <cp:lastModifiedBy>Geoff F Clement</cp:lastModifiedBy>
  <cp:revision>874</cp:revision>
  <dcterms:modified xsi:type="dcterms:W3CDTF">2018-12-21T16:50:49Z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