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23"/>
  </p:notesMasterIdLst>
  <p:handoutMasterIdLst>
    <p:handoutMasterId r:id="rId24"/>
  </p:handoutMasterIdLst>
  <p:sldIdLst>
    <p:sldId id="325" r:id="rId3"/>
    <p:sldId id="306" r:id="rId4"/>
    <p:sldId id="307"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31" autoAdjust="0"/>
    <p:restoredTop sz="96395" autoAdjust="0"/>
  </p:normalViewPr>
  <p:slideViewPr>
    <p:cSldViewPr snapToGrid="0" snapToObjects="1">
      <p:cViewPr varScale="1">
        <p:scale>
          <a:sx n="80" d="100"/>
          <a:sy n="80" d="100"/>
        </p:scale>
        <p:origin x="1222" y="46"/>
      </p:cViewPr>
      <p:guideLst>
        <p:guide orient="horz" pos="2160"/>
        <p:guide pos="2880"/>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12/21/2018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57650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243155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12/21/2018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305022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t>12/21/2018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858964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524156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p>
        </p:txBody>
      </p:sp>
    </p:spTree>
    <p:extLst>
      <p:ext uri="{BB962C8B-B14F-4D97-AF65-F5344CB8AC3E}">
        <p14:creationId xmlns:p14="http://schemas.microsoft.com/office/powerpoint/2010/main" val="2740544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832AD23-A511-424E-9DD2-B8CE2D237B20}" type="datetime1">
              <a:rPr lang="en-US" smtClean="0"/>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42578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12/21/2018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3605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57200" y="37338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0133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21440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7040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7783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92797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7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37505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7686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9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52316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1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6053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1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76204" y="4473387"/>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92613" y="5159852"/>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6944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1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76204" y="4473387"/>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92613" y="5159852"/>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553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a:p>
            <a:pPr lvl="1"/>
            <a:endParaRPr lang="en-IN" dirty="0"/>
          </a:p>
          <a:p>
            <a:pPr lvl="2"/>
            <a:endParaRPr lang="en-IN"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1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081267"/>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32878" y="3626139"/>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32878" y="4065083"/>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1"/>
          <p:cNvSpPr>
            <a:spLocks noGrp="1"/>
          </p:cNvSpPr>
          <p:nvPr>
            <p:ph sz="quarter" idx="26"/>
          </p:nvPr>
        </p:nvSpPr>
        <p:spPr>
          <a:xfrm>
            <a:off x="4336752" y="4520930"/>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74909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1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081267"/>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32878" y="3626139"/>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32878" y="4065083"/>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1"/>
          <p:cNvSpPr>
            <a:spLocks noGrp="1"/>
          </p:cNvSpPr>
          <p:nvPr>
            <p:ph sz="quarter" idx="26"/>
          </p:nvPr>
        </p:nvSpPr>
        <p:spPr>
          <a:xfrm>
            <a:off x="4336752" y="4520930"/>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13"/>
          <p:cNvSpPr>
            <a:spLocks noGrp="1"/>
          </p:cNvSpPr>
          <p:nvPr>
            <p:ph sz="quarter" idx="27"/>
          </p:nvPr>
        </p:nvSpPr>
        <p:spPr>
          <a:xfrm>
            <a:off x="4326230" y="5065802"/>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0660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1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081267"/>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32878" y="3626139"/>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32878" y="4065083"/>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1"/>
          <p:cNvSpPr>
            <a:spLocks noGrp="1"/>
          </p:cNvSpPr>
          <p:nvPr>
            <p:ph sz="quarter" idx="26"/>
          </p:nvPr>
        </p:nvSpPr>
        <p:spPr>
          <a:xfrm>
            <a:off x="4336752" y="4520930"/>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13"/>
          <p:cNvSpPr>
            <a:spLocks noGrp="1"/>
          </p:cNvSpPr>
          <p:nvPr>
            <p:ph sz="quarter" idx="27"/>
          </p:nvPr>
        </p:nvSpPr>
        <p:spPr>
          <a:xfrm>
            <a:off x="4326230" y="5065802"/>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13"/>
          <p:cNvSpPr>
            <a:spLocks noGrp="1"/>
          </p:cNvSpPr>
          <p:nvPr>
            <p:ph sz="quarter" idx="28"/>
          </p:nvPr>
        </p:nvSpPr>
        <p:spPr>
          <a:xfrm>
            <a:off x="4326230" y="5504746"/>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92094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2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5" name="Content Placeholder 2"/>
          <p:cNvSpPr>
            <a:spLocks noGrp="1"/>
          </p:cNvSpPr>
          <p:nvPr>
            <p:ph idx="19"/>
          </p:nvPr>
        </p:nvSpPr>
        <p:spPr>
          <a:xfrm>
            <a:off x="4790255"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790256"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790255"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
          <p:cNvSpPr>
            <a:spLocks noGrp="1"/>
          </p:cNvSpPr>
          <p:nvPr>
            <p:ph idx="26"/>
          </p:nvPr>
        </p:nvSpPr>
        <p:spPr>
          <a:xfrm>
            <a:off x="4790255"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27"/>
          </p:nvPr>
        </p:nvSpPr>
        <p:spPr>
          <a:xfrm>
            <a:off x="4790256"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2"/>
          <p:cNvSpPr>
            <a:spLocks noGrp="1"/>
          </p:cNvSpPr>
          <p:nvPr>
            <p:ph idx="28"/>
          </p:nvPr>
        </p:nvSpPr>
        <p:spPr>
          <a:xfrm>
            <a:off x="4790255"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2"/>
          <p:cNvSpPr>
            <a:spLocks noGrp="1"/>
          </p:cNvSpPr>
          <p:nvPr>
            <p:ph idx="29"/>
          </p:nvPr>
        </p:nvSpPr>
        <p:spPr>
          <a:xfrm>
            <a:off x="4790255"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Content Placeholder 2"/>
          <p:cNvSpPr>
            <a:spLocks noGrp="1"/>
          </p:cNvSpPr>
          <p:nvPr>
            <p:ph idx="30"/>
          </p:nvPr>
        </p:nvSpPr>
        <p:spPr>
          <a:xfrm>
            <a:off x="4790256"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Content Placeholder 2"/>
          <p:cNvSpPr>
            <a:spLocks noGrp="1"/>
          </p:cNvSpPr>
          <p:nvPr>
            <p:ph idx="31"/>
          </p:nvPr>
        </p:nvSpPr>
        <p:spPr>
          <a:xfrm>
            <a:off x="4790255"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Content Placeholder 2"/>
          <p:cNvSpPr>
            <a:spLocks noGrp="1"/>
          </p:cNvSpPr>
          <p:nvPr>
            <p:ph idx="32"/>
          </p:nvPr>
        </p:nvSpPr>
        <p:spPr>
          <a:xfrm>
            <a:off x="4790255"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Content Placeholder 2"/>
          <p:cNvSpPr>
            <a:spLocks noGrp="1"/>
          </p:cNvSpPr>
          <p:nvPr>
            <p:ph idx="33"/>
          </p:nvPr>
        </p:nvSpPr>
        <p:spPr>
          <a:xfrm>
            <a:off x="457200"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Content Placeholder 2"/>
          <p:cNvSpPr>
            <a:spLocks noGrp="1"/>
          </p:cNvSpPr>
          <p:nvPr>
            <p:ph idx="34"/>
          </p:nvPr>
        </p:nvSpPr>
        <p:spPr>
          <a:xfrm>
            <a:off x="457201"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Content Placeholder 2"/>
          <p:cNvSpPr>
            <a:spLocks noGrp="1"/>
          </p:cNvSpPr>
          <p:nvPr>
            <p:ph idx="35"/>
          </p:nvPr>
        </p:nvSpPr>
        <p:spPr>
          <a:xfrm>
            <a:off x="457200"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Content Placeholder 2"/>
          <p:cNvSpPr>
            <a:spLocks noGrp="1"/>
          </p:cNvSpPr>
          <p:nvPr>
            <p:ph idx="36"/>
          </p:nvPr>
        </p:nvSpPr>
        <p:spPr>
          <a:xfrm>
            <a:off x="457200"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Content Placeholder 2"/>
          <p:cNvSpPr>
            <a:spLocks noGrp="1"/>
          </p:cNvSpPr>
          <p:nvPr>
            <p:ph idx="37"/>
          </p:nvPr>
        </p:nvSpPr>
        <p:spPr>
          <a:xfrm>
            <a:off x="457201"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Content Placeholder 2"/>
          <p:cNvSpPr>
            <a:spLocks noGrp="1"/>
          </p:cNvSpPr>
          <p:nvPr>
            <p:ph idx="38"/>
          </p:nvPr>
        </p:nvSpPr>
        <p:spPr>
          <a:xfrm>
            <a:off x="457200"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Content Placeholder 2"/>
          <p:cNvSpPr>
            <a:spLocks noGrp="1"/>
          </p:cNvSpPr>
          <p:nvPr>
            <p:ph idx="39"/>
          </p:nvPr>
        </p:nvSpPr>
        <p:spPr>
          <a:xfrm>
            <a:off x="457200"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Content Placeholder 2"/>
          <p:cNvSpPr>
            <a:spLocks noGrp="1"/>
          </p:cNvSpPr>
          <p:nvPr>
            <p:ph idx="40"/>
          </p:nvPr>
        </p:nvSpPr>
        <p:spPr>
          <a:xfrm>
            <a:off x="457201"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Content Placeholder 2"/>
          <p:cNvSpPr>
            <a:spLocks noGrp="1"/>
          </p:cNvSpPr>
          <p:nvPr>
            <p:ph idx="41"/>
          </p:nvPr>
        </p:nvSpPr>
        <p:spPr>
          <a:xfrm>
            <a:off x="457200"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Content Placeholder 2"/>
          <p:cNvSpPr>
            <a:spLocks noGrp="1"/>
          </p:cNvSpPr>
          <p:nvPr>
            <p:ph idx="42"/>
          </p:nvPr>
        </p:nvSpPr>
        <p:spPr>
          <a:xfrm>
            <a:off x="457200"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50161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p>
        </p:txBody>
      </p:sp>
    </p:spTree>
    <p:extLst>
      <p:ext uri="{BB962C8B-B14F-4D97-AF65-F5344CB8AC3E}">
        <p14:creationId xmlns:p14="http://schemas.microsoft.com/office/powerpoint/2010/main" val="20111596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844481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2770957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97384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9"/>
          </p:nvPr>
        </p:nvSpPr>
        <p:spPr>
          <a:xfrm>
            <a:off x="3657601" y="6418263"/>
            <a:ext cx="479834" cy="298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20"/>
          </p:nvPr>
        </p:nvSpPr>
        <p:spPr>
          <a:xfrm>
            <a:off x="5503863" y="6418263"/>
            <a:ext cx="453317"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p:cNvSpPr>
            <a:spLocks noGrp="1"/>
          </p:cNvSpPr>
          <p:nvPr>
            <p:ph sz="quarter" idx="21"/>
          </p:nvPr>
        </p:nvSpPr>
        <p:spPr>
          <a:xfrm>
            <a:off x="7200900" y="6418263"/>
            <a:ext cx="576027"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22"/>
          </p:nvPr>
        </p:nvSpPr>
        <p:spPr>
          <a:xfrm flipH="1">
            <a:off x="7976101" y="6418263"/>
            <a:ext cx="778599"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4794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7">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a:solidFill>
                  <a:schemeClr val="tx1"/>
                </a:solidFill>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4"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5">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 id="214748369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762000"/>
            <a:ext cx="4196750" cy="3013879"/>
          </a:xfrm>
        </p:spPr>
        <p:txBody>
          <a:bodyPr anchor="ctr"/>
          <a:lstStyle/>
          <a:p>
            <a:r>
              <a:rPr lang="en-US" sz="2800" dirty="0">
                <a:latin typeface="+mn-lt"/>
              </a:rPr>
              <a:t>Elementary and Middle School Mathematics Teaching Developmentally</a:t>
            </a:r>
            <a:br>
              <a:rPr lang="en-US" sz="3400" dirty="0">
                <a:latin typeface="+mn-lt"/>
              </a:rPr>
            </a:br>
            <a:r>
              <a:rPr lang="en-IN" sz="2400" dirty="0">
                <a:latin typeface="+mn-lt"/>
              </a:rPr>
              <a:t>10</a:t>
            </a:r>
            <a:r>
              <a:rPr lang="en-IN" sz="2400" baseline="30000" dirty="0">
                <a:latin typeface="+mn-lt"/>
              </a:rPr>
              <a:t>th</a:t>
            </a:r>
            <a:r>
              <a:rPr lang="en-IN" sz="2400" dirty="0">
                <a:latin typeface="+mn-lt"/>
              </a:rPr>
              <a:t> Edition</a:t>
            </a:r>
            <a:endParaRPr lang="en-US" sz="2400" dirty="0">
              <a:latin typeface="+mn-lt"/>
            </a:endParaRPr>
          </a:p>
        </p:txBody>
      </p:sp>
      <p:sp>
        <p:nvSpPr>
          <p:cNvPr id="3" name="Text Placeholder 2"/>
          <p:cNvSpPr>
            <a:spLocks noGrp="1"/>
          </p:cNvSpPr>
          <p:nvPr>
            <p:ph type="subTitle" idx="1"/>
          </p:nvPr>
        </p:nvSpPr>
        <p:spPr>
          <a:xfrm>
            <a:off x="674686" y="3962399"/>
            <a:ext cx="4311382" cy="1628775"/>
          </a:xfrm>
        </p:spPr>
        <p:txBody>
          <a:bodyPr anchor="ctr"/>
          <a:lstStyle/>
          <a:p>
            <a:r>
              <a:rPr lang="en-US" sz="2800" b="1" dirty="0">
                <a:solidFill>
                  <a:srgbClr val="007FA3"/>
                </a:solidFill>
                <a:latin typeface="+mn-lt"/>
              </a:rPr>
              <a:t>Chapter 10</a:t>
            </a:r>
          </a:p>
          <a:p>
            <a:r>
              <a:rPr lang="en-US" sz="2400" b="1" dirty="0">
                <a:solidFill>
                  <a:srgbClr val="007FA3"/>
                </a:solidFill>
                <a:latin typeface="+mn-lt"/>
              </a:rPr>
              <a:t>Developing Whole-Number Place-Value Concepts</a:t>
            </a:r>
            <a:endParaRPr lang="en-IN" sz="2400" b="1" dirty="0">
              <a:solidFill>
                <a:srgbClr val="007FA3"/>
              </a:solidFill>
              <a:latin typeface="+mn-lt"/>
            </a:endParaRPr>
          </a:p>
        </p:txBody>
      </p:sp>
      <p:pic>
        <p:nvPicPr>
          <p:cNvPr id="7" name="Picture 6" descr="Front Cover: Elementary and Middle School Mathematics Teaching Developmentally Tenth Edition by Van De Walle, Karp and Bay-Willi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9440" y="1772188"/>
            <a:ext cx="3568184" cy="4224634"/>
          </a:xfrm>
          <a:prstGeom prst="rect">
            <a:avLst/>
          </a:prstGeom>
          <a:ln w="9525">
            <a:solidFill>
              <a:schemeClr val="tx1"/>
            </a:solidFill>
          </a:ln>
        </p:spPr>
      </p:pic>
      <p:sp>
        <p:nvSpPr>
          <p:cNvPr id="9" name="Text Placeholder 5"/>
          <p:cNvSpPr txBox="1">
            <a:spLocks/>
          </p:cNvSpPr>
          <p:nvPr/>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654261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Activity 10.4 Too Many to Count?</a:t>
            </a:r>
            <a:endParaRPr lang="en-US" dirty="0"/>
          </a:p>
        </p:txBody>
      </p:sp>
      <p:sp>
        <p:nvSpPr>
          <p:cNvPr id="3" name="Text Placeholder 2"/>
          <p:cNvSpPr>
            <a:spLocks noGrp="1"/>
          </p:cNvSpPr>
          <p:nvPr>
            <p:ph type="body" idx="1"/>
          </p:nvPr>
        </p:nvSpPr>
        <p:spPr/>
        <p:txBody>
          <a:bodyPr/>
          <a:lstStyle/>
          <a:p>
            <a:pPr marL="0" indent="0" eaLnBrk="1" hangingPunct="1">
              <a:buNone/>
            </a:pPr>
            <a:r>
              <a:rPr lang="en-US" sz="1800" dirty="0">
                <a:latin typeface="+mn-lt"/>
                <a:cs typeface="ＭＳ Ｐゴシック" charset="0"/>
              </a:rPr>
              <a:t>Grouping Tens to Make 100</a:t>
            </a:r>
          </a:p>
          <a:p>
            <a:pPr marL="0" indent="0" eaLnBrk="1" hangingPunct="1">
              <a:buNone/>
            </a:pPr>
            <a:r>
              <a:rPr lang="en-US" sz="1800" dirty="0">
                <a:latin typeface="+mn-lt"/>
                <a:cs typeface="ＭＳ Ｐゴシック" charset="0"/>
              </a:rPr>
              <a:t>Materials-Any quantity with 150 to 1000 items e.g. large a bag of toothpicks, </a:t>
            </a:r>
            <a:r>
              <a:rPr lang="en-US" sz="1800" b="1" dirty="0">
                <a:latin typeface="+mn-lt"/>
                <a:cs typeface="ＭＳ Ｐゴシック" charset="0"/>
              </a:rPr>
              <a:t>buttons</a:t>
            </a:r>
            <a:r>
              <a:rPr lang="en-US" sz="1800" dirty="0">
                <a:latin typeface="+mn-lt"/>
                <a:cs typeface="ＭＳ Ｐゴシック" charset="0"/>
              </a:rPr>
              <a:t>, beans, plastic chips, straws, craft sticks</a:t>
            </a:r>
          </a:p>
          <a:p>
            <a:pPr marL="0" indent="0" eaLnBrk="1" hangingPunct="1">
              <a:buNone/>
            </a:pPr>
            <a:r>
              <a:rPr lang="en-US" sz="1800" dirty="0">
                <a:latin typeface="+mn-lt"/>
                <a:cs typeface="ＭＳ Ｐゴシック" charset="0"/>
              </a:rPr>
              <a:t>Directions:</a:t>
            </a:r>
          </a:p>
          <a:p>
            <a:r>
              <a:rPr lang="en-US" sz="1800" dirty="0">
                <a:latin typeface="+mn-lt"/>
                <a:cs typeface="ＭＳ Ｐゴシック" charset="0"/>
              </a:rPr>
              <a:t>Make and record estimates of how many items are in the jar, bag, box etc.</a:t>
            </a:r>
          </a:p>
          <a:p>
            <a:r>
              <a:rPr lang="en-US" sz="1800" dirty="0">
                <a:latin typeface="+mn-lt"/>
                <a:cs typeface="ＭＳ Ｐゴシック" charset="0"/>
              </a:rPr>
              <a:t>Discuss how they determined their estimates.</a:t>
            </a:r>
          </a:p>
          <a:p>
            <a:r>
              <a:rPr lang="en-US" sz="1800" dirty="0">
                <a:latin typeface="+mn-lt"/>
                <a:cs typeface="ＭＳ Ｐゴシック" charset="0"/>
              </a:rPr>
              <a:t>Distribute portions of the items to groups to count (provide cups, plastic bags or rubber bands).</a:t>
            </a:r>
          </a:p>
          <a:p>
            <a:r>
              <a:rPr lang="en-US" sz="1800" dirty="0">
                <a:latin typeface="+mn-lt"/>
                <a:cs typeface="ＭＳ Ｐゴシック" charset="0"/>
              </a:rPr>
              <a:t>Collect leftovers and put them in groups of ten.</a:t>
            </a:r>
          </a:p>
          <a:p>
            <a:r>
              <a:rPr lang="en-US" sz="1800" dirty="0">
                <a:latin typeface="+mn-lt"/>
                <a:cs typeface="ＭＳ Ｐゴシック" charset="0"/>
              </a:rPr>
              <a:t>Now ask, “How can we use these groups of ten to tell how many items we have?” “Can we make new groups of ten?” What is 10 groups of ten called?”</a:t>
            </a:r>
          </a:p>
        </p:txBody>
      </p:sp>
    </p:spTree>
    <p:extLst>
      <p:ext uri="{BB962C8B-B14F-4D97-AF65-F5344CB8AC3E}">
        <p14:creationId xmlns:p14="http://schemas.microsoft.com/office/powerpoint/2010/main" val="1948237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859"/>
            <a:ext cx="8229600" cy="1097279"/>
          </a:xfrm>
        </p:spPr>
        <p:txBody>
          <a:bodyPr/>
          <a:lstStyle/>
          <a:p>
            <a:r>
              <a:rPr lang="en-US" dirty="0">
                <a:latin typeface="Times New Roman" panose="02020603050405020304" pitchFamily="18" charset="0"/>
              </a:rPr>
              <a:t>Activity 10.7 Base-Ten Riddles</a:t>
            </a:r>
            <a:endParaRPr lang="en-US" dirty="0"/>
          </a:p>
        </p:txBody>
      </p:sp>
      <p:sp>
        <p:nvSpPr>
          <p:cNvPr id="4" name="Text Placeholder 3"/>
          <p:cNvSpPr>
            <a:spLocks noGrp="1"/>
          </p:cNvSpPr>
          <p:nvPr>
            <p:ph type="body" idx="1"/>
          </p:nvPr>
        </p:nvSpPr>
        <p:spPr>
          <a:xfrm>
            <a:off x="457200" y="1157287"/>
            <a:ext cx="8358188" cy="4914901"/>
          </a:xfrm>
        </p:spPr>
        <p:txBody>
          <a:bodyPr/>
          <a:lstStyle/>
          <a:p>
            <a:pPr marL="0" indent="0">
              <a:buNone/>
            </a:pPr>
            <a:r>
              <a:rPr lang="en-US" sz="2000" dirty="0">
                <a:latin typeface="+mn-lt"/>
              </a:rPr>
              <a:t>Equivalent Representation</a:t>
            </a:r>
          </a:p>
          <a:p>
            <a:pPr marL="0" indent="0">
              <a:buNone/>
            </a:pPr>
            <a:r>
              <a:rPr lang="en-US" sz="2000" dirty="0">
                <a:latin typeface="+mn-lt"/>
              </a:rPr>
              <a:t>Materials – Base-Ten Riddle Cards - Present the riddles orally or written.</a:t>
            </a:r>
          </a:p>
          <a:p>
            <a:pPr>
              <a:spcBef>
                <a:spcPts val="1400"/>
              </a:spcBef>
            </a:pPr>
            <a:r>
              <a:rPr lang="en-US" sz="2000" dirty="0">
                <a:latin typeface="+mn-lt"/>
              </a:rPr>
              <a:t>I have 23 ones and 4 tens. Who am I ?</a:t>
            </a:r>
          </a:p>
          <a:p>
            <a:pPr>
              <a:spcBef>
                <a:spcPts val="1400"/>
              </a:spcBef>
            </a:pPr>
            <a:r>
              <a:rPr lang="en-US" sz="2000" dirty="0">
                <a:latin typeface="+mn-lt"/>
              </a:rPr>
              <a:t>I have 4 hundreds, 12 tens and 6 ones. Who am I?</a:t>
            </a:r>
          </a:p>
          <a:p>
            <a:pPr>
              <a:spcBef>
                <a:spcPts val="1400"/>
              </a:spcBef>
            </a:pPr>
            <a:r>
              <a:rPr lang="en-US" sz="2000" dirty="0">
                <a:latin typeface="+mn-lt"/>
              </a:rPr>
              <a:t>I have 30 ones and 3 hundreds. Who am I?</a:t>
            </a:r>
          </a:p>
          <a:p>
            <a:pPr>
              <a:spcBef>
                <a:spcPts val="1400"/>
              </a:spcBef>
            </a:pPr>
            <a:r>
              <a:rPr lang="en-US" sz="2000" dirty="0">
                <a:latin typeface="+mn-lt"/>
              </a:rPr>
              <a:t>I am 45. I have 25 ones. How many tens do I have?</a:t>
            </a:r>
          </a:p>
          <a:p>
            <a:pPr>
              <a:spcBef>
                <a:spcPts val="1400"/>
              </a:spcBef>
            </a:pPr>
            <a:r>
              <a:rPr lang="en-US" sz="2000" dirty="0">
                <a:latin typeface="+mn-lt"/>
              </a:rPr>
              <a:t>I am 341. I have 22 tens. How many hundreds do I have?</a:t>
            </a:r>
          </a:p>
          <a:p>
            <a:pPr>
              <a:spcBef>
                <a:spcPts val="1400"/>
              </a:spcBef>
            </a:pPr>
            <a:r>
              <a:rPr lang="en-US" sz="2000" dirty="0">
                <a:latin typeface="+mn-lt"/>
              </a:rPr>
              <a:t>If you put 3 more tens with me, I would be 115. Who am I?</a:t>
            </a:r>
          </a:p>
          <a:p>
            <a:pPr>
              <a:spcBef>
                <a:spcPts val="1400"/>
              </a:spcBef>
            </a:pPr>
            <a:r>
              <a:rPr lang="en-US" sz="2000" dirty="0">
                <a:latin typeface="+mn-lt"/>
              </a:rPr>
              <a:t>I have 17 ones. I am between 40 and 50. How many tens do I have?</a:t>
            </a:r>
          </a:p>
          <a:p>
            <a:pPr marL="0" indent="0">
              <a:spcBef>
                <a:spcPts val="1400"/>
              </a:spcBef>
              <a:buNone/>
            </a:pPr>
            <a:r>
              <a:rPr lang="en-US" sz="2000" dirty="0"/>
              <a:t>Have students write new riddles.</a:t>
            </a:r>
          </a:p>
          <a:p>
            <a:pPr marL="0" indent="0">
              <a:spcBef>
                <a:spcPts val="1400"/>
              </a:spcBef>
              <a:buNone/>
            </a:pPr>
            <a:endParaRPr lang="en-US" sz="2000" dirty="0">
              <a:latin typeface="+mn-lt"/>
            </a:endParaRPr>
          </a:p>
        </p:txBody>
      </p:sp>
    </p:spTree>
    <p:extLst>
      <p:ext uri="{BB962C8B-B14F-4D97-AF65-F5344CB8AC3E}">
        <p14:creationId xmlns:p14="http://schemas.microsoft.com/office/powerpoint/2010/main" val="408822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Reading and Writing Numbers</a:t>
            </a:r>
            <a:r>
              <a:rPr lang="en-US" sz="3200" dirty="0">
                <a:latin typeface="Times New Roman" panose="02020603050405020304" pitchFamily="18" charset="0"/>
              </a:rPr>
              <a:t> </a:t>
            </a:r>
            <a:r>
              <a:rPr lang="en-US" sz="2000" b="0" dirty="0">
                <a:latin typeface="Times New Roman" panose="02020603050405020304" pitchFamily="18" charset="0"/>
              </a:rPr>
              <a:t>(1 of 2)</a:t>
            </a:r>
            <a:endParaRPr lang="en-US" sz="2000" b="0" dirty="0"/>
          </a:p>
        </p:txBody>
      </p:sp>
      <p:pic>
        <p:nvPicPr>
          <p:cNvPr id="4" name="Picture 1" descr="A 10 by 10 dot arrays to represent numbers. 4 tens, 40. 40 tens and 3, 43. A dot array shows 4 rows of 10 and 3 single dots."/>
          <p:cNvPicPr>
            <a:picLocks noChangeAspect="1"/>
          </p:cNvPicPr>
          <p:nvPr/>
        </p:nvPicPr>
        <p:blipFill>
          <a:blip r:embed="rId2">
            <a:extLst>
              <a:ext uri="{28A0092B-C50C-407E-A947-70E740481C1C}">
                <a14:useLocalDpi xmlns:a14="http://schemas.microsoft.com/office/drawing/2010/main" val="0"/>
              </a:ext>
            </a:extLst>
          </a:blip>
          <a:srcRect l="8391" r="8391"/>
          <a:stretch>
            <a:fillRect/>
          </a:stretch>
        </p:blipFill>
        <p:spPr>
          <a:xfrm>
            <a:off x="57241" y="1204913"/>
            <a:ext cx="4460997" cy="5024437"/>
          </a:xfrm>
          <a:prstGeom prst="rect">
            <a:avLst/>
          </a:prstGeom>
          <a:noFill/>
          <a:ln>
            <a:noFill/>
          </a:ln>
        </p:spPr>
      </p:pic>
      <p:pic>
        <p:nvPicPr>
          <p:cNvPr id="5" name="Picture 2" descr="A student response of 78 using base 10 models. The response shows 7 groups of 10, and 8 singles. 7 tens and 8 ones = 7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1969" y="1333874"/>
            <a:ext cx="3913908" cy="2887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3" descr="A representation of 42. This representation has 3 identical models and fill in the blanks. There are 9 sticks and dots arranged in a rectangle with 4 rows of 7. Tens, blank. Ones, blank."/>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1969" y="4361502"/>
            <a:ext cx="3913909" cy="19742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9864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Reading and Writing Numbers</a:t>
            </a:r>
            <a:r>
              <a:rPr lang="en-US" sz="3200" dirty="0">
                <a:latin typeface="Times New Roman" panose="02020603050405020304" pitchFamily="18" charset="0"/>
              </a:rPr>
              <a:t> </a:t>
            </a:r>
            <a:r>
              <a:rPr lang="en-US" sz="2000" b="0" dirty="0">
                <a:latin typeface="Times New Roman" panose="02020603050405020304" pitchFamily="18" charset="0"/>
              </a:rPr>
              <a:t>(2 of 2)</a:t>
            </a:r>
            <a:endParaRPr lang="en-US" dirty="0"/>
          </a:p>
        </p:txBody>
      </p:sp>
      <p:sp>
        <p:nvSpPr>
          <p:cNvPr id="3" name="Text Placeholder 2"/>
          <p:cNvSpPr>
            <a:spLocks noGrp="1"/>
          </p:cNvSpPr>
          <p:nvPr>
            <p:ph type="body" idx="1"/>
          </p:nvPr>
        </p:nvSpPr>
        <p:spPr>
          <a:xfrm>
            <a:off x="457200" y="1600201"/>
            <a:ext cx="3686175" cy="3248024"/>
          </a:xfrm>
        </p:spPr>
        <p:txBody>
          <a:bodyPr/>
          <a:lstStyle/>
          <a:p>
            <a:pPr marL="0" indent="0">
              <a:buNone/>
            </a:pPr>
            <a:r>
              <a:rPr lang="en-US" sz="2400" dirty="0">
                <a:latin typeface="+mn-lt"/>
              </a:rPr>
              <a:t>The use of place value mats provides and method for children to organize their materials.</a:t>
            </a:r>
          </a:p>
          <a:p>
            <a:pPr marL="0" indent="0">
              <a:buNone/>
            </a:pPr>
            <a:r>
              <a:rPr lang="en-US" sz="2400" dirty="0">
                <a:latin typeface="+mn-lt"/>
              </a:rPr>
              <a:t>Two ten frames in the ones place help eliminate the repeated counting of ones.</a:t>
            </a:r>
          </a:p>
        </p:txBody>
      </p:sp>
      <p:pic>
        <p:nvPicPr>
          <p:cNvPr id="4" name="Picture 4" descr="2 place value mats of numbers using grouping. Mat 1, cups and beans show 53 on the place value mat. This mat has 2 parts, tens and ones. Tens, 5 cups have 10 beans each. Ones, 2 10 frames, 1 has 3 beans, the other is blank. Mat 2, strips and squares show 237 on a place value mat. This mat has 3 parts, hundreds, tens, and ones. Hundreds, 2 squares of 100. Tens, 3 strips of 10. Ones, 2 10 frames, 1 has 7 squares, the other is blank."/>
          <p:cNvPicPr>
            <a:picLocks noChangeAspect="1"/>
          </p:cNvPicPr>
          <p:nvPr/>
        </p:nvPicPr>
        <p:blipFill rotWithShape="1">
          <a:blip r:embed="rId2">
            <a:extLst>
              <a:ext uri="{28A0092B-C50C-407E-A947-70E740481C1C}">
                <a14:useLocalDpi xmlns:a14="http://schemas.microsoft.com/office/drawing/2010/main" val="0"/>
              </a:ext>
            </a:extLst>
          </a:blip>
          <a:srcRect t="-569" b="1002"/>
          <a:stretch/>
        </p:blipFill>
        <p:spPr>
          <a:xfrm>
            <a:off x="4258310" y="1600201"/>
            <a:ext cx="4442460" cy="4448049"/>
          </a:xfrm>
          <a:prstGeom prst="rect">
            <a:avLst/>
          </a:prstGeom>
          <a:noFill/>
          <a:ln>
            <a:noFill/>
          </a:ln>
        </p:spPr>
      </p:pic>
    </p:spTree>
    <p:extLst>
      <p:ext uri="{BB962C8B-B14F-4D97-AF65-F5344CB8AC3E}">
        <p14:creationId xmlns:p14="http://schemas.microsoft.com/office/powerpoint/2010/main" val="3033302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Five Levels of Place Value Understanding</a:t>
            </a:r>
            <a:endParaRPr lang="en-US" dirty="0"/>
          </a:p>
        </p:txBody>
      </p:sp>
      <p:sp>
        <p:nvSpPr>
          <p:cNvPr id="3" name="Text Placeholder 2"/>
          <p:cNvSpPr>
            <a:spLocks noGrp="1"/>
          </p:cNvSpPr>
          <p:nvPr>
            <p:ph type="body" idx="1"/>
          </p:nvPr>
        </p:nvSpPr>
        <p:spPr>
          <a:xfrm>
            <a:off x="457200" y="1600200"/>
            <a:ext cx="8229600" cy="4525963"/>
          </a:xfrm>
        </p:spPr>
        <p:txBody>
          <a:bodyPr/>
          <a:lstStyle/>
          <a:p>
            <a:pPr marL="432000" indent="-432000">
              <a:buFont typeface="+mj-lt"/>
              <a:buAutoNum type="arabicPeriod"/>
              <a:defRPr/>
            </a:pPr>
            <a:r>
              <a:rPr lang="en-US" sz="2000" b="1" dirty="0">
                <a:latin typeface="+mn-lt"/>
                <a:cs typeface="Verdana"/>
              </a:rPr>
              <a:t>Single numeral</a:t>
            </a:r>
            <a:r>
              <a:rPr lang="en-US" sz="2000" dirty="0">
                <a:latin typeface="+mn-lt"/>
                <a:cs typeface="Verdana"/>
              </a:rPr>
              <a:t>. The student writes 36 but views it as a single numeral. The individual digits 3 and 6 have no meaning by themselves.</a:t>
            </a:r>
          </a:p>
          <a:p>
            <a:pPr marL="432000" indent="-432000">
              <a:buFont typeface="+mj-lt"/>
              <a:buAutoNum type="arabicPeriod"/>
              <a:defRPr/>
            </a:pPr>
            <a:r>
              <a:rPr lang="en-US" sz="2000" b="1" dirty="0">
                <a:latin typeface="+mn-lt"/>
                <a:cs typeface="Verdana"/>
              </a:rPr>
              <a:t>Position names</a:t>
            </a:r>
            <a:r>
              <a:rPr lang="en-US" sz="2000" dirty="0">
                <a:latin typeface="+mn-lt"/>
                <a:cs typeface="Verdana"/>
              </a:rPr>
              <a:t>. The student correctly identifies the tens and ones positions but still makes no connections between the individual digits and the blocks.</a:t>
            </a:r>
          </a:p>
          <a:p>
            <a:pPr marL="432000" indent="-432000">
              <a:buFont typeface="+mj-lt"/>
              <a:buAutoNum type="arabicPeriod"/>
              <a:defRPr/>
            </a:pPr>
            <a:r>
              <a:rPr lang="en-US" sz="2000" b="1" dirty="0">
                <a:latin typeface="+mn-lt"/>
                <a:cs typeface="Verdana"/>
              </a:rPr>
              <a:t>Face value</a:t>
            </a:r>
            <a:r>
              <a:rPr lang="en-US" sz="2000" dirty="0">
                <a:latin typeface="+mn-lt"/>
                <a:cs typeface="Verdana"/>
              </a:rPr>
              <a:t>. The student matches 6 blocks with the 6 and 3 blocks with the 3.</a:t>
            </a:r>
          </a:p>
          <a:p>
            <a:pPr marL="432000" indent="-432000">
              <a:buFont typeface="+mj-lt"/>
              <a:buAutoNum type="arabicPeriod"/>
              <a:defRPr/>
            </a:pPr>
            <a:r>
              <a:rPr lang="en-US" sz="2000" b="1" dirty="0">
                <a:latin typeface="+mn-lt"/>
                <a:cs typeface="Verdana"/>
              </a:rPr>
              <a:t>Transition to place value</a:t>
            </a:r>
            <a:r>
              <a:rPr lang="en-US" sz="2000" dirty="0">
                <a:latin typeface="+mn-lt"/>
                <a:cs typeface="Verdana"/>
              </a:rPr>
              <a:t>. The 6 is matched with 6 blocks and the 3 with the remaining 30 blocks but not as 3 groups of 10.</a:t>
            </a:r>
          </a:p>
          <a:p>
            <a:pPr marL="432000" indent="-432000">
              <a:buFont typeface="+mj-lt"/>
              <a:buAutoNum type="arabicPeriod"/>
              <a:defRPr/>
            </a:pPr>
            <a:r>
              <a:rPr lang="en-US" sz="2000" b="1" dirty="0">
                <a:latin typeface="+mn-lt"/>
                <a:cs typeface="Verdana"/>
              </a:rPr>
              <a:t>Full understanding</a:t>
            </a:r>
            <a:r>
              <a:rPr lang="en-US" sz="2000" dirty="0">
                <a:latin typeface="+mn-lt"/>
                <a:cs typeface="Verdana"/>
              </a:rPr>
              <a:t>. The 3 is correlated with 3 groups of ten blocks and the 6 with 6 single blocks.</a:t>
            </a:r>
          </a:p>
        </p:txBody>
      </p:sp>
    </p:spTree>
    <p:extLst>
      <p:ext uri="{BB962C8B-B14F-4D97-AF65-F5344CB8AC3E}">
        <p14:creationId xmlns:p14="http://schemas.microsoft.com/office/powerpoint/2010/main" val="1330862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Place Value Patterns and Relationships A Foundation for Computation</a:t>
            </a:r>
            <a:endParaRPr lang="en-US" dirty="0"/>
          </a:p>
        </p:txBody>
      </p:sp>
      <p:sp>
        <p:nvSpPr>
          <p:cNvPr id="3" name="Text Placeholder 2"/>
          <p:cNvSpPr>
            <a:spLocks noGrp="1"/>
          </p:cNvSpPr>
          <p:nvPr>
            <p:ph type="body" idx="1"/>
          </p:nvPr>
        </p:nvSpPr>
        <p:spPr>
          <a:xfrm>
            <a:off x="457200" y="1600200"/>
            <a:ext cx="3852250" cy="4627880"/>
          </a:xfrm>
        </p:spPr>
        <p:txBody>
          <a:bodyPr/>
          <a:lstStyle/>
          <a:p>
            <a:r>
              <a:rPr lang="en-US" sz="2400" dirty="0">
                <a:latin typeface="+mn-lt"/>
                <a:cs typeface="ＭＳ Ｐゴシック" charset="0"/>
              </a:rPr>
              <a:t>The hundreds chart is an important tool in development of place value.</a:t>
            </a:r>
          </a:p>
          <a:p>
            <a:r>
              <a:rPr lang="en-US" sz="2400" dirty="0">
                <a:latin typeface="+mn-lt"/>
                <a:cs typeface="ＭＳ Ｐゴシック" charset="0"/>
              </a:rPr>
              <a:t>Recognizing place-value related patterns</a:t>
            </a:r>
          </a:p>
          <a:p>
            <a:r>
              <a:rPr lang="en-US" sz="2400" dirty="0">
                <a:latin typeface="+mn-lt"/>
                <a:cs typeface="ＭＳ Ｐゴシック" charset="0"/>
              </a:rPr>
              <a:t>Relationships with landmark numbers</a:t>
            </a:r>
          </a:p>
          <a:p>
            <a:r>
              <a:rPr lang="en-US" sz="2400" dirty="0">
                <a:latin typeface="+mn-lt"/>
                <a:cs typeface="ＭＳ Ｐゴシック" charset="0"/>
              </a:rPr>
              <a:t>Number relationships for addition and subtraction</a:t>
            </a:r>
          </a:p>
        </p:txBody>
      </p:sp>
      <p:pic>
        <p:nvPicPr>
          <p:cNvPr id="4" name="Picture 3" descr="A hundreds chart. There are 10 rows and 10 columns. The numbers 1 to 100 are shown. Row 1, 1 to 10. Row 2, 11 to 20. Row 3, 21 to 30. Row 4, 31 to 40. Row 5, 41 to 50. Row 6, 51 to 60. Row 7, 61 to 70. Row 8, 71 to 80. Row 9, 81 to 90. Row 10, 91 to 10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35" y="1600200"/>
            <a:ext cx="4607091" cy="4597140"/>
          </a:xfrm>
          <a:prstGeom prst="rect">
            <a:avLst/>
          </a:prstGeom>
        </p:spPr>
      </p:pic>
    </p:spTree>
    <p:extLst>
      <p:ext uri="{BB962C8B-B14F-4D97-AF65-F5344CB8AC3E}">
        <p14:creationId xmlns:p14="http://schemas.microsoft.com/office/powerpoint/2010/main" val="2681998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Relative Magnitude Using Benchmark Numbers</a:t>
            </a:r>
            <a:endParaRPr lang="en-US" dirty="0"/>
          </a:p>
        </p:txBody>
      </p:sp>
      <p:sp>
        <p:nvSpPr>
          <p:cNvPr id="4" name="Text Placeholder 3"/>
          <p:cNvSpPr>
            <a:spLocks noGrp="1"/>
          </p:cNvSpPr>
          <p:nvPr>
            <p:ph type="body" idx="1"/>
          </p:nvPr>
        </p:nvSpPr>
        <p:spPr>
          <a:xfrm>
            <a:off x="457200" y="1600200"/>
            <a:ext cx="8229600" cy="2506980"/>
          </a:xfrm>
        </p:spPr>
        <p:txBody>
          <a:bodyPr/>
          <a:lstStyle/>
          <a:p>
            <a:pPr marL="0" indent="0">
              <a:buNone/>
            </a:pPr>
            <a:r>
              <a:rPr lang="en-US" sz="2000" dirty="0">
                <a:latin typeface="+mn-lt"/>
                <a:cs typeface="Verdana"/>
              </a:rPr>
              <a:t>Activity 10.17 Who Am I?</a:t>
            </a:r>
          </a:p>
          <a:p>
            <a:pPr marL="0" indent="0">
              <a:buNone/>
            </a:pPr>
            <a:r>
              <a:rPr lang="en-US" sz="2000" dirty="0">
                <a:latin typeface="+mn-lt"/>
              </a:rPr>
              <a:t>Materials - A long line on a strip of paper and labeled 0 and 100</a:t>
            </a:r>
          </a:p>
          <a:p>
            <a:pPr marL="0" indent="0">
              <a:buNone/>
            </a:pPr>
            <a:r>
              <a:rPr lang="en-US" sz="2000" dirty="0">
                <a:latin typeface="+mn-lt"/>
              </a:rPr>
              <a:t>Directions: Mark a point with a ? that corresponds with your secret number.</a:t>
            </a:r>
          </a:p>
          <a:p>
            <a:pPr marL="0" indent="0">
              <a:buNone/>
            </a:pPr>
            <a:r>
              <a:rPr lang="en-US" sz="2000" dirty="0">
                <a:latin typeface="+mn-lt"/>
              </a:rPr>
              <a:t>Have students try to guess and label and mark that number on the line until your secret number is discovered.</a:t>
            </a:r>
          </a:p>
        </p:txBody>
      </p:sp>
      <p:pic>
        <p:nvPicPr>
          <p:cNvPr id="6" name="Picture 6" descr="A number line with the numbers 0, 21, 38, 47, 75, and 100 plotted. A question mark is plotted between numbers 47 and 75, closer to 4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23895" y="4216854"/>
            <a:ext cx="6391355" cy="1155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Placeholder 4"/>
          <p:cNvSpPr>
            <a:spLocks noGrp="1"/>
          </p:cNvSpPr>
          <p:nvPr>
            <p:ph type="body" idx="2"/>
          </p:nvPr>
        </p:nvSpPr>
        <p:spPr>
          <a:xfrm>
            <a:off x="457200" y="5304430"/>
            <a:ext cx="8229600" cy="883603"/>
          </a:xfrm>
        </p:spPr>
        <p:txBody>
          <a:bodyPr/>
          <a:lstStyle/>
          <a:p>
            <a:pPr marL="0" indent="0">
              <a:buNone/>
            </a:pPr>
            <a:r>
              <a:rPr lang="en-US" sz="2000" dirty="0">
                <a:latin typeface="+mn-lt"/>
              </a:rPr>
              <a:t>Variations-</a:t>
            </a:r>
          </a:p>
          <a:p>
            <a:pPr marL="0" indent="0">
              <a:buNone/>
            </a:pPr>
            <a:r>
              <a:rPr lang="en-US" sz="2000" dirty="0">
                <a:latin typeface="+mn-lt"/>
              </a:rPr>
              <a:t>End points can be different 0 to 1000, 200 to 300, 500 to 800</a:t>
            </a:r>
          </a:p>
        </p:txBody>
      </p:sp>
    </p:spTree>
    <p:extLst>
      <p:ext uri="{BB962C8B-B14F-4D97-AF65-F5344CB8AC3E}">
        <p14:creationId xmlns:p14="http://schemas.microsoft.com/office/powerpoint/2010/main" val="1292033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Connections to Real-World Ideas</a:t>
            </a:r>
            <a:endParaRPr lang="en-US" dirty="0"/>
          </a:p>
        </p:txBody>
      </p:sp>
      <p:sp>
        <p:nvSpPr>
          <p:cNvPr id="3" name="Text Placeholder 2"/>
          <p:cNvSpPr>
            <a:spLocks noGrp="1"/>
          </p:cNvSpPr>
          <p:nvPr>
            <p:ph idx="1"/>
          </p:nvPr>
        </p:nvSpPr>
        <p:spPr>
          <a:xfrm>
            <a:off x="457200" y="1600200"/>
            <a:ext cx="8229600" cy="3926840"/>
          </a:xfrm>
        </p:spPr>
        <p:txBody>
          <a:bodyPr/>
          <a:lstStyle/>
          <a:p>
            <a:pPr marL="0" indent="0" eaLnBrk="1" hangingPunct="1">
              <a:buFont typeface="Wingdings" charset="0"/>
              <a:buNone/>
            </a:pPr>
            <a:r>
              <a:rPr lang="en-US" sz="2400" dirty="0">
                <a:latin typeface="+mn-lt"/>
                <a:cs typeface="ＭＳ Ｐゴシック" charset="0"/>
              </a:rPr>
              <a:t>Encourage students to notice numbers in the world around them.</a:t>
            </a:r>
          </a:p>
          <a:p>
            <a:pPr marL="0" indent="0" eaLnBrk="1" hangingPunct="1">
              <a:buFont typeface="Wingdings" charset="0"/>
              <a:buNone/>
            </a:pPr>
            <a:r>
              <a:rPr lang="en-US" sz="2400" dirty="0">
                <a:latin typeface="+mn-lt"/>
                <a:cs typeface="ＭＳ Ｐゴシック" charset="0"/>
              </a:rPr>
              <a:t>Where are numbers used in this school?</a:t>
            </a:r>
          </a:p>
          <a:p>
            <a:pPr marL="255600" indent="-255600"/>
            <a:r>
              <a:rPr lang="en-US" sz="2400" dirty="0">
                <a:latin typeface="+mn-lt"/>
                <a:cs typeface="ＭＳ Ｐゴシック" charset="0"/>
              </a:rPr>
              <a:t>Number of third graders</a:t>
            </a:r>
          </a:p>
          <a:p>
            <a:pPr marL="255600" indent="-255600"/>
            <a:r>
              <a:rPr lang="en-US" sz="2400" dirty="0">
                <a:latin typeface="+mn-lt"/>
                <a:cs typeface="ＭＳ Ｐゴシック" charset="0"/>
              </a:rPr>
              <a:t>Number of minutes devoted to mathematics each week</a:t>
            </a:r>
          </a:p>
          <a:p>
            <a:pPr marL="255600" indent="-255600"/>
            <a:r>
              <a:rPr lang="en-US" sz="2400" dirty="0">
                <a:latin typeface="+mn-lt"/>
                <a:cs typeface="ＭＳ Ｐゴシック" charset="0"/>
              </a:rPr>
              <a:t>Number of days since school started</a:t>
            </a:r>
          </a:p>
          <a:p>
            <a:pPr marL="255600" indent="-255600"/>
            <a:r>
              <a:rPr lang="en-US" sz="2400" dirty="0">
                <a:latin typeface="+mn-lt"/>
                <a:cs typeface="ＭＳ Ｐゴシック" charset="0"/>
              </a:rPr>
              <a:t>Number of cartons of chocolate or plain milk sold in the cafeteria</a:t>
            </a:r>
          </a:p>
        </p:txBody>
      </p:sp>
      <p:sp>
        <p:nvSpPr>
          <p:cNvPr id="4" name="Content Placeholder 3"/>
          <p:cNvSpPr>
            <a:spLocks noGrp="1"/>
          </p:cNvSpPr>
          <p:nvPr>
            <p:ph idx="13"/>
          </p:nvPr>
        </p:nvSpPr>
        <p:spPr>
          <a:xfrm>
            <a:off x="457200" y="5620694"/>
            <a:ext cx="8229600" cy="548640"/>
          </a:xfrm>
        </p:spPr>
        <p:txBody>
          <a:bodyPr/>
          <a:lstStyle/>
          <a:p>
            <a:pPr marL="0" indent="0">
              <a:buNone/>
            </a:pPr>
            <a:r>
              <a:rPr lang="en-US" sz="2400" b="1" dirty="0">
                <a:latin typeface="+mn-lt"/>
                <a:cs typeface="ＭＳ Ｐゴシック" charset="0"/>
              </a:rPr>
              <a:t>What do you do with these numbers?</a:t>
            </a:r>
          </a:p>
        </p:txBody>
      </p:sp>
    </p:spTree>
    <p:extLst>
      <p:ext uri="{BB962C8B-B14F-4D97-AF65-F5344CB8AC3E}">
        <p14:creationId xmlns:p14="http://schemas.microsoft.com/office/powerpoint/2010/main" val="3176097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Numbers Beyond 1000</a:t>
            </a:r>
            <a:endParaRPr lang="en-US" dirty="0"/>
          </a:p>
        </p:txBody>
      </p:sp>
      <p:sp>
        <p:nvSpPr>
          <p:cNvPr id="3" name="Text Placeholder 2"/>
          <p:cNvSpPr>
            <a:spLocks noGrp="1"/>
          </p:cNvSpPr>
          <p:nvPr>
            <p:ph type="body" idx="1"/>
          </p:nvPr>
        </p:nvSpPr>
        <p:spPr>
          <a:xfrm>
            <a:off x="457200" y="1600201"/>
            <a:ext cx="5681663" cy="2836545"/>
          </a:xfrm>
        </p:spPr>
        <p:txBody>
          <a:bodyPr/>
          <a:lstStyle/>
          <a:p>
            <a:r>
              <a:rPr lang="en-US" sz="2200" dirty="0">
                <a:latin typeface="+mn-lt"/>
                <a:cs typeface="ＭＳ Ｐゴシック" charset="0"/>
              </a:rPr>
              <a:t>Multiplicative structure of number- ten in any position makes a single thing (group) in the next position to the left</a:t>
            </a:r>
          </a:p>
          <a:p>
            <a:r>
              <a:rPr lang="en-US" sz="2200" dirty="0">
                <a:latin typeface="+mn-lt"/>
                <a:cs typeface="ＭＳ Ｐゴシック" charset="0"/>
              </a:rPr>
              <a:t>Conceptualizing large numbers</a:t>
            </a:r>
          </a:p>
          <a:p>
            <a:r>
              <a:rPr lang="en-US" sz="2200" dirty="0">
                <a:latin typeface="+mn-lt"/>
                <a:cs typeface="ＭＳ Ｐゴシック" charset="0"/>
              </a:rPr>
              <a:t>Reading numbers in triples and then naming the unit (don’t use the word and, which is reserved for the decimal point)</a:t>
            </a:r>
          </a:p>
        </p:txBody>
      </p:sp>
      <p:pic>
        <p:nvPicPr>
          <p:cNvPr id="4" name="Picture 4" descr="A naming system chart for the number 4,028,360,400. The chart has 4 parts. Billions, millions, thousands, and units. Each part has 3 sections that correspond with a digit in the number, hundred, ten, and one. Billions. Flat = hundred billion, blank. Long = 10 billion, blank. Cube = 1 billion, 4. Millions. Flat = hundred million, 0. Long = 10 million, 2. Cube = 1 million, 8. Thousands. Flat = hundred thousand, 3. Long = 10 thousand, 6. Cube = 1 thousand, 0. Units. Flat = hundred units, 4. Long = 10 units, 0. Cube = 1 unit, 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50659" y="1761761"/>
            <a:ext cx="3050477" cy="2383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1" descr="4 shapes that represent a quantity. The 3 distinct shapes are as follows. Cube, long, flat. 10 cubes make a long. Long, a bar of 10 cubes. 10 longs make a flat. Flat, a square of 10 by 10 cubes. The final shape is a cube made of 10 flats. It is the same 3 distinct shapes, cube, long, and flat."/>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8409" y="4572000"/>
            <a:ext cx="5839716" cy="1770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0728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Common Errors and Misconceptions in Place Value </a:t>
            </a:r>
            <a:r>
              <a:rPr lang="en-US" sz="2000" b="0" dirty="0">
                <a:latin typeface="Times New Roman" panose="02020603050405020304" pitchFamily="18" charset="0"/>
              </a:rPr>
              <a:t>(1 of 2)</a:t>
            </a:r>
            <a:endParaRPr lang="en-US" sz="2000" b="0" dirty="0"/>
          </a:p>
        </p:txBody>
      </p:sp>
      <p:graphicFrame>
        <p:nvGraphicFramePr>
          <p:cNvPr id="4" name="Table 3"/>
          <p:cNvGraphicFramePr>
            <a:graphicFrameLocks noGrp="1"/>
          </p:cNvGraphicFramePr>
          <p:nvPr>
            <p:extLst>
              <p:ext uri="{D42A27DB-BD31-4B8C-83A1-F6EECF244321}">
                <p14:modId xmlns:p14="http://schemas.microsoft.com/office/powerpoint/2010/main" val="4247781592"/>
              </p:ext>
            </p:extLst>
          </p:nvPr>
        </p:nvGraphicFramePr>
        <p:xfrm>
          <a:off x="276225" y="1216462"/>
          <a:ext cx="8705850" cy="5131978"/>
        </p:xfrm>
        <a:graphic>
          <a:graphicData uri="http://schemas.openxmlformats.org/drawingml/2006/table">
            <a:tbl>
              <a:tblPr firstRow="1" bandRow="1">
                <a:tableStyleId>{5940675A-B579-460E-94D1-54222C63F5DA}</a:tableStyleId>
              </a:tblPr>
              <a:tblGrid>
                <a:gridCol w="1733550">
                  <a:extLst>
                    <a:ext uri="{9D8B030D-6E8A-4147-A177-3AD203B41FA5}">
                      <a16:colId xmlns:a16="http://schemas.microsoft.com/office/drawing/2014/main" val="3859258813"/>
                    </a:ext>
                  </a:extLst>
                </a:gridCol>
                <a:gridCol w="1957388">
                  <a:extLst>
                    <a:ext uri="{9D8B030D-6E8A-4147-A177-3AD203B41FA5}">
                      <a16:colId xmlns:a16="http://schemas.microsoft.com/office/drawing/2014/main" val="3337889099"/>
                    </a:ext>
                  </a:extLst>
                </a:gridCol>
                <a:gridCol w="5014912">
                  <a:extLst>
                    <a:ext uri="{9D8B030D-6E8A-4147-A177-3AD203B41FA5}">
                      <a16:colId xmlns:a16="http://schemas.microsoft.com/office/drawing/2014/main" val="3751436550"/>
                    </a:ext>
                  </a:extLst>
                </a:gridCol>
              </a:tblGrid>
              <a:tr h="412842">
                <a:tc>
                  <a:txBody>
                    <a:bodyPr/>
                    <a:lstStyle/>
                    <a:p>
                      <a:r>
                        <a:rPr lang="en-US" sz="1600" b="1" i="0" u="none" strike="noStrike" cap="none" baseline="0" dirty="0">
                          <a:solidFill>
                            <a:schemeClr val="tx1"/>
                          </a:solidFill>
                          <a:latin typeface="+mn-lt"/>
                          <a:ea typeface="+mn-ea"/>
                          <a:cs typeface="+mn-cs"/>
                          <a:sym typeface="Arial"/>
                        </a:rPr>
                        <a:t>Misconception/ Error</a:t>
                      </a:r>
                      <a:endParaRPr lang="en-US" sz="1600" b="1" dirty="0"/>
                    </a:p>
                  </a:txBody>
                  <a:tcPr/>
                </a:tc>
                <a:tc>
                  <a:txBody>
                    <a:bodyPr/>
                    <a:lstStyle/>
                    <a:p>
                      <a:r>
                        <a:rPr lang="en-US" sz="1600" b="1" i="0" u="none" strike="noStrike" cap="none" baseline="0" dirty="0">
                          <a:solidFill>
                            <a:schemeClr val="tx1"/>
                          </a:solidFill>
                          <a:latin typeface="+mn-lt"/>
                          <a:ea typeface="+mn-ea"/>
                          <a:cs typeface="+mn-cs"/>
                          <a:sym typeface="Arial"/>
                        </a:rPr>
                        <a:t>What It Looks Like</a:t>
                      </a:r>
                      <a:endParaRPr lang="en-US" sz="1600" b="1" dirty="0"/>
                    </a:p>
                  </a:txBody>
                  <a:tcPr/>
                </a:tc>
                <a:tc>
                  <a:txBody>
                    <a:bodyPr/>
                    <a:lstStyle/>
                    <a:p>
                      <a:r>
                        <a:rPr lang="en-US" sz="1600" b="1" i="0" u="none" strike="noStrike" cap="none" baseline="0" dirty="0">
                          <a:solidFill>
                            <a:schemeClr val="tx1"/>
                          </a:solidFill>
                          <a:latin typeface="+mn-lt"/>
                          <a:ea typeface="+mn-ea"/>
                          <a:cs typeface="+mn-cs"/>
                          <a:sym typeface="Arial"/>
                        </a:rPr>
                        <a:t>How to Help</a:t>
                      </a:r>
                      <a:endParaRPr lang="en-US" sz="1600" b="1" dirty="0"/>
                    </a:p>
                  </a:txBody>
                  <a:tcPr/>
                </a:tc>
                <a:extLst>
                  <a:ext uri="{0D108BD9-81ED-4DB2-BD59-A6C34878D82A}">
                    <a16:rowId xmlns:a16="http://schemas.microsoft.com/office/drawing/2014/main" val="3280000249"/>
                  </a:ext>
                </a:extLst>
              </a:tr>
              <a:tr h="4552858">
                <a:tc>
                  <a:txBody>
                    <a:bodyPr/>
                    <a:lstStyle/>
                    <a:p>
                      <a:r>
                        <a:rPr lang="en-US" sz="1600" b="0" i="0" u="none" strike="noStrike" cap="none" baseline="0" dirty="0">
                          <a:solidFill>
                            <a:schemeClr val="tx1"/>
                          </a:solidFill>
                          <a:latin typeface="+mn-lt"/>
                          <a:ea typeface="+mn-ea"/>
                          <a:cs typeface="+mn-cs"/>
                          <a:sym typeface="Arial"/>
                        </a:rPr>
                        <a:t>Students lose track of the fact that each digit in a multidigit numeral carries a value dependent on its position in the number.</a:t>
                      </a:r>
                      <a:endParaRPr lang="en-US" sz="1600" dirty="0"/>
                    </a:p>
                  </a:txBody>
                  <a:tcPr/>
                </a:tc>
                <a:tc>
                  <a:txBody>
                    <a:bodyPr/>
                    <a:lstStyle/>
                    <a:p>
                      <a:pPr>
                        <a:spcBef>
                          <a:spcPts val="600"/>
                        </a:spcBef>
                      </a:pPr>
                      <a:r>
                        <a:rPr lang="en-US" sz="1600" b="0" i="0" u="none" strike="noStrike" cap="none" baseline="0" dirty="0">
                          <a:solidFill>
                            <a:schemeClr val="tx1"/>
                          </a:solidFill>
                          <a:latin typeface="+mn-lt"/>
                          <a:ea typeface="+mn-ea"/>
                          <a:cs typeface="+mn-cs"/>
                          <a:sym typeface="Arial"/>
                        </a:rPr>
                        <a:t>When students are asked to compare the numbers (2) bolded in the two amounts that follow they will say they are the same.</a:t>
                      </a:r>
                    </a:p>
                    <a:p>
                      <a:pPr>
                        <a:spcBef>
                          <a:spcPts val="600"/>
                        </a:spcBef>
                      </a:pPr>
                      <a:r>
                        <a:rPr lang="en-US" sz="1600" b="1" i="0" u="none" strike="noStrike" cap="none" baseline="0" dirty="0">
                          <a:solidFill>
                            <a:schemeClr val="tx1"/>
                          </a:solidFill>
                          <a:latin typeface="+mn-lt"/>
                          <a:ea typeface="+mn-ea"/>
                          <a:cs typeface="+mn-cs"/>
                          <a:sym typeface="Arial"/>
                        </a:rPr>
                        <a:t>2</a:t>
                      </a:r>
                      <a:r>
                        <a:rPr lang="en-US" sz="1600" b="0" i="0" u="none" strike="noStrike" cap="none" baseline="0" dirty="0">
                          <a:solidFill>
                            <a:schemeClr val="tx1"/>
                          </a:solidFill>
                          <a:latin typeface="+mn-lt"/>
                          <a:ea typeface="+mn-ea"/>
                          <a:cs typeface="+mn-cs"/>
                          <a:sym typeface="Arial"/>
                        </a:rPr>
                        <a:t>357 and 49,99</a:t>
                      </a:r>
                      <a:r>
                        <a:rPr lang="en-US" sz="1600" b="1" i="0" u="none" strike="noStrike" cap="none" baseline="0" dirty="0">
                          <a:solidFill>
                            <a:schemeClr val="tx1"/>
                          </a:solidFill>
                          <a:latin typeface="+mn-lt"/>
                          <a:ea typeface="+mn-ea"/>
                          <a:cs typeface="+mn-cs"/>
                          <a:sym typeface="Arial"/>
                        </a:rPr>
                        <a:t>2</a:t>
                      </a:r>
                      <a:r>
                        <a:rPr lang="en-US" sz="1600" b="0" i="0" u="none" strike="noStrike" cap="none" baseline="0" dirty="0">
                          <a:solidFill>
                            <a:schemeClr val="tx1"/>
                          </a:solidFill>
                          <a:latin typeface="+mn-lt"/>
                          <a:ea typeface="+mn-ea"/>
                          <a:cs typeface="+mn-cs"/>
                          <a:sym typeface="Arial"/>
                        </a:rPr>
                        <a:t>.</a:t>
                      </a:r>
                      <a:endParaRPr lang="en-US" sz="1600" dirty="0"/>
                    </a:p>
                  </a:txBody>
                  <a:tcPr/>
                </a:tc>
                <a:tc>
                  <a:txBody>
                    <a:bodyPr/>
                    <a:lstStyle/>
                    <a:p>
                      <a:pPr>
                        <a:spcBef>
                          <a:spcPts val="600"/>
                        </a:spcBef>
                      </a:pPr>
                      <a:r>
                        <a:rPr lang="en-US" sz="1600" b="0" i="0" u="none" strike="noStrike" cap="none" baseline="0" dirty="0">
                          <a:solidFill>
                            <a:schemeClr val="tx1"/>
                          </a:solidFill>
                          <a:latin typeface="+mn-lt"/>
                          <a:ea typeface="+mn-ea"/>
                          <a:cs typeface="+mn-cs"/>
                          <a:sym typeface="Arial"/>
                        </a:rPr>
                        <a:t>Use Base-Ten Materials and have student show with materials the value of these two numbers. The reading of numbers in addition or subtraction problems as digits (saying 5 instead of 5 tens or fifty) confuses students.</a:t>
                      </a:r>
                    </a:p>
                    <a:p>
                      <a:pPr>
                        <a:spcBef>
                          <a:spcPts val="600"/>
                        </a:spcBef>
                      </a:pPr>
                      <a:r>
                        <a:rPr lang="en-US" sz="1600" b="0" i="0" u="none" strike="noStrike" cap="none" baseline="0" dirty="0">
                          <a:solidFill>
                            <a:schemeClr val="tx1"/>
                          </a:solidFill>
                          <a:latin typeface="+mn-lt"/>
                          <a:ea typeface="+mn-ea"/>
                          <a:cs typeface="+mn-cs"/>
                          <a:sym typeface="Arial"/>
                        </a:rPr>
                        <a:t>Use the place value cards discussed previously to reinforce how numbers are built.</a:t>
                      </a:r>
                    </a:p>
                    <a:p>
                      <a:pPr>
                        <a:spcBef>
                          <a:spcPts val="600"/>
                        </a:spcBef>
                      </a:pPr>
                      <a:r>
                        <a:rPr lang="en-US" sz="1600" b="0" i="0" u="none" strike="noStrike" cap="none" baseline="0" dirty="0">
                          <a:solidFill>
                            <a:schemeClr val="tx1"/>
                          </a:solidFill>
                          <a:latin typeface="+mn-lt"/>
                          <a:ea typeface="+mn-ea"/>
                          <a:cs typeface="+mn-cs"/>
                          <a:sym typeface="Arial"/>
                        </a:rPr>
                        <a:t>Students hear numbers like 2,357 read as two, three, five, seven—when they should always be read two thousand, three hundred, fifty-seven.</a:t>
                      </a:r>
                    </a:p>
                    <a:p>
                      <a:pPr>
                        <a:spcBef>
                          <a:spcPts val="600"/>
                        </a:spcBef>
                      </a:pPr>
                      <a:r>
                        <a:rPr lang="en-US" sz="1600" b="0" i="0" u="none" strike="noStrike" cap="none" baseline="0" dirty="0">
                          <a:solidFill>
                            <a:schemeClr val="tx1"/>
                          </a:solidFill>
                          <a:latin typeface="+mn-lt"/>
                          <a:ea typeface="+mn-ea"/>
                          <a:cs typeface="+mn-cs"/>
                          <a:sym typeface="Arial"/>
                        </a:rPr>
                        <a:t>Use the digit correspondence task described in this chapter to identify which of the five levels of understanding matches your student’s performance.</a:t>
                      </a:r>
                    </a:p>
                    <a:p>
                      <a:pPr>
                        <a:spcBef>
                          <a:spcPts val="600"/>
                        </a:spcBef>
                      </a:pPr>
                      <a:r>
                        <a:rPr lang="en-US" sz="1600" b="0" i="0" u="none" strike="noStrike" cap="none" baseline="0" dirty="0">
                          <a:solidFill>
                            <a:schemeClr val="tx1"/>
                          </a:solidFill>
                          <a:latin typeface="+mn-lt"/>
                          <a:ea typeface="+mn-ea"/>
                          <a:cs typeface="+mn-cs"/>
                          <a:sym typeface="Arial"/>
                        </a:rPr>
                        <a:t>Reinforce that the value of an individual digit in a multidigit number is the product of that digit multiplied by the value assigned to its position in the number</a:t>
                      </a:r>
                      <a:endParaRPr lang="en-US" sz="1600" dirty="0"/>
                    </a:p>
                  </a:txBody>
                  <a:tcPr/>
                </a:tc>
                <a:extLst>
                  <a:ext uri="{0D108BD9-81ED-4DB2-BD59-A6C34878D82A}">
                    <a16:rowId xmlns:a16="http://schemas.microsoft.com/office/drawing/2014/main" val="2154322124"/>
                  </a:ext>
                </a:extLst>
              </a:tr>
            </a:tbl>
          </a:graphicData>
        </a:graphic>
      </p:graphicFrame>
    </p:spTree>
    <p:extLst>
      <p:ext uri="{BB962C8B-B14F-4D97-AF65-F5344CB8AC3E}">
        <p14:creationId xmlns:p14="http://schemas.microsoft.com/office/powerpoint/2010/main" val="840465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2"/>
                </a:solidFill>
                <a:latin typeface="Times New Roman" panose="02020603050405020304" pitchFamily="18" charset="0"/>
              </a:rPr>
              <a:t>Learner Outcomes </a:t>
            </a:r>
            <a:r>
              <a:rPr lang="en-US" sz="2000" b="0" dirty="0">
                <a:solidFill>
                  <a:schemeClr val="tx2"/>
                </a:solidFill>
                <a:latin typeface="Times New Roman" panose="02020603050405020304" pitchFamily="18" charset="0"/>
              </a:rPr>
              <a:t>(1 of 2)</a:t>
            </a:r>
            <a:endParaRPr lang="en-US" sz="2000" b="0" dirty="0">
              <a:solidFill>
                <a:schemeClr val="tx2"/>
              </a:solidFill>
            </a:endParaRPr>
          </a:p>
        </p:txBody>
      </p:sp>
      <p:sp>
        <p:nvSpPr>
          <p:cNvPr id="5" name="Content Placeholder 4"/>
          <p:cNvSpPr>
            <a:spLocks noGrp="1"/>
          </p:cNvSpPr>
          <p:nvPr>
            <p:ph idx="1"/>
          </p:nvPr>
        </p:nvSpPr>
        <p:spPr/>
        <p:txBody>
          <a:bodyPr/>
          <a:lstStyle/>
          <a:p>
            <a:pPr marL="0" indent="0">
              <a:buNone/>
            </a:pPr>
            <a:r>
              <a:rPr lang="en-US" sz="2400" b="1" dirty="0">
                <a:solidFill>
                  <a:srgbClr val="007FA3"/>
                </a:solidFill>
                <a:latin typeface="+mn-lt"/>
                <a:cs typeface="Verdana"/>
              </a:rPr>
              <a:t>10.1 </a:t>
            </a:r>
            <a:r>
              <a:rPr lang="en-US" sz="2400" dirty="0">
                <a:latin typeface="+mn-lt"/>
                <a:cs typeface="Verdana"/>
              </a:rPr>
              <a:t>Identify the pre-base-ten understandings based on a count-by-ones approach to quantity.</a:t>
            </a:r>
          </a:p>
          <a:p>
            <a:pPr marL="0" indent="0">
              <a:buNone/>
            </a:pPr>
            <a:r>
              <a:rPr lang="en-US" sz="2400" b="1" dirty="0">
                <a:solidFill>
                  <a:srgbClr val="007FA3"/>
                </a:solidFill>
                <a:latin typeface="+mn-lt"/>
                <a:cs typeface="Verdana"/>
              </a:rPr>
              <a:t>10.2 </a:t>
            </a:r>
            <a:r>
              <a:rPr lang="en-US" sz="2400" dirty="0">
                <a:latin typeface="+mn-lt"/>
                <a:cs typeface="Verdana"/>
              </a:rPr>
              <a:t>Recognize the foundational ideas of place value as an integration of three components: base-ten concepts through groupings and counting, numbers written in place-value notation, and numbers that are spoken aloud.</a:t>
            </a:r>
          </a:p>
          <a:p>
            <a:pPr marL="0" indent="0">
              <a:buNone/>
            </a:pPr>
            <a:r>
              <a:rPr lang="en-US" sz="2400" b="1" dirty="0">
                <a:solidFill>
                  <a:srgbClr val="007FA3"/>
                </a:solidFill>
                <a:latin typeface="+mn-lt"/>
                <a:cs typeface="Verdana"/>
              </a:rPr>
              <a:t>10.3 </a:t>
            </a:r>
            <a:r>
              <a:rPr lang="en-US" sz="2400" dirty="0">
                <a:latin typeface="+mn-lt"/>
                <a:cs typeface="Verdana"/>
              </a:rPr>
              <a:t>Demonstrate how to develop students’ skills in place value through the use of base-ten models.</a:t>
            </a:r>
          </a:p>
          <a:p>
            <a:pPr marL="0" indent="0">
              <a:buNone/>
            </a:pPr>
            <a:r>
              <a:rPr lang="en-US" sz="2400" b="1" dirty="0">
                <a:solidFill>
                  <a:srgbClr val="007FA3"/>
                </a:solidFill>
                <a:latin typeface="+mn-lt"/>
                <a:cs typeface="Verdana"/>
              </a:rPr>
              <a:t>10.4</a:t>
            </a:r>
            <a:r>
              <a:rPr lang="en-US" sz="2400" b="1" dirty="0">
                <a:latin typeface="+mn-lt"/>
                <a:cs typeface="Verdana"/>
              </a:rPr>
              <a:t> </a:t>
            </a:r>
            <a:r>
              <a:rPr lang="en-US" sz="2400" dirty="0">
                <a:latin typeface="+mn-lt"/>
                <a:cs typeface="Verdana"/>
              </a:rPr>
              <a:t>Explain how students can use grouping activities to deepen their understanding of place-value concepts.</a:t>
            </a:r>
          </a:p>
        </p:txBody>
      </p:sp>
    </p:spTree>
    <p:extLst>
      <p:ext uri="{BB962C8B-B14F-4D97-AF65-F5344CB8AC3E}">
        <p14:creationId xmlns:p14="http://schemas.microsoft.com/office/powerpoint/2010/main" val="3225328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Common Errors and Misconceptions in Place Value </a:t>
            </a:r>
            <a:r>
              <a:rPr lang="en-US" sz="2000" b="0" dirty="0">
                <a:latin typeface="Times New Roman" panose="02020603050405020304" pitchFamily="18" charset="0"/>
              </a:rPr>
              <a:t>(2 of 2)</a:t>
            </a:r>
            <a:endParaRPr lang="en-US" dirty="0"/>
          </a:p>
        </p:txBody>
      </p:sp>
      <p:sp>
        <p:nvSpPr>
          <p:cNvPr id="3" name="Text Placeholder 2"/>
          <p:cNvSpPr>
            <a:spLocks noGrp="1"/>
          </p:cNvSpPr>
          <p:nvPr>
            <p:ph type="body" idx="1"/>
          </p:nvPr>
        </p:nvSpPr>
        <p:spPr>
          <a:xfrm>
            <a:off x="390526" y="1419225"/>
            <a:ext cx="8364176" cy="4836720"/>
          </a:xfrm>
        </p:spPr>
        <p:txBody>
          <a:bodyPr/>
          <a:lstStyle/>
          <a:p>
            <a:pPr marL="432000" indent="-432000">
              <a:buFont typeface="+mj-lt"/>
              <a:buAutoNum type="arabicPeriod"/>
            </a:pPr>
            <a:r>
              <a:rPr lang="en-US" sz="2000" dirty="0">
                <a:latin typeface="+mn-lt"/>
                <a:cs typeface="Verdana"/>
              </a:rPr>
              <a:t>Students reverse the digits when writing two-digit numbers.</a:t>
            </a:r>
          </a:p>
          <a:p>
            <a:pPr marL="432000" indent="-432000">
              <a:buFont typeface="+mj-lt"/>
              <a:buAutoNum type="arabicPeriod"/>
            </a:pPr>
            <a:r>
              <a:rPr lang="en-US" sz="2000" dirty="0">
                <a:latin typeface="+mn-lt"/>
                <a:cs typeface="Verdana"/>
              </a:rPr>
              <a:t>Students represent a number with base-ten materials using the face value of digits.</a:t>
            </a:r>
          </a:p>
          <a:p>
            <a:pPr marL="432000" indent="-432000">
              <a:buFont typeface="+mj-lt"/>
              <a:buAutoNum type="arabicPeriod"/>
            </a:pPr>
            <a:r>
              <a:rPr lang="en-US" sz="2000" dirty="0">
                <a:latin typeface="+mn-lt"/>
                <a:cs typeface="Verdana"/>
              </a:rPr>
              <a:t>Students put the word “and” in a number word when they read it aloud.</a:t>
            </a:r>
          </a:p>
          <a:p>
            <a:pPr marL="432000" indent="-432000">
              <a:buFont typeface="+mj-lt"/>
              <a:buAutoNum type="arabicPeriod"/>
            </a:pPr>
            <a:r>
              <a:rPr lang="en-US" sz="2000" dirty="0">
                <a:latin typeface="+mn-lt"/>
                <a:cs typeface="Verdana"/>
              </a:rPr>
              <a:t>Students use a form of “expanded number writing”.</a:t>
            </a:r>
          </a:p>
          <a:p>
            <a:pPr marL="432000" indent="-432000">
              <a:buFont typeface="+mj-lt"/>
              <a:buAutoNum type="arabicPeriod"/>
            </a:pPr>
            <a:r>
              <a:rPr lang="en-US" sz="2000" dirty="0">
                <a:latin typeface="+mn-lt"/>
                <a:cs typeface="Verdana"/>
              </a:rPr>
              <a:t>When shown a collection base-ten materials where there is an internal zero the students ignore the zero or misunderstand the zero.</a:t>
            </a:r>
          </a:p>
          <a:p>
            <a:pPr marL="432000" indent="-432000">
              <a:buFont typeface="+mj-lt"/>
              <a:buAutoNum type="arabicPeriod"/>
            </a:pPr>
            <a:r>
              <a:rPr lang="en-US" sz="2000" dirty="0">
                <a:latin typeface="+mn-lt"/>
                <a:cs typeface="Verdana"/>
              </a:rPr>
              <a:t>If students are given the place values of numbers out of order, they write the number as given left to right regardless of the place value.</a:t>
            </a:r>
          </a:p>
          <a:p>
            <a:pPr marL="432000" indent="-432000">
              <a:buFont typeface="+mj-lt"/>
              <a:buAutoNum type="arabicPeriod"/>
            </a:pPr>
            <a:r>
              <a:rPr lang="en-US" sz="2000" dirty="0">
                <a:latin typeface="+mn-lt"/>
                <a:cs typeface="Verdana"/>
              </a:rPr>
              <a:t>Students misinterpret the value of base-ten materials.</a:t>
            </a:r>
            <a:endParaRPr lang="en-US" sz="1800" dirty="0">
              <a:latin typeface="+mn-lt"/>
              <a:cs typeface="Verdana"/>
            </a:endParaRPr>
          </a:p>
        </p:txBody>
      </p:sp>
    </p:spTree>
    <p:extLst>
      <p:ext uri="{BB962C8B-B14F-4D97-AF65-F5344CB8AC3E}">
        <p14:creationId xmlns:p14="http://schemas.microsoft.com/office/powerpoint/2010/main" val="612617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latin typeface="Times New Roman" panose="02020603050405020304" pitchFamily="18" charset="0"/>
              </a:rPr>
              <a:t>Learner Outcomes </a:t>
            </a:r>
            <a:r>
              <a:rPr lang="en-US" sz="2000" b="0" dirty="0">
                <a:solidFill>
                  <a:schemeClr val="tx2"/>
                </a:solidFill>
                <a:latin typeface="Times New Roman" panose="02020603050405020304" pitchFamily="18" charset="0"/>
              </a:rPr>
              <a:t>(2 of 2)</a:t>
            </a:r>
            <a:endParaRPr lang="en-US" dirty="0"/>
          </a:p>
        </p:txBody>
      </p:sp>
      <p:sp>
        <p:nvSpPr>
          <p:cNvPr id="4" name="Content Placeholder 3"/>
          <p:cNvSpPr>
            <a:spLocks noGrp="1"/>
          </p:cNvSpPr>
          <p:nvPr>
            <p:ph idx="1"/>
          </p:nvPr>
        </p:nvSpPr>
        <p:spPr>
          <a:xfrm>
            <a:off x="457200" y="1600201"/>
            <a:ext cx="8229600" cy="3105150"/>
          </a:xfrm>
        </p:spPr>
        <p:txBody>
          <a:bodyPr/>
          <a:lstStyle/>
          <a:p>
            <a:pPr marL="0" indent="0">
              <a:buNone/>
            </a:pPr>
            <a:r>
              <a:rPr lang="en-US" sz="2400" b="1" dirty="0">
                <a:solidFill>
                  <a:srgbClr val="007FA3"/>
                </a:solidFill>
                <a:latin typeface="+mn-lt"/>
                <a:cs typeface="Verdana"/>
              </a:rPr>
              <a:t>10.5 </a:t>
            </a:r>
            <a:r>
              <a:rPr lang="en-US" sz="2400" dirty="0">
                <a:latin typeface="+mn-lt"/>
                <a:cs typeface="Verdana"/>
              </a:rPr>
              <a:t>Explain strategies to support students’ ability to write and read numbers.</a:t>
            </a:r>
          </a:p>
          <a:p>
            <a:pPr marL="0" indent="0">
              <a:buNone/>
            </a:pPr>
            <a:r>
              <a:rPr lang="en-US" sz="2400" b="1" dirty="0">
                <a:solidFill>
                  <a:srgbClr val="007FA3"/>
                </a:solidFill>
                <a:latin typeface="+mn-lt"/>
                <a:cs typeface="Verdana"/>
              </a:rPr>
              <a:t>10.6 </a:t>
            </a:r>
            <a:r>
              <a:rPr lang="en-US" sz="2400" dirty="0">
                <a:latin typeface="+mn-lt"/>
                <a:cs typeface="Verdana"/>
              </a:rPr>
              <a:t>Recognize that there are patterns in our number system that provide the foundation for computational strategies.</a:t>
            </a:r>
            <a:endParaRPr lang="en-US" sz="2400" b="1" dirty="0">
              <a:solidFill>
                <a:srgbClr val="007FA3"/>
              </a:solidFill>
              <a:latin typeface="+mn-lt"/>
              <a:cs typeface="Verdana"/>
            </a:endParaRPr>
          </a:p>
          <a:p>
            <a:pPr marL="0" indent="0">
              <a:buNone/>
            </a:pPr>
            <a:r>
              <a:rPr lang="en-US" sz="2400" b="1" dirty="0">
                <a:solidFill>
                  <a:srgbClr val="007FA3"/>
                </a:solidFill>
                <a:latin typeface="+mn-lt"/>
                <a:cs typeface="Verdana"/>
              </a:rPr>
              <a:t>10.7 </a:t>
            </a:r>
            <a:r>
              <a:rPr lang="en-US" sz="2400" dirty="0">
                <a:latin typeface="+mn-lt"/>
                <a:cs typeface="Verdana"/>
              </a:rPr>
              <a:t>Describe how the place-value system extends to large numbers.</a:t>
            </a:r>
          </a:p>
        </p:txBody>
      </p:sp>
    </p:spTree>
    <p:extLst>
      <p:ext uri="{BB962C8B-B14F-4D97-AF65-F5344CB8AC3E}">
        <p14:creationId xmlns:p14="http://schemas.microsoft.com/office/powerpoint/2010/main" val="3284318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Pre-Place-Value Understandings</a:t>
            </a:r>
            <a:endParaRPr lang="en-US" dirty="0"/>
          </a:p>
        </p:txBody>
      </p:sp>
      <p:sp>
        <p:nvSpPr>
          <p:cNvPr id="3" name="Text Placeholder 2"/>
          <p:cNvSpPr>
            <a:spLocks noGrp="1"/>
          </p:cNvSpPr>
          <p:nvPr>
            <p:ph type="body" idx="1"/>
          </p:nvPr>
        </p:nvSpPr>
        <p:spPr>
          <a:xfrm>
            <a:off x="457200" y="1600200"/>
            <a:ext cx="8229600" cy="4200525"/>
          </a:xfrm>
        </p:spPr>
        <p:txBody>
          <a:bodyPr/>
          <a:lstStyle/>
          <a:p>
            <a:pPr marL="0" indent="0" eaLnBrk="1" hangingPunct="1">
              <a:buNone/>
            </a:pPr>
            <a:r>
              <a:rPr lang="en-US" sz="2400" dirty="0">
                <a:latin typeface="+mn-lt"/>
                <a:cs typeface="Verdana"/>
              </a:rPr>
              <a:t>Children</a:t>
            </a:r>
            <a:r>
              <a:rPr lang="en-US" altLang="ja-JP" sz="2400" dirty="0">
                <a:latin typeface="+mn-lt"/>
                <a:cs typeface="Verdana"/>
              </a:rPr>
              <a:t>’s pre-place-value view of number</a:t>
            </a:r>
          </a:p>
          <a:p>
            <a:pPr marL="0" indent="0" eaLnBrk="1" hangingPunct="1">
              <a:buNone/>
            </a:pPr>
            <a:r>
              <a:rPr lang="en-US" sz="2400" dirty="0">
                <a:latin typeface="+mn-lt"/>
                <a:cs typeface="Verdana"/>
              </a:rPr>
              <a:t>Ask first or second-graders to count out 53 tiles. Watch closely to note whether they count out the tiles one at a time or push put them into a pile without any type of grouping or if they group them into tens. Have the students write the number that tells how many tiles they just counted.</a:t>
            </a:r>
          </a:p>
          <a:p>
            <a:pPr marL="0" indent="0" eaLnBrk="1" hangingPunct="1">
              <a:buNone/>
            </a:pPr>
            <a:r>
              <a:rPr lang="en-US" sz="2400" dirty="0">
                <a:latin typeface="+mn-lt"/>
                <a:cs typeface="Verdana"/>
              </a:rPr>
              <a:t>You will likely find that early on, students count the tiles one by one and are not thinking of ten as a unit and are therefore in a pre-place-value stage.</a:t>
            </a:r>
          </a:p>
        </p:txBody>
      </p:sp>
    </p:spTree>
    <p:extLst>
      <p:ext uri="{BB962C8B-B14F-4D97-AF65-F5344CB8AC3E}">
        <p14:creationId xmlns:p14="http://schemas.microsoft.com/office/powerpoint/2010/main" val="1728729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009"/>
            <a:ext cx="8229600" cy="1097279"/>
          </a:xfrm>
        </p:spPr>
        <p:txBody>
          <a:bodyPr/>
          <a:lstStyle/>
          <a:p>
            <a:r>
              <a:rPr lang="en-US" dirty="0">
                <a:latin typeface="Times New Roman" panose="02020603050405020304" pitchFamily="18" charset="0"/>
              </a:rPr>
              <a:t>Three Stages of the Grouping of 53 Objects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84996023"/>
              </p:ext>
            </p:extLst>
          </p:nvPr>
        </p:nvGraphicFramePr>
        <p:xfrm>
          <a:off x="309563" y="1071562"/>
          <a:ext cx="8377236" cy="5286375"/>
        </p:xfrm>
        <a:graphic>
          <a:graphicData uri="http://schemas.openxmlformats.org/drawingml/2006/table">
            <a:tbl>
              <a:tblPr firstRow="1" bandRow="1">
                <a:tableStyleId>{5940675A-B579-460E-94D1-54222C63F5DA}</a:tableStyleId>
              </a:tblPr>
              <a:tblGrid>
                <a:gridCol w="1696778">
                  <a:extLst>
                    <a:ext uri="{9D8B030D-6E8A-4147-A177-3AD203B41FA5}">
                      <a16:colId xmlns:a16="http://schemas.microsoft.com/office/drawing/2014/main" val="2336498472"/>
                    </a:ext>
                  </a:extLst>
                </a:gridCol>
                <a:gridCol w="2074917">
                  <a:extLst>
                    <a:ext uri="{9D8B030D-6E8A-4147-A177-3AD203B41FA5}">
                      <a16:colId xmlns:a16="http://schemas.microsoft.com/office/drawing/2014/main" val="3002482850"/>
                    </a:ext>
                  </a:extLst>
                </a:gridCol>
                <a:gridCol w="1871304">
                  <a:extLst>
                    <a:ext uri="{9D8B030D-6E8A-4147-A177-3AD203B41FA5}">
                      <a16:colId xmlns:a16="http://schemas.microsoft.com/office/drawing/2014/main" val="300137641"/>
                    </a:ext>
                  </a:extLst>
                </a:gridCol>
                <a:gridCol w="2734237">
                  <a:extLst>
                    <a:ext uri="{9D8B030D-6E8A-4147-A177-3AD203B41FA5}">
                      <a16:colId xmlns:a16="http://schemas.microsoft.com/office/drawing/2014/main" val="4029240397"/>
                    </a:ext>
                  </a:extLst>
                </a:gridCol>
              </a:tblGrid>
              <a:tr h="321469">
                <a:tc>
                  <a:txBody>
                    <a:bodyPr/>
                    <a:lstStyle/>
                    <a:p>
                      <a:r>
                        <a:rPr lang="en-US" sz="1200" b="1" i="0" u="none" strike="noStrike" cap="none" baseline="0" dirty="0">
                          <a:solidFill>
                            <a:schemeClr val="tx1"/>
                          </a:solidFill>
                          <a:latin typeface="+mn-lt"/>
                          <a:ea typeface="+mn-ea"/>
                          <a:cs typeface="+mn-cs"/>
                          <a:sym typeface="Arial"/>
                        </a:rPr>
                        <a:t>Grouping Stage</a:t>
                      </a:r>
                      <a:endParaRPr lang="en-US" sz="1200" b="1" dirty="0"/>
                    </a:p>
                  </a:txBody>
                  <a:tcPr/>
                </a:tc>
                <a:tc>
                  <a:txBody>
                    <a:bodyPr/>
                    <a:lstStyle/>
                    <a:p>
                      <a:r>
                        <a:rPr lang="en-US" sz="1200" b="1" i="0" u="none" strike="noStrike" cap="none" baseline="0" dirty="0">
                          <a:solidFill>
                            <a:schemeClr val="tx1"/>
                          </a:solidFill>
                          <a:latin typeface="+mn-lt"/>
                          <a:ea typeface="+mn-ea"/>
                          <a:cs typeface="+mn-cs"/>
                          <a:sym typeface="Arial"/>
                        </a:rPr>
                        <a:t>Visual Representation</a:t>
                      </a:r>
                      <a:endParaRPr lang="en-US" sz="1200" b="1" dirty="0"/>
                    </a:p>
                  </a:txBody>
                  <a:tcPr/>
                </a:tc>
                <a:tc>
                  <a:txBody>
                    <a:bodyPr/>
                    <a:lstStyle/>
                    <a:p>
                      <a:r>
                        <a:rPr lang="en-US" sz="1200" b="1" i="0" u="none" strike="noStrike" cap="none" baseline="0" dirty="0">
                          <a:solidFill>
                            <a:schemeClr val="tx1"/>
                          </a:solidFill>
                          <a:latin typeface="+mn-lt"/>
                          <a:ea typeface="+mn-ea"/>
                          <a:cs typeface="+mn-cs"/>
                          <a:sym typeface="Arial"/>
                        </a:rPr>
                        <a:t>Counting Approach</a:t>
                      </a:r>
                      <a:endParaRPr lang="en-US" sz="1200" b="1" dirty="0"/>
                    </a:p>
                  </a:txBody>
                  <a:tcPr/>
                </a:tc>
                <a:tc>
                  <a:txBody>
                    <a:bodyPr/>
                    <a:lstStyle/>
                    <a:p>
                      <a:r>
                        <a:rPr lang="en-US" sz="1200" b="1" i="0" u="none" strike="noStrike" cap="none" baseline="0" dirty="0">
                          <a:solidFill>
                            <a:schemeClr val="tx1"/>
                          </a:solidFill>
                          <a:latin typeface="+mn-lt"/>
                          <a:ea typeface="+mn-ea"/>
                          <a:cs typeface="+mn-cs"/>
                          <a:sym typeface="Arial"/>
                        </a:rPr>
                        <a:t>Students Can:</a:t>
                      </a:r>
                      <a:endParaRPr lang="en-US" sz="1200" b="1" dirty="0"/>
                    </a:p>
                  </a:txBody>
                  <a:tcPr/>
                </a:tc>
                <a:extLst>
                  <a:ext uri="{0D108BD9-81ED-4DB2-BD59-A6C34878D82A}">
                    <a16:rowId xmlns:a16="http://schemas.microsoft.com/office/drawing/2014/main" val="3123895227"/>
                  </a:ext>
                </a:extLst>
              </a:tr>
              <a:tr h="1785938">
                <a:tc>
                  <a:txBody>
                    <a:bodyPr/>
                    <a:lstStyle/>
                    <a:p>
                      <a:r>
                        <a:rPr lang="en-US" sz="1200" b="1" i="0" u="none" strike="noStrike" cap="none" baseline="0" dirty="0">
                          <a:solidFill>
                            <a:schemeClr val="tx1"/>
                          </a:solidFill>
                          <a:latin typeface="+mn-lt"/>
                          <a:ea typeface="+mn-ea"/>
                          <a:cs typeface="+mn-cs"/>
                          <a:sym typeface="Arial"/>
                        </a:rPr>
                        <a:t>Unitary</a:t>
                      </a:r>
                      <a:r>
                        <a:rPr lang="en-US" sz="1200" b="0" i="0" u="none" strike="noStrike" cap="none" baseline="0" dirty="0">
                          <a:solidFill>
                            <a:schemeClr val="tx1"/>
                          </a:solidFill>
                          <a:latin typeface="+mn-lt"/>
                          <a:ea typeface="+mn-ea"/>
                          <a:cs typeface="+mn-cs"/>
                          <a:sym typeface="Arial"/>
                        </a:rPr>
                        <a:t> Count by ones</a:t>
                      </a:r>
                      <a:endParaRPr lang="en-US" sz="1200" dirty="0"/>
                    </a:p>
                  </a:txBody>
                  <a:tcPr/>
                </a:tc>
                <a:tc>
                  <a:txBody>
                    <a:bodyPr/>
                    <a:lstStyle/>
                    <a:p>
                      <a:r>
                        <a:rPr lang="en-US" sz="1400" b="0" i="0" u="none" strike="noStrike" cap="none" dirty="0">
                          <a:solidFill>
                            <a:schemeClr val="bg1"/>
                          </a:solidFill>
                          <a:effectLst/>
                          <a:latin typeface="+mn-lt"/>
                          <a:ea typeface="+mn-ea"/>
                          <a:cs typeface="+mn-cs"/>
                          <a:sym typeface="Arial"/>
                        </a:rPr>
                        <a:t>1 group of many dots, scattered without pattern.</a:t>
                      </a:r>
                      <a:endParaRPr lang="en-US" sz="1200" dirty="0">
                        <a:solidFill>
                          <a:schemeClr val="bg1"/>
                        </a:solidFill>
                      </a:endParaRPr>
                    </a:p>
                  </a:txBody>
                  <a:tcPr/>
                </a:tc>
                <a:tc>
                  <a:txBody>
                    <a:bodyPr/>
                    <a:lstStyle/>
                    <a:p>
                      <a:r>
                        <a:rPr lang="en-US" sz="1200" b="0" i="0" u="none" strike="noStrike" cap="none" baseline="0" dirty="0">
                          <a:solidFill>
                            <a:schemeClr val="tx1"/>
                          </a:solidFill>
                          <a:latin typeface="+mn-lt"/>
                          <a:ea typeface="+mn-ea"/>
                          <a:cs typeface="+mn-cs"/>
                          <a:sym typeface="Arial"/>
                        </a:rPr>
                        <a:t>1, 2, 3, 4, 5, 6, 7, 8, 9, 10, 11, and so on</a:t>
                      </a:r>
                      <a:endParaRPr lang="en-US" sz="1200" dirty="0"/>
                    </a:p>
                  </a:txBody>
                  <a:tcPr/>
                </a:tc>
                <a:tc>
                  <a:txBody>
                    <a:bodyPr/>
                    <a:lstStyle/>
                    <a:p>
                      <a:pPr>
                        <a:spcBef>
                          <a:spcPts val="600"/>
                        </a:spcBef>
                      </a:pPr>
                      <a:r>
                        <a:rPr lang="en-US" sz="1200" b="0" i="0" u="none" strike="noStrike" cap="none" baseline="0" dirty="0">
                          <a:solidFill>
                            <a:schemeClr val="tx1"/>
                          </a:solidFill>
                          <a:latin typeface="+mn-lt"/>
                          <a:ea typeface="+mn-ea"/>
                          <a:cs typeface="+mn-cs"/>
                          <a:sym typeface="Arial"/>
                        </a:rPr>
                        <a:t>Name a quantity or “tell how many” by counting each piece.</a:t>
                      </a:r>
                    </a:p>
                    <a:p>
                      <a:pPr>
                        <a:spcBef>
                          <a:spcPts val="600"/>
                        </a:spcBef>
                      </a:pPr>
                      <a:r>
                        <a:rPr lang="en-US" sz="1200" b="0" i="0" u="none" strike="noStrike" cap="none" baseline="0" dirty="0">
                          <a:solidFill>
                            <a:schemeClr val="tx1"/>
                          </a:solidFill>
                          <a:latin typeface="+mn-lt"/>
                          <a:ea typeface="+mn-ea"/>
                          <a:cs typeface="+mn-cs"/>
                          <a:sym typeface="Arial"/>
                        </a:rPr>
                        <a:t>Are not yet able to think of 10 as a single unit.</a:t>
                      </a:r>
                    </a:p>
                    <a:p>
                      <a:pPr>
                        <a:spcBef>
                          <a:spcPts val="600"/>
                        </a:spcBef>
                      </a:pPr>
                      <a:r>
                        <a:rPr lang="en-US" sz="1200" b="0" i="0" u="none" strike="noStrike" cap="none" baseline="0" dirty="0">
                          <a:solidFill>
                            <a:schemeClr val="tx1"/>
                          </a:solidFill>
                          <a:latin typeface="+mn-lt"/>
                          <a:ea typeface="+mn-ea"/>
                          <a:cs typeface="+mn-cs"/>
                          <a:sym typeface="Arial"/>
                        </a:rPr>
                        <a:t>Use counting by ones as the only way they are convinced that different sets have the same amount.</a:t>
                      </a:r>
                      <a:endParaRPr lang="en-US" sz="1200" dirty="0"/>
                    </a:p>
                  </a:txBody>
                  <a:tcPr/>
                </a:tc>
                <a:extLst>
                  <a:ext uri="{0D108BD9-81ED-4DB2-BD59-A6C34878D82A}">
                    <a16:rowId xmlns:a16="http://schemas.microsoft.com/office/drawing/2014/main" val="2611111252"/>
                  </a:ext>
                </a:extLst>
              </a:tr>
              <a:tr h="1268015">
                <a:tc>
                  <a:txBody>
                    <a:bodyPr/>
                    <a:lstStyle/>
                    <a:p>
                      <a:r>
                        <a:rPr lang="en-US" sz="1200" b="1" i="0" u="none" strike="noStrike" cap="none" baseline="0" dirty="0">
                          <a:solidFill>
                            <a:schemeClr val="tx1"/>
                          </a:solidFill>
                          <a:latin typeface="+mn-lt"/>
                          <a:ea typeface="+mn-ea"/>
                          <a:cs typeface="+mn-cs"/>
                          <a:sym typeface="Arial"/>
                        </a:rPr>
                        <a:t>Base Ten</a:t>
                      </a:r>
                      <a:r>
                        <a:rPr lang="en-US" sz="1200" b="0" i="0" u="none" strike="noStrike" cap="none" baseline="0" dirty="0">
                          <a:solidFill>
                            <a:schemeClr val="tx1"/>
                          </a:solidFill>
                          <a:latin typeface="+mn-lt"/>
                          <a:ea typeface="+mn-ea"/>
                          <a:cs typeface="+mn-cs"/>
                          <a:sym typeface="Arial"/>
                        </a:rPr>
                        <a:t> Count by groups of tens and ones</a:t>
                      </a:r>
                      <a:endParaRPr lang="en-US" sz="1200" dirty="0"/>
                    </a:p>
                  </a:txBody>
                  <a:tcPr/>
                </a:tc>
                <a:tc>
                  <a:txBody>
                    <a:bodyPr/>
                    <a:lstStyle/>
                    <a:p>
                      <a:r>
                        <a:rPr lang="en-US" sz="1400" b="0" i="0" u="none" strike="noStrike" cap="none" dirty="0">
                          <a:solidFill>
                            <a:schemeClr val="bg1"/>
                          </a:solidFill>
                          <a:effectLst/>
                          <a:latin typeface="+mn-lt"/>
                          <a:ea typeface="+mn-ea"/>
                          <a:cs typeface="+mn-cs"/>
                          <a:sym typeface="Arial"/>
                        </a:rPr>
                        <a:t>5 groups of 10 dots each, and 3 single dots.</a:t>
                      </a:r>
                      <a:endParaRPr lang="en-US" sz="1200" dirty="0">
                        <a:solidFill>
                          <a:schemeClr val="bg1"/>
                        </a:solidFill>
                      </a:endParaRPr>
                    </a:p>
                  </a:txBody>
                  <a:tcPr/>
                </a:tc>
                <a:tc>
                  <a:txBody>
                    <a:bodyPr/>
                    <a:lstStyle/>
                    <a:p>
                      <a:r>
                        <a:rPr lang="en-US" sz="1200" b="0" i="0" u="none" strike="noStrike" cap="none" baseline="0" dirty="0">
                          <a:solidFill>
                            <a:schemeClr val="tx1"/>
                          </a:solidFill>
                          <a:latin typeface="+mn-lt"/>
                          <a:ea typeface="+mn-ea"/>
                          <a:cs typeface="+mn-cs"/>
                          <a:sym typeface="Arial"/>
                        </a:rPr>
                        <a:t>1, 2, 3, 4, 5 groups of 10 and 1, 2, 3, ones (singles) or 10, 20, 30, 40, 50, 51, 52, 53</a:t>
                      </a:r>
                      <a:endParaRPr lang="en-US" sz="1200" dirty="0"/>
                    </a:p>
                  </a:txBody>
                  <a:tcPr/>
                </a:tc>
                <a:tc>
                  <a:txBody>
                    <a:bodyPr/>
                    <a:lstStyle/>
                    <a:p>
                      <a:pPr>
                        <a:spcBef>
                          <a:spcPts val="600"/>
                        </a:spcBef>
                      </a:pPr>
                      <a:r>
                        <a:rPr lang="en-US" sz="1200" b="0" i="0" u="none" strike="noStrike" cap="none" baseline="0" dirty="0">
                          <a:solidFill>
                            <a:schemeClr val="tx1"/>
                          </a:solidFill>
                          <a:latin typeface="+mn-lt"/>
                          <a:ea typeface="+mn-ea"/>
                          <a:cs typeface="+mn-cs"/>
                          <a:sym typeface="Arial"/>
                        </a:rPr>
                        <a:t>Count a group of 10 objects as a single item (unitizing).</a:t>
                      </a:r>
                    </a:p>
                    <a:p>
                      <a:pPr>
                        <a:spcBef>
                          <a:spcPts val="600"/>
                        </a:spcBef>
                      </a:pPr>
                      <a:r>
                        <a:rPr lang="en-US" sz="1200" b="0" i="0" u="none" strike="noStrike" cap="none" baseline="0" dirty="0">
                          <a:solidFill>
                            <a:schemeClr val="tx1"/>
                          </a:solidFill>
                          <a:latin typeface="+mn-lt"/>
                          <a:ea typeface="+mn-ea"/>
                          <a:cs typeface="+mn-cs"/>
                          <a:sym typeface="Arial"/>
                        </a:rPr>
                        <a:t>Coordinate the base-ten approach with a count by ones to as a means of telling “how many.”</a:t>
                      </a:r>
                      <a:endParaRPr lang="en-US" sz="1200" dirty="0"/>
                    </a:p>
                  </a:txBody>
                  <a:tcPr/>
                </a:tc>
                <a:extLst>
                  <a:ext uri="{0D108BD9-81ED-4DB2-BD59-A6C34878D82A}">
                    <a16:rowId xmlns:a16="http://schemas.microsoft.com/office/drawing/2014/main" val="979268664"/>
                  </a:ext>
                </a:extLst>
              </a:tr>
              <a:tr h="1910953">
                <a:tc>
                  <a:txBody>
                    <a:bodyPr/>
                    <a:lstStyle/>
                    <a:p>
                      <a:r>
                        <a:rPr lang="en-US" sz="1200" b="1" i="0" u="none" strike="noStrike" cap="none" baseline="0" dirty="0">
                          <a:solidFill>
                            <a:schemeClr val="tx1"/>
                          </a:solidFill>
                          <a:latin typeface="+mn-lt"/>
                          <a:ea typeface="+mn-ea"/>
                          <a:cs typeface="+mn-cs"/>
                          <a:sym typeface="Arial"/>
                        </a:rPr>
                        <a:t>Equivalent</a:t>
                      </a:r>
                      <a:r>
                        <a:rPr lang="en-US" sz="1200" b="0" i="0" u="none" strike="noStrike" cap="none" baseline="0" dirty="0">
                          <a:solidFill>
                            <a:schemeClr val="tx1"/>
                          </a:solidFill>
                          <a:latin typeface="+mn-lt"/>
                          <a:ea typeface="+mn-ea"/>
                          <a:cs typeface="+mn-cs"/>
                          <a:sym typeface="Arial"/>
                        </a:rPr>
                        <a:t> Nonstandard base ten</a:t>
                      </a:r>
                      <a:endParaRPr lang="en-US" sz="1200" b="1" dirty="0"/>
                    </a:p>
                  </a:txBody>
                  <a:tcPr/>
                </a:tc>
                <a:tc>
                  <a:txBody>
                    <a:bodyPr/>
                    <a:lstStyle/>
                    <a:p>
                      <a:r>
                        <a:rPr lang="en-US" sz="1400" b="0" i="0" u="none" strike="noStrike" cap="none" dirty="0">
                          <a:solidFill>
                            <a:schemeClr val="bg1"/>
                          </a:solidFill>
                          <a:effectLst/>
                          <a:latin typeface="+mn-lt"/>
                          <a:ea typeface="+mn-ea"/>
                          <a:cs typeface="+mn-cs"/>
                          <a:sym typeface="Arial"/>
                        </a:rPr>
                        <a:t>There are 3 groups of 10 dots, and a group of many dots, scattered.</a:t>
                      </a:r>
                      <a:endParaRPr lang="en-US" sz="1200" dirty="0">
                        <a:solidFill>
                          <a:schemeClr val="bg1"/>
                        </a:solidFill>
                      </a:endParaRPr>
                    </a:p>
                  </a:txBody>
                  <a:tcPr/>
                </a:tc>
                <a:tc>
                  <a:txBody>
                    <a:bodyPr/>
                    <a:lstStyle/>
                    <a:p>
                      <a:r>
                        <a:rPr lang="en-US" sz="1200" b="0" i="0" u="none" strike="noStrike" cap="none" baseline="0" dirty="0">
                          <a:solidFill>
                            <a:schemeClr val="tx1"/>
                          </a:solidFill>
                          <a:latin typeface="+mn-lt"/>
                          <a:ea typeface="+mn-ea"/>
                          <a:cs typeface="+mn-cs"/>
                          <a:sym typeface="Arial"/>
                        </a:rPr>
                        <a:t>Before counting students would trade and then count 10, 20, 30, 40, 50, 51, 52, 53</a:t>
                      </a:r>
                      <a:endParaRPr lang="en-US" sz="1200" dirty="0"/>
                    </a:p>
                  </a:txBody>
                  <a:tcPr/>
                </a:tc>
                <a:tc>
                  <a:txBody>
                    <a:bodyPr/>
                    <a:lstStyle/>
                    <a:p>
                      <a:pPr>
                        <a:spcBef>
                          <a:spcPts val="600"/>
                        </a:spcBef>
                      </a:pPr>
                      <a:r>
                        <a:rPr lang="en-US" sz="1200" b="0" i="0" u="none" strike="noStrike" cap="none" baseline="0" dirty="0">
                          <a:solidFill>
                            <a:schemeClr val="tx1"/>
                          </a:solidFill>
                          <a:latin typeface="+mn-lt"/>
                          <a:ea typeface="+mn-ea"/>
                          <a:cs typeface="+mn-cs"/>
                          <a:sym typeface="Arial"/>
                        </a:rPr>
                        <a:t>Group the pieces flexibly into versions that include tens and ones but all trades have not been carried out.</a:t>
                      </a:r>
                    </a:p>
                    <a:p>
                      <a:pPr>
                        <a:spcBef>
                          <a:spcPts val="600"/>
                        </a:spcBef>
                      </a:pPr>
                      <a:r>
                        <a:rPr lang="en-US" sz="1200" b="0" i="0" u="none" strike="noStrike" cap="none" baseline="0" dirty="0">
                          <a:solidFill>
                            <a:schemeClr val="tx1"/>
                          </a:solidFill>
                          <a:latin typeface="+mn-lt"/>
                          <a:ea typeface="+mn-ea"/>
                          <a:cs typeface="+mn-cs"/>
                          <a:sym typeface="Arial"/>
                        </a:rPr>
                        <a:t>Use these alternate groupings to relate to computation by being able to trading or regroup numbers in a variety of ways.</a:t>
                      </a:r>
                      <a:endParaRPr lang="en-US" sz="1200" dirty="0"/>
                    </a:p>
                  </a:txBody>
                  <a:tcPr/>
                </a:tc>
                <a:extLst>
                  <a:ext uri="{0D108BD9-81ED-4DB2-BD59-A6C34878D82A}">
                    <a16:rowId xmlns:a16="http://schemas.microsoft.com/office/drawing/2014/main" val="597326705"/>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836" y="2057926"/>
            <a:ext cx="1860804" cy="101422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8395" y="3513999"/>
            <a:ext cx="1508760" cy="85496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1898" y="4619218"/>
            <a:ext cx="1835742" cy="1034506"/>
          </a:xfrm>
          <a:prstGeom prst="rect">
            <a:avLst/>
          </a:prstGeom>
        </p:spPr>
      </p:pic>
    </p:spTree>
    <p:extLst>
      <p:ext uri="{BB962C8B-B14F-4D97-AF65-F5344CB8AC3E}">
        <p14:creationId xmlns:p14="http://schemas.microsoft.com/office/powerpoint/2010/main" val="1225230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332442"/>
          </a:xfrm>
        </p:spPr>
        <p:txBody>
          <a:bodyPr/>
          <a:lstStyle/>
          <a:p>
            <a:r>
              <a:rPr lang="en-US" dirty="0">
                <a:latin typeface="Times New Roman" panose="02020603050405020304" pitchFamily="18" charset="0"/>
                <a:cs typeface="Times New Roman" panose="02020603050405020304" pitchFamily="18" charset="0"/>
              </a:rPr>
              <a:t>Integrating Base-Ten Groupings with Words</a:t>
            </a:r>
            <a:endParaRPr lang="en-US" dirty="0"/>
          </a:p>
        </p:txBody>
      </p:sp>
      <p:pic>
        <p:nvPicPr>
          <p:cNvPr id="7" name="Picture 3" descr="A model of grouping for the number 53. This model has 2 parts. Part 1, visual grouping. There are 5 groups of 10 dots each, labeled 5, and 3 single dots, labeled 3. Part 2, written grouping. There are 2 columns, labeled tens and ones. Tens, 5. Ones, 3. The answer is 53."/>
          <p:cNvPicPr>
            <a:picLocks noChangeAspect="1"/>
          </p:cNvPicPr>
          <p:nvPr/>
        </p:nvPicPr>
        <p:blipFill rotWithShape="1">
          <a:blip r:embed="rId2">
            <a:extLst>
              <a:ext uri="{28A0092B-C50C-407E-A947-70E740481C1C}">
                <a14:useLocalDpi xmlns:a14="http://schemas.microsoft.com/office/drawing/2010/main" val="0"/>
              </a:ext>
            </a:extLst>
          </a:blip>
          <a:srcRect b="4546"/>
          <a:stretch/>
        </p:blipFill>
        <p:spPr bwMode="auto">
          <a:xfrm>
            <a:off x="609600" y="1752600"/>
            <a:ext cx="7797800" cy="2000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57200" y="4019550"/>
            <a:ext cx="8229600" cy="1620838"/>
          </a:xfrm>
        </p:spPr>
        <p:txBody>
          <a:bodyPr/>
          <a:lstStyle/>
          <a:p>
            <a:pPr marL="0" indent="0" eaLnBrk="1" hangingPunct="1">
              <a:buNone/>
              <a:defRPr/>
            </a:pPr>
            <a:r>
              <a:rPr lang="en-US" sz="2400" dirty="0">
                <a:latin typeface="+mn-lt"/>
                <a:cs typeface="Verdana"/>
              </a:rPr>
              <a:t>Groupings of ten matched with numerals</a:t>
            </a:r>
          </a:p>
          <a:p>
            <a:pPr marL="0" indent="0" eaLnBrk="1" hangingPunct="1">
              <a:buNone/>
              <a:defRPr/>
            </a:pPr>
            <a:r>
              <a:rPr lang="en-US" sz="2400" dirty="0">
                <a:latin typeface="+mn-lt"/>
                <a:cs typeface="Verdana"/>
              </a:rPr>
              <a:t>Numerals put </a:t>
            </a:r>
            <a:r>
              <a:rPr lang="en-US" sz="2400" dirty="0">
                <a:latin typeface="+mn-lt"/>
              </a:rPr>
              <a:t>in place value - </a:t>
            </a:r>
            <a:r>
              <a:rPr lang="en-US" sz="2400" dirty="0">
                <a:latin typeface="+mn-lt"/>
                <a:cs typeface="Verdana"/>
              </a:rPr>
              <a:t>Use base-ten language</a:t>
            </a:r>
          </a:p>
          <a:p>
            <a:pPr marL="0" indent="0" eaLnBrk="1" hangingPunct="1">
              <a:buNone/>
              <a:defRPr/>
            </a:pPr>
            <a:r>
              <a:rPr lang="en-US" sz="2400" dirty="0">
                <a:latin typeface="+mn-lt"/>
              </a:rPr>
              <a:t>Written in standard form</a:t>
            </a:r>
          </a:p>
        </p:txBody>
      </p:sp>
    </p:spTree>
    <p:extLst>
      <p:ext uri="{BB962C8B-B14F-4D97-AF65-F5344CB8AC3E}">
        <p14:creationId xmlns:p14="http://schemas.microsoft.com/office/powerpoint/2010/main" val="2325306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Integrating Base-Value Grouping with Place Value Notation</a:t>
            </a:r>
            <a:endParaRPr lang="en-US" dirty="0"/>
          </a:p>
        </p:txBody>
      </p:sp>
      <p:pic>
        <p:nvPicPr>
          <p:cNvPr id="4" name="Picture 1" descr="A diagram of the relationship between counting, oral names, and written names. This diagram has 4 related parts. Part 1, base 10 concepts, meaningfully used to represent quantities. Standard grouping, 3 cube bars of 10 with 2 single cubes. Equivalent grouping, 2 cube bars of 10 with 12 single cubes. Part 2, counting. By ones, by groups and singles, by tens and ones. Part 3, oral names. Standard, 32. Base 10, 3 tens and 2. Part 4, written names. 3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70772" y="1472813"/>
            <a:ext cx="3802456" cy="4898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1348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175154"/>
            <a:ext cx="8229600" cy="1097279"/>
          </a:xfrm>
        </p:spPr>
        <p:txBody>
          <a:bodyPr/>
          <a:lstStyle/>
          <a:p>
            <a:r>
              <a:rPr lang="en-US" dirty="0">
                <a:latin typeface="Times New Roman" panose="02020603050405020304" pitchFamily="18" charset="0"/>
              </a:rPr>
              <a:t>Base-Ten Models for Place Value</a:t>
            </a:r>
            <a:endParaRPr lang="en-US" dirty="0"/>
          </a:p>
        </p:txBody>
      </p:sp>
      <p:sp>
        <p:nvSpPr>
          <p:cNvPr id="4" name="Text Placeholder 3"/>
          <p:cNvSpPr>
            <a:spLocks noGrp="1"/>
          </p:cNvSpPr>
          <p:nvPr>
            <p:ph type="body" idx="1"/>
          </p:nvPr>
        </p:nvSpPr>
        <p:spPr>
          <a:xfrm>
            <a:off x="457199" y="1098337"/>
            <a:ext cx="4200525" cy="559013"/>
          </a:xfrm>
        </p:spPr>
        <p:txBody>
          <a:bodyPr/>
          <a:lstStyle/>
          <a:p>
            <a:pPr marL="0" indent="0">
              <a:buNone/>
            </a:pPr>
            <a:r>
              <a:rPr lang="en-US" sz="2400" dirty="0">
                <a:latin typeface="+mn-lt"/>
                <a:cs typeface="ＭＳ Ｐゴシック" charset="0"/>
              </a:rPr>
              <a:t>Groupable base-ten models</a:t>
            </a:r>
          </a:p>
        </p:txBody>
      </p:sp>
      <p:pic>
        <p:nvPicPr>
          <p:cNvPr id="6" name="Picture 6" descr="A representation of group able base 10 models. There are 3 models. Model 1, counters and cups. 10 single counters are placed in a portion cup. Hundreds, 10 cups in a margarine tub. There are 2 cups with counters in them and 4 single counters. Model 2, cubes. 10 single cubes form a bar of 10. Hundreds, 10 bars on cardboard backing. There are 2 cube bars of 10 and 4 single cubes. Model 3, bundles of sticks, wooden craft sticks, coffee stirrers. If bundles are left intact, these are a pre grouped model. Hundreds, 10 bundles grouped with a rubber band. There are 2 bundles of sticks and 3 single stick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9011" y="1657350"/>
            <a:ext cx="4616453" cy="4695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Placeholder 4"/>
          <p:cNvSpPr>
            <a:spLocks noGrp="1"/>
          </p:cNvSpPr>
          <p:nvPr>
            <p:ph type="body" idx="2"/>
          </p:nvPr>
        </p:nvSpPr>
        <p:spPr>
          <a:xfrm>
            <a:off x="4829174" y="1041187"/>
            <a:ext cx="4200525" cy="616163"/>
          </a:xfrm>
        </p:spPr>
        <p:txBody>
          <a:bodyPr/>
          <a:lstStyle/>
          <a:p>
            <a:pPr marL="0" indent="0">
              <a:buNone/>
            </a:pPr>
            <a:r>
              <a:rPr lang="en-US" sz="2400" dirty="0">
                <a:latin typeface="+mn-lt"/>
                <a:cs typeface="ＭＳ Ｐゴシック" charset="0"/>
              </a:rPr>
              <a:t>Pregrouped base-ten models</a:t>
            </a:r>
          </a:p>
        </p:txBody>
      </p:sp>
      <p:pic>
        <p:nvPicPr>
          <p:cNvPr id="7" name="Picture 7" descr="A representation of pre grouped base 10 models. There are 3 models. Model 1, strips and squares. Make from cardstock. Plastic versions are available through catalogs. There is a square 10 by 10 grid, 3 strips of 10 blocks, and 7 single blocks. Model 2, base 10 blocks. Wooden or plastic units, longs, flats, and blocks. Expensive, durable, easily handled, the only model with 1,000. There is a 10 by 10 grid block of 100, a box made of 10 10 by 10 grid blocks, of 1,000, 3 cube bars of 10, and 5 single blocks. Model 3, little 10 frame cards. Good for illustrating how far to the next multiple of 10. Ones are not loose but are organized in a 10 frame. No model for 100. Inexpensive and easy to make. There are 9 10 frames total, with a varying number of dots show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29174" y="1657350"/>
            <a:ext cx="4055512" cy="4743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5707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97279"/>
          </a:xfrm>
        </p:spPr>
        <p:txBody>
          <a:bodyPr/>
          <a:lstStyle/>
          <a:p>
            <a:r>
              <a:rPr lang="en-US" dirty="0">
                <a:latin typeface="Times New Roman" panose="02020603050405020304" pitchFamily="18" charset="0"/>
              </a:rPr>
              <a:t>Activities to Develop Base-Ten Concepts</a:t>
            </a:r>
            <a:endParaRPr lang="en-US" dirty="0"/>
          </a:p>
        </p:txBody>
      </p:sp>
      <p:pic>
        <p:nvPicPr>
          <p:cNvPr id="4" name="Picture 3" descr="A paper of 4 grouping activities. The top of the page has a place for the student’s name. Activity 1. A table of grouping and number words. There are 3 rows and 3 columns. From left to right the columns are, bag of, number word, and grouping. Row 1. Bag of, toothpicks. Number word, blank. Grouping, tens, blank, singles, blank. Row 2. Bag of, beans. Number word, blank. Grouping, tens, blank, singles, blank. Row 3. Bag of, washers. Number word, blank. Grouping, tens blank, singles, blank. Activity 2. This activity has 2 parts. Part 1, get this many. A line of dots goes 5 dots up, 4 dots right, 4 dots down, 4 dots right, 4 dots up, 4 dots right, 4 dots down, 4 dots right, and 4 dots up. Part 2, write the number word. Blank. Tens, blank. Ones, blank. Activity 3. Fill the tens. Get 47 beans. There are 10 empty 10 frames. Fill up 10 frames, draw dots. Tens, blank. Extras, blank."/>
          <p:cNvPicPr>
            <a:picLocks noChangeAspect="1"/>
          </p:cNvPicPr>
          <p:nvPr/>
        </p:nvPicPr>
        <p:blipFill rotWithShape="1">
          <a:blip r:embed="rId2">
            <a:extLst>
              <a:ext uri="{28A0092B-C50C-407E-A947-70E740481C1C}">
                <a14:useLocalDpi xmlns:a14="http://schemas.microsoft.com/office/drawing/2010/main" val="0"/>
              </a:ext>
            </a:extLst>
          </a:blip>
          <a:srcRect t="242" b="401"/>
          <a:stretch/>
        </p:blipFill>
        <p:spPr>
          <a:xfrm>
            <a:off x="219327" y="1097279"/>
            <a:ext cx="8705346" cy="5232084"/>
          </a:xfrm>
          <a:prstGeom prst="rect">
            <a:avLst/>
          </a:prstGeom>
          <a:noFill/>
          <a:ln>
            <a:noFill/>
          </a:ln>
        </p:spPr>
      </p:pic>
    </p:spTree>
    <p:extLst>
      <p:ext uri="{BB962C8B-B14F-4D97-AF65-F5344CB8AC3E}">
        <p14:creationId xmlns:p14="http://schemas.microsoft.com/office/powerpoint/2010/main" val="1263323893"/>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8357</TotalTime>
  <Words>1620</Words>
  <Application>Microsoft Office PowerPoint</Application>
  <PresentationFormat>On-screen Show (4:3)</PresentationFormat>
  <Paragraphs>126</Paragraphs>
  <Slides>20</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ＭＳ Ｐゴシック</vt:lpstr>
      <vt:lpstr>Arial</vt:lpstr>
      <vt:lpstr>Noto Sans Symbols</vt:lpstr>
      <vt:lpstr>Times New Roman</vt:lpstr>
      <vt:lpstr>Verdana</vt:lpstr>
      <vt:lpstr>Wingdings</vt:lpstr>
      <vt:lpstr>508 Lecture</vt:lpstr>
      <vt:lpstr>1_508 Lecture</vt:lpstr>
      <vt:lpstr>Elementary and Middle School Mathematics Teaching Developmentally 10th Edition</vt:lpstr>
      <vt:lpstr>Learner Outcomes (1 of 2)</vt:lpstr>
      <vt:lpstr>Learner Outcomes (2 of 2)</vt:lpstr>
      <vt:lpstr>Pre-Place-Value Understandings</vt:lpstr>
      <vt:lpstr>Three Stages of the Grouping of 53 Objects</vt:lpstr>
      <vt:lpstr>Integrating Base-Ten Groupings with Words</vt:lpstr>
      <vt:lpstr>Integrating Base-Value Grouping with Place Value Notation</vt:lpstr>
      <vt:lpstr>Base-Ten Models for Place Value</vt:lpstr>
      <vt:lpstr>Activities to Develop Base-Ten Concepts</vt:lpstr>
      <vt:lpstr>Activity 10.4 Too Many to Count?</vt:lpstr>
      <vt:lpstr>Activity 10.7 Base-Ten Riddles</vt:lpstr>
      <vt:lpstr>Reading and Writing Numbers (1 of 2)</vt:lpstr>
      <vt:lpstr>Reading and Writing Numbers (2 of 2)</vt:lpstr>
      <vt:lpstr>Five Levels of Place Value Understanding</vt:lpstr>
      <vt:lpstr>Place Value Patterns and Relationships A Foundation for Computation</vt:lpstr>
      <vt:lpstr>Relative Magnitude Using Benchmark Numbers</vt:lpstr>
      <vt:lpstr>Connections to Real-World Ideas</vt:lpstr>
      <vt:lpstr>Numbers Beyond 1000</vt:lpstr>
      <vt:lpstr>Common Errors and Misconceptions in Place Value (1 of 2)</vt:lpstr>
      <vt:lpstr>Common Errors and Misconceptions in Place Value (2 of 2)</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and Middle School Mathematics Teaching Developmentally, 10e</dc:title>
  <dc:subject>TED</dc:subject>
  <dc:creator>Van De Walle/Karp/Bay-Williams</dc:creator>
  <cp:keywords>Elementary and Middle School Mathematics Teaching Developmentally</cp:keywords>
  <cp:lastModifiedBy>Geoff F Clement</cp:lastModifiedBy>
  <cp:revision>848</cp:revision>
  <dcterms:modified xsi:type="dcterms:W3CDTF">2018-12-21T16:41:02Z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