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3"/>
  </p:notesMasterIdLst>
  <p:handoutMasterIdLst>
    <p:handoutMasterId r:id="rId14"/>
  </p:handoutMasterIdLst>
  <p:sldIdLst>
    <p:sldId id="301" r:id="rId3"/>
    <p:sldId id="306" r:id="rId4"/>
    <p:sldId id="307" r:id="rId5"/>
    <p:sldId id="308" r:id="rId6"/>
    <p:sldId id="309" r:id="rId7"/>
    <p:sldId id="310" r:id="rId8"/>
    <p:sldId id="311" r:id="rId9"/>
    <p:sldId id="312" r:id="rId10"/>
    <p:sldId id="313" r:id="rId11"/>
    <p:sldId id="314"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395" autoAdjust="0"/>
  </p:normalViewPr>
  <p:slideViewPr>
    <p:cSldViewPr snapToGrid="0" snapToObjects="1">
      <p:cViewPr varScale="1">
        <p:scale>
          <a:sx n="80" d="100"/>
          <a:sy n="80" d="100"/>
        </p:scale>
        <p:origin x="1032" y="4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12/21/2018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a:solidFill>
                  <a:schemeClr val="dk1"/>
                </a:solidFill>
                <a:latin typeface="Arial"/>
                <a:ea typeface="Arial"/>
                <a:cs typeface="Arial"/>
                <a:sym typeface="Arial"/>
              </a:rPr>
              <a:t>1) MathType Plugin</a:t>
            </a:r>
          </a:p>
          <a:p>
            <a:r>
              <a:rPr lang="en-US" sz="1200" b="0" i="0" u="none" strike="noStrike" kern="1200" cap="none" dirty="0">
                <a:solidFill>
                  <a:schemeClr val="dk1"/>
                </a:solidFill>
                <a:latin typeface="Arial"/>
                <a:ea typeface="Arial"/>
                <a:cs typeface="Arial"/>
                <a:sym typeface="Arial"/>
              </a:rPr>
              <a:t>2) Math Player (free versions available)</a:t>
            </a:r>
          </a:p>
          <a:p>
            <a:r>
              <a:rPr lang="en-US" sz="1200" b="0" i="0" u="none" strike="noStrike" kern="1200" cap="none" dirty="0">
                <a:solidFill>
                  <a:schemeClr val="dk1"/>
                </a:solidFill>
                <a:latin typeface="Arial"/>
                <a:ea typeface="Arial"/>
                <a:cs typeface="Arial"/>
                <a:sym typeface="Arial"/>
              </a:rPr>
              <a:t>3) NVDA Reader (free versions available)</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309911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a:p>
          <a:p>
            <a:pPr lvl="1"/>
            <a:endParaRPr lang="en-US" dirty="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a:p>
          <a:p>
            <a:pPr lvl="1"/>
            <a:endParaRPr lang="en-US" dirty="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8"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14617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
        <p:nvSpPr>
          <p:cNvPr id="5"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4" name="TextBox 13"/>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2016, 2013, 2010 Pearson Education, Inc. All Rights Reserved</a:t>
            </a:r>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243155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3048000" y="6529254"/>
            <a:ext cx="5867400" cy="187537"/>
          </a:xfrm>
        </p:spPr>
        <p:txBody>
          <a:bodyPr/>
          <a:lstStyle>
            <a:lvl1pPr marL="0" indent="0" algn="r">
              <a:buNone/>
              <a:defRPr sz="800" baseline="0"/>
            </a:lvl1pPr>
          </a:lstStyle>
          <a:p>
            <a:pPr lvl="0"/>
            <a:r>
              <a:rPr lang="en-US" dirty="0"/>
              <a:t>Click to add copyright line</a:t>
            </a:r>
            <a:endParaRPr lang="en-IN"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305022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aseline="0">
                <a:solidFill>
                  <a:schemeClr val="accent1"/>
                </a:solidFill>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chemeClr val="accent1"/>
              </a:buClr>
              <a:buSzPct val="100000"/>
              <a:defRPr/>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891838CE-430E-45DE-B6AA-42DD655BB05E}" type="datetime1">
              <a:rPr lang="en-US" smtClean="0"/>
              <a:t>12/21/2018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3858964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rgbClr val="3399B5"/>
                </a:solidFill>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7"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524156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4" name="TextBox 13"/>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2016, 2013, 2010 Pearson Education, Inc. All Rights Reserved</a:t>
            </a:r>
          </a:p>
        </p:txBody>
      </p:sp>
    </p:spTree>
    <p:extLst>
      <p:ext uri="{BB962C8B-B14F-4D97-AF65-F5344CB8AC3E}">
        <p14:creationId xmlns:p14="http://schemas.microsoft.com/office/powerpoint/2010/main" val="2740544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832AD23-A511-424E-9DD2-B8CE2D237B20}" type="datetime1">
              <a:rPr lang="en-US" smtClean="0"/>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342578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1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12/21/2018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7"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353605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1752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57200" y="3733800"/>
            <a:ext cx="8229600" cy="1752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52013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
        <p:nvSpPr>
          <p:cNvPr id="8"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826302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73720" y="2807084"/>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4"/>
          </p:nvPr>
        </p:nvSpPr>
        <p:spPr>
          <a:xfrm>
            <a:off x="473720" y="4013968"/>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221440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73720" y="264168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4"/>
          </p:nvPr>
        </p:nvSpPr>
        <p:spPr>
          <a:xfrm>
            <a:off x="457200" y="368316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5"/>
          </p:nvPr>
        </p:nvSpPr>
        <p:spPr>
          <a:xfrm>
            <a:off x="457200" y="472464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1057040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5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82296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747783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6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82296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14492797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7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82296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43400" y="4874552"/>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19937505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8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43400" y="4874552"/>
            <a:ext cx="3886200" cy="99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4876860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9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43400" y="4874552"/>
            <a:ext cx="3886200" cy="99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30352316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10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43400" y="4874552"/>
            <a:ext cx="3886200" cy="99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3045349"/>
            <a:ext cx="3886200" cy="5827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9460533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11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76204" y="4473387"/>
            <a:ext cx="3886200"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3045349"/>
            <a:ext cx="3886200" cy="5827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92613" y="5159852"/>
            <a:ext cx="3886200"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1569448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12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18"/>
          </p:nvPr>
        </p:nvSpPr>
        <p:spPr>
          <a:xfrm>
            <a:off x="4376204" y="4473387"/>
            <a:ext cx="3886200"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3045349"/>
            <a:ext cx="3886200" cy="5827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92613" y="5159852"/>
            <a:ext cx="3886200"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p:cNvSpPr>
            <a:spLocks noGrp="1"/>
          </p:cNvSpPr>
          <p:nvPr>
            <p:ph sz="quarter" idx="23"/>
          </p:nvPr>
        </p:nvSpPr>
        <p:spPr>
          <a:xfrm>
            <a:off x="457200" y="3830925"/>
            <a:ext cx="3472396"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4"/>
          </p:nvPr>
        </p:nvSpPr>
        <p:spPr>
          <a:xfrm>
            <a:off x="490004" y="4570512"/>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5"/>
          </p:nvPr>
        </p:nvSpPr>
        <p:spPr>
          <a:xfrm>
            <a:off x="506413" y="5256977"/>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416553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tabLst>
                <a:tab pos="176213" algn="l"/>
              </a:tabLst>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a:p>
          <a:p>
            <a:pPr lvl="1"/>
            <a:endParaRPr lang="en-IN" dirty="0"/>
          </a:p>
          <a:p>
            <a:pPr lvl="2"/>
            <a:endParaRPr lang="en-IN" dirty="0"/>
          </a:p>
        </p:txBody>
      </p:sp>
      <p:sp>
        <p:nvSpPr>
          <p:cNvPr id="5"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13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081267"/>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18"/>
          </p:nvPr>
        </p:nvSpPr>
        <p:spPr>
          <a:xfrm>
            <a:off x="4332878" y="3626139"/>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53921" y="1979598"/>
            <a:ext cx="3865157"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2537829"/>
            <a:ext cx="3886200" cy="28985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32878" y="4065083"/>
            <a:ext cx="3886200" cy="2663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p:cNvSpPr>
            <a:spLocks noGrp="1"/>
          </p:cNvSpPr>
          <p:nvPr>
            <p:ph sz="quarter" idx="23"/>
          </p:nvPr>
        </p:nvSpPr>
        <p:spPr>
          <a:xfrm>
            <a:off x="457200" y="3830925"/>
            <a:ext cx="3472396"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4"/>
          </p:nvPr>
        </p:nvSpPr>
        <p:spPr>
          <a:xfrm>
            <a:off x="490004" y="4570512"/>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5"/>
          </p:nvPr>
        </p:nvSpPr>
        <p:spPr>
          <a:xfrm>
            <a:off x="506413" y="5256977"/>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11"/>
          <p:cNvSpPr>
            <a:spLocks noGrp="1"/>
          </p:cNvSpPr>
          <p:nvPr>
            <p:ph sz="quarter" idx="26"/>
          </p:nvPr>
        </p:nvSpPr>
        <p:spPr>
          <a:xfrm>
            <a:off x="4336752" y="4520930"/>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39574909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1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081267"/>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18"/>
          </p:nvPr>
        </p:nvSpPr>
        <p:spPr>
          <a:xfrm>
            <a:off x="4332878" y="3626139"/>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53921" y="1979598"/>
            <a:ext cx="3865157"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2537829"/>
            <a:ext cx="3886200" cy="28985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32878" y="4065083"/>
            <a:ext cx="3886200" cy="2663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p:cNvSpPr>
            <a:spLocks noGrp="1"/>
          </p:cNvSpPr>
          <p:nvPr>
            <p:ph sz="quarter" idx="23"/>
          </p:nvPr>
        </p:nvSpPr>
        <p:spPr>
          <a:xfrm>
            <a:off x="457200" y="3830925"/>
            <a:ext cx="3472396"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4"/>
          </p:nvPr>
        </p:nvSpPr>
        <p:spPr>
          <a:xfrm>
            <a:off x="490004" y="4570512"/>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5"/>
          </p:nvPr>
        </p:nvSpPr>
        <p:spPr>
          <a:xfrm>
            <a:off x="506413" y="5256977"/>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11"/>
          <p:cNvSpPr>
            <a:spLocks noGrp="1"/>
          </p:cNvSpPr>
          <p:nvPr>
            <p:ph sz="quarter" idx="26"/>
          </p:nvPr>
        </p:nvSpPr>
        <p:spPr>
          <a:xfrm>
            <a:off x="4336752" y="4520930"/>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13"/>
          <p:cNvSpPr>
            <a:spLocks noGrp="1"/>
          </p:cNvSpPr>
          <p:nvPr>
            <p:ph sz="quarter" idx="27"/>
          </p:nvPr>
        </p:nvSpPr>
        <p:spPr>
          <a:xfrm>
            <a:off x="4326230" y="5065802"/>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6806600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15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081267"/>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18"/>
          </p:nvPr>
        </p:nvSpPr>
        <p:spPr>
          <a:xfrm>
            <a:off x="4332878" y="3626139"/>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53921" y="1979598"/>
            <a:ext cx="3865157"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2537829"/>
            <a:ext cx="3886200" cy="28985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32878" y="4065083"/>
            <a:ext cx="3886200" cy="2663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p:cNvSpPr>
            <a:spLocks noGrp="1"/>
          </p:cNvSpPr>
          <p:nvPr>
            <p:ph sz="quarter" idx="23"/>
          </p:nvPr>
        </p:nvSpPr>
        <p:spPr>
          <a:xfrm>
            <a:off x="457200" y="3830925"/>
            <a:ext cx="3472396"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4"/>
          </p:nvPr>
        </p:nvSpPr>
        <p:spPr>
          <a:xfrm>
            <a:off x="490004" y="4570512"/>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5"/>
          </p:nvPr>
        </p:nvSpPr>
        <p:spPr>
          <a:xfrm>
            <a:off x="506413" y="5256977"/>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11"/>
          <p:cNvSpPr>
            <a:spLocks noGrp="1"/>
          </p:cNvSpPr>
          <p:nvPr>
            <p:ph sz="quarter" idx="26"/>
          </p:nvPr>
        </p:nvSpPr>
        <p:spPr>
          <a:xfrm>
            <a:off x="4336752" y="4520930"/>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13"/>
          <p:cNvSpPr>
            <a:spLocks noGrp="1"/>
          </p:cNvSpPr>
          <p:nvPr>
            <p:ph sz="quarter" idx="27"/>
          </p:nvPr>
        </p:nvSpPr>
        <p:spPr>
          <a:xfrm>
            <a:off x="4326230" y="5065802"/>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13"/>
          <p:cNvSpPr>
            <a:spLocks noGrp="1"/>
          </p:cNvSpPr>
          <p:nvPr>
            <p:ph sz="quarter" idx="28"/>
          </p:nvPr>
        </p:nvSpPr>
        <p:spPr>
          <a:xfrm>
            <a:off x="4326230" y="5504746"/>
            <a:ext cx="3886200" cy="2663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32792094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20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5" name="Content Placeholder 2"/>
          <p:cNvSpPr>
            <a:spLocks noGrp="1"/>
          </p:cNvSpPr>
          <p:nvPr>
            <p:ph idx="19"/>
          </p:nvPr>
        </p:nvSpPr>
        <p:spPr>
          <a:xfrm>
            <a:off x="4790255" y="1494526"/>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790256" y="1861415"/>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790255" y="2283032"/>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2"/>
          <p:cNvSpPr>
            <a:spLocks noGrp="1"/>
          </p:cNvSpPr>
          <p:nvPr>
            <p:ph idx="26"/>
          </p:nvPr>
        </p:nvSpPr>
        <p:spPr>
          <a:xfrm>
            <a:off x="4790255" y="270554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2"/>
          <p:cNvSpPr>
            <a:spLocks noGrp="1"/>
          </p:cNvSpPr>
          <p:nvPr>
            <p:ph idx="27"/>
          </p:nvPr>
        </p:nvSpPr>
        <p:spPr>
          <a:xfrm>
            <a:off x="4790256" y="3072434"/>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2"/>
          <p:cNvSpPr>
            <a:spLocks noGrp="1"/>
          </p:cNvSpPr>
          <p:nvPr>
            <p:ph idx="28"/>
          </p:nvPr>
        </p:nvSpPr>
        <p:spPr>
          <a:xfrm>
            <a:off x="4790255" y="3494051"/>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Content Placeholder 2"/>
          <p:cNvSpPr>
            <a:spLocks noGrp="1"/>
          </p:cNvSpPr>
          <p:nvPr>
            <p:ph idx="29"/>
          </p:nvPr>
        </p:nvSpPr>
        <p:spPr>
          <a:xfrm>
            <a:off x="4790255" y="3908712"/>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Content Placeholder 2"/>
          <p:cNvSpPr>
            <a:spLocks noGrp="1"/>
          </p:cNvSpPr>
          <p:nvPr>
            <p:ph idx="30"/>
          </p:nvPr>
        </p:nvSpPr>
        <p:spPr>
          <a:xfrm>
            <a:off x="4790256" y="4275601"/>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Content Placeholder 2"/>
          <p:cNvSpPr>
            <a:spLocks noGrp="1"/>
          </p:cNvSpPr>
          <p:nvPr>
            <p:ph idx="31"/>
          </p:nvPr>
        </p:nvSpPr>
        <p:spPr>
          <a:xfrm>
            <a:off x="4790255" y="4697218"/>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Content Placeholder 2"/>
          <p:cNvSpPr>
            <a:spLocks noGrp="1"/>
          </p:cNvSpPr>
          <p:nvPr>
            <p:ph idx="32"/>
          </p:nvPr>
        </p:nvSpPr>
        <p:spPr>
          <a:xfrm>
            <a:off x="4790255" y="510555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p:cNvSpPr>
            <a:spLocks noGrp="1"/>
          </p:cNvSpPr>
          <p:nvPr>
            <p:ph idx="33"/>
          </p:nvPr>
        </p:nvSpPr>
        <p:spPr>
          <a:xfrm>
            <a:off x="457200" y="1494526"/>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p:cNvSpPr>
            <a:spLocks noGrp="1"/>
          </p:cNvSpPr>
          <p:nvPr>
            <p:ph idx="34"/>
          </p:nvPr>
        </p:nvSpPr>
        <p:spPr>
          <a:xfrm>
            <a:off x="457201" y="1861415"/>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p:cNvSpPr>
            <a:spLocks noGrp="1"/>
          </p:cNvSpPr>
          <p:nvPr>
            <p:ph idx="35"/>
          </p:nvPr>
        </p:nvSpPr>
        <p:spPr>
          <a:xfrm>
            <a:off x="457200" y="2283032"/>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Content Placeholder 2"/>
          <p:cNvSpPr>
            <a:spLocks noGrp="1"/>
          </p:cNvSpPr>
          <p:nvPr>
            <p:ph idx="36"/>
          </p:nvPr>
        </p:nvSpPr>
        <p:spPr>
          <a:xfrm>
            <a:off x="457200" y="270554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Content Placeholder 2"/>
          <p:cNvSpPr>
            <a:spLocks noGrp="1"/>
          </p:cNvSpPr>
          <p:nvPr>
            <p:ph idx="37"/>
          </p:nvPr>
        </p:nvSpPr>
        <p:spPr>
          <a:xfrm>
            <a:off x="457201" y="3072434"/>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p:cNvSpPr>
            <a:spLocks noGrp="1"/>
          </p:cNvSpPr>
          <p:nvPr>
            <p:ph idx="38"/>
          </p:nvPr>
        </p:nvSpPr>
        <p:spPr>
          <a:xfrm>
            <a:off x="457200" y="3494051"/>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Content Placeholder 2"/>
          <p:cNvSpPr>
            <a:spLocks noGrp="1"/>
          </p:cNvSpPr>
          <p:nvPr>
            <p:ph idx="39"/>
          </p:nvPr>
        </p:nvSpPr>
        <p:spPr>
          <a:xfrm>
            <a:off x="457200" y="3908712"/>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Content Placeholder 2"/>
          <p:cNvSpPr>
            <a:spLocks noGrp="1"/>
          </p:cNvSpPr>
          <p:nvPr>
            <p:ph idx="40"/>
          </p:nvPr>
        </p:nvSpPr>
        <p:spPr>
          <a:xfrm>
            <a:off x="457201" y="4275601"/>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9" name="Content Placeholder 2"/>
          <p:cNvSpPr>
            <a:spLocks noGrp="1"/>
          </p:cNvSpPr>
          <p:nvPr>
            <p:ph idx="41"/>
          </p:nvPr>
        </p:nvSpPr>
        <p:spPr>
          <a:xfrm>
            <a:off x="457200" y="4697218"/>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0" name="Content Placeholder 2"/>
          <p:cNvSpPr>
            <a:spLocks noGrp="1"/>
          </p:cNvSpPr>
          <p:nvPr>
            <p:ph idx="42"/>
          </p:nvPr>
        </p:nvSpPr>
        <p:spPr>
          <a:xfrm>
            <a:off x="457200" y="510555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26250161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0" name="TextBox 9"/>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2016, 2013, 2010 Pearson Education, Inc. All Rights Reserved</a:t>
            </a:r>
          </a:p>
        </p:txBody>
      </p:sp>
    </p:spTree>
    <p:extLst>
      <p:ext uri="{BB962C8B-B14F-4D97-AF65-F5344CB8AC3E}">
        <p14:creationId xmlns:p14="http://schemas.microsoft.com/office/powerpoint/2010/main" val="2011159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a:p>
        </p:txBody>
      </p:sp>
      <p:sp>
        <p:nvSpPr>
          <p:cNvPr id="3" name="Date Placeholder 2"/>
          <p:cNvSpPr>
            <a:spLocks noGrp="1"/>
          </p:cNvSpPr>
          <p:nvPr>
            <p:ph type="dt" idx="1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5"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8444815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30688579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a:p>
        </p:txBody>
      </p:sp>
      <p:sp>
        <p:nvSpPr>
          <p:cNvPr id="3" name="Date Placeholder 2"/>
          <p:cNvSpPr>
            <a:spLocks noGrp="1"/>
          </p:cNvSpPr>
          <p:nvPr>
            <p:ph type="dt" idx="1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27709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0"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342898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Content Placeholder 3"/>
          <p:cNvSpPr>
            <a:spLocks noGrp="1"/>
          </p:cNvSpPr>
          <p:nvPr>
            <p:ph sz="quarter" idx="18"/>
          </p:nvPr>
        </p:nvSpPr>
        <p:spPr>
          <a:xfrm>
            <a:off x="457200" y="5811838"/>
            <a:ext cx="8229600" cy="457200"/>
          </a:xfrm>
        </p:spPr>
        <p:txBody>
          <a:bodyPr/>
          <a:lstStyle>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9"/>
          </p:nvPr>
        </p:nvSpPr>
        <p:spPr>
          <a:xfrm>
            <a:off x="3657601" y="6418263"/>
            <a:ext cx="479834" cy="2984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20"/>
          </p:nvPr>
        </p:nvSpPr>
        <p:spPr>
          <a:xfrm>
            <a:off x="5503863" y="6418263"/>
            <a:ext cx="453317" cy="2984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3"/>
          <p:cNvSpPr>
            <a:spLocks noGrp="1"/>
          </p:cNvSpPr>
          <p:nvPr>
            <p:ph sz="quarter" idx="21"/>
          </p:nvPr>
        </p:nvSpPr>
        <p:spPr>
          <a:xfrm>
            <a:off x="7200900" y="6418263"/>
            <a:ext cx="576027" cy="2984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22"/>
          </p:nvPr>
        </p:nvSpPr>
        <p:spPr>
          <a:xfrm flipH="1">
            <a:off x="7976101" y="6418263"/>
            <a:ext cx="778599" cy="2984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404479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9"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8"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7"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6"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37">
            <a:alphaModFix/>
          </a:blip>
          <a:srcRect/>
          <a:stretch/>
        </p:blipFill>
        <p:spPr>
          <a:xfrm>
            <a:off x="443972" y="6429709"/>
            <a:ext cx="917999" cy="27991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5" r:id="rId1"/>
    <p:sldLayoutId id="2147483666" r:id="rId2"/>
    <p:sldLayoutId id="2147483649" r:id="rId3"/>
    <p:sldLayoutId id="2147483668" r:id="rId4"/>
    <p:sldLayoutId id="2147483669" r:id="rId5"/>
    <p:sldLayoutId id="2147483651" r:id="rId6"/>
    <p:sldLayoutId id="2147483654" r:id="rId7"/>
    <p:sldLayoutId id="2147483655" r:id="rId8"/>
    <p:sldLayoutId id="2147483656" r:id="rId9"/>
    <p:sldLayoutId id="2147483667" r:id="rId10"/>
    <p:sldLayoutId id="2147483657"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 id="2147483682" r:id="rId24"/>
    <p:sldLayoutId id="2147483683" r:id="rId25"/>
    <p:sldLayoutId id="2147483684" r:id="rId26"/>
    <p:sldLayoutId id="2147483685" r:id="rId27"/>
    <p:sldLayoutId id="2147483686" r:id="rId28"/>
    <p:sldLayoutId id="2147483687" r:id="rId29"/>
    <p:sldLayoutId id="2147483688" r:id="rId30"/>
    <p:sldLayoutId id="2147483689" r:id="rId31"/>
    <p:sldLayoutId id="2147483690" r:id="rId32"/>
    <p:sldLayoutId id="2147483691" r:id="rId33"/>
    <p:sldLayoutId id="2147483692" r:id="rId34"/>
    <p:sldLayoutId id="2147483694" r:id="rId3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4">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nctm.org/"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762000"/>
            <a:ext cx="4196750" cy="3013879"/>
          </a:xfrm>
        </p:spPr>
        <p:txBody>
          <a:bodyPr anchor="ctr"/>
          <a:lstStyle/>
          <a:p>
            <a:r>
              <a:rPr lang="en-US" sz="2800" dirty="0">
                <a:latin typeface="+mn-lt"/>
              </a:rPr>
              <a:t>Elementary and Middle School Mathematics Teaching Developmentally</a:t>
            </a:r>
            <a:br>
              <a:rPr lang="en-US" sz="3400" dirty="0">
                <a:latin typeface="+mn-lt"/>
              </a:rPr>
            </a:br>
            <a:r>
              <a:rPr lang="en-IN" sz="2400" dirty="0">
                <a:latin typeface="+mn-lt"/>
              </a:rPr>
              <a:t>10</a:t>
            </a:r>
            <a:r>
              <a:rPr lang="en-IN" sz="2400" baseline="30000" dirty="0">
                <a:latin typeface="+mn-lt"/>
              </a:rPr>
              <a:t>th</a:t>
            </a:r>
            <a:r>
              <a:rPr lang="en-IN" sz="2400" dirty="0">
                <a:latin typeface="+mn-lt"/>
              </a:rPr>
              <a:t> Edition</a:t>
            </a:r>
            <a:endParaRPr lang="en-US" sz="2400" dirty="0">
              <a:latin typeface="+mn-lt"/>
            </a:endParaRPr>
          </a:p>
        </p:txBody>
      </p:sp>
      <p:sp>
        <p:nvSpPr>
          <p:cNvPr id="3" name="Text Placeholder 2"/>
          <p:cNvSpPr>
            <a:spLocks noGrp="1"/>
          </p:cNvSpPr>
          <p:nvPr>
            <p:ph type="subTitle" idx="1"/>
          </p:nvPr>
        </p:nvSpPr>
        <p:spPr>
          <a:xfrm>
            <a:off x="674687" y="3962400"/>
            <a:ext cx="3595388" cy="1208116"/>
          </a:xfrm>
        </p:spPr>
        <p:txBody>
          <a:bodyPr anchor="ctr"/>
          <a:lstStyle/>
          <a:p>
            <a:r>
              <a:rPr lang="en-US" sz="2800" b="1" dirty="0">
                <a:solidFill>
                  <a:srgbClr val="007FA3"/>
                </a:solidFill>
                <a:latin typeface="+mn-lt"/>
              </a:rPr>
              <a:t>Chapter 1</a:t>
            </a:r>
          </a:p>
          <a:p>
            <a:r>
              <a:rPr lang="en-US" sz="2400" b="1" dirty="0">
                <a:solidFill>
                  <a:srgbClr val="007FA3"/>
                </a:solidFill>
                <a:latin typeface="+mn-lt"/>
              </a:rPr>
              <a:t>Teaching Mathematics in the 21st Century</a:t>
            </a:r>
            <a:endParaRPr lang="en-IN" sz="2400" b="1" dirty="0">
              <a:solidFill>
                <a:srgbClr val="007FA3"/>
              </a:solidFill>
              <a:latin typeface="+mn-lt"/>
            </a:endParaRPr>
          </a:p>
        </p:txBody>
      </p:sp>
      <p:pic>
        <p:nvPicPr>
          <p:cNvPr id="7" name="Picture 6" descr="Front Cover: Elementary and Middle School Mathematics Teaching Developmentally Tenth Edition by Van De Walle, Karp and Bay-Willi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9440" y="1772188"/>
            <a:ext cx="3568184" cy="4224634"/>
          </a:xfrm>
          <a:prstGeom prst="rect">
            <a:avLst/>
          </a:prstGeom>
          <a:ln w="9525">
            <a:solidFill>
              <a:schemeClr val="tx1"/>
            </a:solidFill>
          </a:ln>
        </p:spPr>
      </p:pic>
      <p:sp>
        <p:nvSpPr>
          <p:cNvPr id="9" name="Text Placeholder 5"/>
          <p:cNvSpPr txBox="1">
            <a:spLocks/>
          </p:cNvSpPr>
          <p:nvPr/>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
        <p:nvSpPr>
          <p:cNvPr id="6" name="TextBox 5"/>
          <p:cNvSpPr txBox="1"/>
          <p:nvPr/>
        </p:nvSpPr>
        <p:spPr>
          <a:xfrm>
            <a:off x="857893" y="5468008"/>
            <a:ext cx="3228975" cy="646331"/>
          </a:xfrm>
          <a:prstGeom prst="rect">
            <a:avLst/>
          </a:prstGeom>
          <a:noFill/>
        </p:spPr>
        <p:txBody>
          <a:bodyPr wrap="square" rtlCol="0">
            <a:spAutoFit/>
          </a:bodyPr>
          <a:lstStyle/>
          <a:p>
            <a:r>
              <a:rPr lang="en-US" sz="1200" dirty="0">
                <a:solidFill>
                  <a:schemeClr val="bg1"/>
                </a:solidFill>
                <a:latin typeface="+mn-lt"/>
              </a:rPr>
              <a:t>Slides in this presentation contain hyperlinks. JAWS users should be able to get a list of links by using INSERT+F7</a:t>
            </a:r>
          </a:p>
        </p:txBody>
      </p:sp>
    </p:spTree>
    <p:extLst>
      <p:ext uri="{BB962C8B-B14F-4D97-AF65-F5344CB8AC3E}">
        <p14:creationId xmlns:p14="http://schemas.microsoft.com/office/powerpoint/2010/main" val="414041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 Invitation to Learn and Grow</a:t>
            </a:r>
          </a:p>
        </p:txBody>
      </p:sp>
      <p:sp>
        <p:nvSpPr>
          <p:cNvPr id="3" name="Text Placeholder 2"/>
          <p:cNvSpPr>
            <a:spLocks noGrp="1"/>
          </p:cNvSpPr>
          <p:nvPr>
            <p:ph type="body" idx="1"/>
          </p:nvPr>
        </p:nvSpPr>
        <p:spPr>
          <a:xfrm>
            <a:off x="457199" y="1600200"/>
            <a:ext cx="8448675" cy="4525963"/>
          </a:xfrm>
        </p:spPr>
        <p:txBody>
          <a:bodyPr/>
          <a:lstStyle/>
          <a:p>
            <a:r>
              <a:rPr lang="en-US" sz="2400" dirty="0">
                <a:solidFill>
                  <a:srgbClr val="000000"/>
                </a:solidFill>
                <a:latin typeface="+mn-lt"/>
              </a:rPr>
              <a:t>Knowledge of Mathematics - Profound, flexible and adaptive knowledge</a:t>
            </a:r>
          </a:p>
          <a:p>
            <a:r>
              <a:rPr lang="en-US" sz="2400">
                <a:solidFill>
                  <a:srgbClr val="000000"/>
                </a:solidFill>
                <a:latin typeface="+mn-lt"/>
              </a:rPr>
              <a:t>Persistence - Stave </a:t>
            </a:r>
            <a:r>
              <a:rPr lang="en-US" sz="2400" dirty="0">
                <a:solidFill>
                  <a:srgbClr val="000000"/>
                </a:solidFill>
                <a:latin typeface="+mn-lt"/>
              </a:rPr>
              <a:t>off frustration and demonstrate persistence</a:t>
            </a:r>
          </a:p>
          <a:p>
            <a:r>
              <a:rPr lang="en-US" sz="2400" dirty="0">
                <a:solidFill>
                  <a:srgbClr val="000000"/>
                </a:solidFill>
                <a:latin typeface="+mn-lt"/>
              </a:rPr>
              <a:t>Positive attitude - Changing attitudes toward mathematics is easy</a:t>
            </a:r>
          </a:p>
          <a:p>
            <a:r>
              <a:rPr lang="en-US" sz="2400" dirty="0">
                <a:solidFill>
                  <a:srgbClr val="000000"/>
                </a:solidFill>
                <a:latin typeface="+mn-lt"/>
              </a:rPr>
              <a:t>Readiness for change - Unlearn and relearn mathematical concepts</a:t>
            </a:r>
          </a:p>
          <a:p>
            <a:r>
              <a:rPr lang="en-US" sz="2400" dirty="0">
                <a:solidFill>
                  <a:srgbClr val="000000"/>
                </a:solidFill>
                <a:latin typeface="+mn-lt"/>
              </a:rPr>
              <a:t>Willingness to be a Team Player - </a:t>
            </a:r>
            <a:r>
              <a:rPr lang="en-US" sz="2400" b="1" dirty="0">
                <a:solidFill>
                  <a:srgbClr val="000000"/>
                </a:solidFill>
                <a:latin typeface="+mn-lt"/>
              </a:rPr>
              <a:t>All</a:t>
            </a:r>
            <a:r>
              <a:rPr lang="en-US" sz="2400" dirty="0">
                <a:solidFill>
                  <a:srgbClr val="000000"/>
                </a:solidFill>
                <a:latin typeface="+mn-lt"/>
              </a:rPr>
              <a:t> teachers using same language, symbols, models and notation, year after year.</a:t>
            </a:r>
          </a:p>
        </p:txBody>
      </p:sp>
    </p:spTree>
    <p:extLst>
      <p:ext uri="{BB962C8B-B14F-4D97-AF65-F5344CB8AC3E}">
        <p14:creationId xmlns:p14="http://schemas.microsoft.com/office/powerpoint/2010/main" val="416093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tx2"/>
                </a:solidFill>
                <a:latin typeface="Times New Roman" panose="02020603050405020304" pitchFamily="18" charset="0"/>
              </a:rPr>
              <a:t>Learner Outcomes</a:t>
            </a:r>
            <a:endParaRPr lang="en-US" dirty="0">
              <a:solidFill>
                <a:schemeClr val="tx2"/>
              </a:solidFill>
            </a:endParaRPr>
          </a:p>
        </p:txBody>
      </p:sp>
      <p:sp>
        <p:nvSpPr>
          <p:cNvPr id="5" name="Content Placeholder 4"/>
          <p:cNvSpPr>
            <a:spLocks noGrp="1"/>
          </p:cNvSpPr>
          <p:nvPr>
            <p:ph idx="1"/>
          </p:nvPr>
        </p:nvSpPr>
        <p:spPr/>
        <p:txBody>
          <a:bodyPr/>
          <a:lstStyle/>
          <a:p>
            <a:pPr marL="0" indent="0">
              <a:buNone/>
            </a:pPr>
            <a:r>
              <a:rPr lang="en-US" sz="2400" b="1" dirty="0">
                <a:solidFill>
                  <a:srgbClr val="007FA3"/>
                </a:solidFill>
                <a:latin typeface="+mn-lt"/>
              </a:rPr>
              <a:t>1.1</a:t>
            </a:r>
            <a:r>
              <a:rPr lang="en-US" sz="2400" b="1" dirty="0">
                <a:latin typeface="+mn-lt"/>
              </a:rPr>
              <a:t> </a:t>
            </a:r>
            <a:r>
              <a:rPr lang="en-US" sz="2400" dirty="0">
                <a:latin typeface="+mn-lt"/>
              </a:rPr>
              <a:t>Summarize the factors that influence the effective teaching of mathematics.</a:t>
            </a:r>
          </a:p>
          <a:p>
            <a:pPr marL="0" indent="0">
              <a:buNone/>
            </a:pPr>
            <a:r>
              <a:rPr lang="en-US" sz="2400" b="1" dirty="0">
                <a:solidFill>
                  <a:srgbClr val="007FA3"/>
                </a:solidFill>
                <a:latin typeface="+mn-lt"/>
              </a:rPr>
              <a:t>1.2</a:t>
            </a:r>
            <a:r>
              <a:rPr lang="en-US" sz="2400" b="1" dirty="0">
                <a:latin typeface="+mn-lt"/>
              </a:rPr>
              <a:t> </a:t>
            </a:r>
            <a:r>
              <a:rPr lang="en-US" sz="2400" dirty="0">
                <a:latin typeface="+mn-lt"/>
              </a:rPr>
              <a:t>Describe the importance of content standards, process standards and standards of mathematical practice.</a:t>
            </a:r>
          </a:p>
          <a:p>
            <a:pPr marL="0" indent="0">
              <a:buNone/>
            </a:pPr>
            <a:r>
              <a:rPr lang="en-US" sz="2400" b="1" dirty="0">
                <a:solidFill>
                  <a:srgbClr val="007FA3"/>
                </a:solidFill>
                <a:latin typeface="+mn-lt"/>
              </a:rPr>
              <a:t>1.3</a:t>
            </a:r>
            <a:r>
              <a:rPr lang="en-US" sz="2400" b="1" dirty="0">
                <a:latin typeface="+mn-lt"/>
              </a:rPr>
              <a:t> </a:t>
            </a:r>
            <a:r>
              <a:rPr lang="en-US" sz="2400" dirty="0">
                <a:latin typeface="+mn-lt"/>
              </a:rPr>
              <a:t>Explore the qualities needed to learn and grow as a professional teacher of mathematics.</a:t>
            </a:r>
          </a:p>
        </p:txBody>
      </p:sp>
    </p:spTree>
    <p:extLst>
      <p:ext uri="{BB962C8B-B14F-4D97-AF65-F5344CB8AC3E}">
        <p14:creationId xmlns:p14="http://schemas.microsoft.com/office/powerpoint/2010/main" val="322532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World: Factors to Consider</a:t>
            </a:r>
          </a:p>
        </p:txBody>
      </p:sp>
      <p:sp>
        <p:nvSpPr>
          <p:cNvPr id="3" name="Text Placeholder 2"/>
          <p:cNvSpPr>
            <a:spLocks noGrp="1"/>
          </p:cNvSpPr>
          <p:nvPr>
            <p:ph type="body" idx="1"/>
          </p:nvPr>
        </p:nvSpPr>
        <p:spPr/>
        <p:txBody>
          <a:bodyPr/>
          <a:lstStyle/>
          <a:p>
            <a:r>
              <a:rPr lang="en-US" sz="2400" dirty="0">
                <a:solidFill>
                  <a:srgbClr val="000000"/>
                </a:solidFill>
                <a:latin typeface="+mn-lt"/>
              </a:rPr>
              <a:t>International and national assessments provide strong evidence that mathematics teaching </a:t>
            </a:r>
            <a:r>
              <a:rPr lang="en-US" sz="2400" b="1" dirty="0">
                <a:solidFill>
                  <a:srgbClr val="000000"/>
                </a:solidFill>
                <a:latin typeface="+mn-lt"/>
              </a:rPr>
              <a:t>must</a:t>
            </a:r>
            <a:r>
              <a:rPr lang="en-US" sz="2400" dirty="0">
                <a:solidFill>
                  <a:srgbClr val="000000"/>
                </a:solidFill>
                <a:latin typeface="+mn-lt"/>
              </a:rPr>
              <a:t> change:</a:t>
            </a:r>
            <a:br>
              <a:rPr lang="en-US" sz="2400" dirty="0">
                <a:solidFill>
                  <a:srgbClr val="000000"/>
                </a:solidFill>
                <a:latin typeface="+mn-lt"/>
              </a:rPr>
            </a:br>
            <a:endParaRPr lang="en-US" sz="2400" dirty="0">
              <a:solidFill>
                <a:srgbClr val="000000"/>
              </a:solidFill>
              <a:latin typeface="+mn-lt"/>
            </a:endParaRPr>
          </a:p>
          <a:p>
            <a:pPr lvl="1"/>
            <a:r>
              <a:rPr lang="en-US" sz="2400" dirty="0">
                <a:solidFill>
                  <a:srgbClr val="000000"/>
                </a:solidFill>
                <a:latin typeface="+mn-lt"/>
              </a:rPr>
              <a:t>for our students are to be competitive in the global market</a:t>
            </a:r>
            <a:br>
              <a:rPr lang="en-US" sz="2400" dirty="0">
                <a:solidFill>
                  <a:srgbClr val="000000"/>
                </a:solidFill>
                <a:latin typeface="+mn-lt"/>
              </a:rPr>
            </a:br>
            <a:endParaRPr lang="en-US" sz="2400" dirty="0">
              <a:solidFill>
                <a:srgbClr val="000000"/>
              </a:solidFill>
              <a:latin typeface="+mn-lt"/>
            </a:endParaRPr>
          </a:p>
          <a:p>
            <a:pPr lvl="1"/>
            <a:r>
              <a:rPr lang="en-US" sz="2400" dirty="0">
                <a:solidFill>
                  <a:srgbClr val="000000"/>
                </a:solidFill>
                <a:latin typeface="+mn-lt"/>
              </a:rPr>
              <a:t>for our students to be able to understand the complex issues they must confront as responsible citizens.</a:t>
            </a:r>
          </a:p>
        </p:txBody>
      </p:sp>
    </p:spTree>
    <p:extLst>
      <p:ext uri="{BB962C8B-B14F-4D97-AF65-F5344CB8AC3E}">
        <p14:creationId xmlns:p14="http://schemas.microsoft.com/office/powerpoint/2010/main" val="1040457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Times New Roman" panose="02020603050405020304" pitchFamily="18" charset="0"/>
              </a:rPr>
              <a:t>Movement Toward Shared Standards</a:t>
            </a:r>
            <a:endParaRPr lang="en-US"/>
          </a:p>
        </p:txBody>
      </p:sp>
      <p:sp>
        <p:nvSpPr>
          <p:cNvPr id="3" name="Text Placeholder 2"/>
          <p:cNvSpPr>
            <a:spLocks noGrp="1"/>
          </p:cNvSpPr>
          <p:nvPr>
            <p:ph type="body" idx="1"/>
          </p:nvPr>
        </p:nvSpPr>
        <p:spPr>
          <a:xfrm>
            <a:off x="457200" y="1600200"/>
            <a:ext cx="8229600" cy="4648200"/>
          </a:xfrm>
        </p:spPr>
        <p:txBody>
          <a:bodyPr/>
          <a:lstStyle/>
          <a:p>
            <a:r>
              <a:rPr lang="en-US" sz="2200" dirty="0">
                <a:solidFill>
                  <a:srgbClr val="000000"/>
                </a:solidFill>
                <a:latin typeface="+mn-lt"/>
              </a:rPr>
              <a:t>1980s response to </a:t>
            </a:r>
            <a:r>
              <a:rPr lang="en-US" altLang="ja-JP" sz="2200" dirty="0">
                <a:solidFill>
                  <a:srgbClr val="000000"/>
                </a:solidFill>
                <a:latin typeface="+mn-lt"/>
              </a:rPr>
              <a:t>“back to basics”</a:t>
            </a:r>
          </a:p>
          <a:p>
            <a:r>
              <a:rPr lang="en-US" sz="2200" dirty="0">
                <a:solidFill>
                  <a:srgbClr val="000000"/>
                </a:solidFill>
                <a:latin typeface="+mn-lt"/>
              </a:rPr>
              <a:t>1989 N</a:t>
            </a:r>
            <a:r>
              <a:rPr lang="en-US" sz="100" dirty="0">
                <a:solidFill>
                  <a:srgbClr val="000000"/>
                </a:solidFill>
                <a:latin typeface="+mn-lt"/>
              </a:rPr>
              <a:t> </a:t>
            </a:r>
            <a:r>
              <a:rPr lang="en-US" sz="2200" dirty="0">
                <a:solidFill>
                  <a:srgbClr val="000000"/>
                </a:solidFill>
                <a:latin typeface="+mn-lt"/>
              </a:rPr>
              <a:t>C</a:t>
            </a:r>
            <a:r>
              <a:rPr lang="en-US" sz="100" dirty="0">
                <a:solidFill>
                  <a:srgbClr val="000000"/>
                </a:solidFill>
                <a:latin typeface="+mn-lt"/>
              </a:rPr>
              <a:t> </a:t>
            </a:r>
            <a:r>
              <a:rPr lang="en-US" sz="2200" dirty="0">
                <a:solidFill>
                  <a:srgbClr val="000000"/>
                </a:solidFill>
                <a:latin typeface="+mn-lt"/>
              </a:rPr>
              <a:t>T</a:t>
            </a:r>
            <a:r>
              <a:rPr lang="en-US" sz="100" dirty="0">
                <a:solidFill>
                  <a:srgbClr val="000000"/>
                </a:solidFill>
                <a:latin typeface="+mn-lt"/>
              </a:rPr>
              <a:t> </a:t>
            </a:r>
            <a:r>
              <a:rPr lang="en-US" sz="2200" dirty="0">
                <a:solidFill>
                  <a:srgbClr val="000000"/>
                </a:solidFill>
                <a:latin typeface="+mn-lt"/>
              </a:rPr>
              <a:t>M published </a:t>
            </a:r>
            <a:r>
              <a:rPr lang="en-US" sz="2200" b="1" dirty="0">
                <a:solidFill>
                  <a:srgbClr val="000000"/>
                </a:solidFill>
                <a:latin typeface="+mn-lt"/>
              </a:rPr>
              <a:t>Curriculum and Evaluation Standards for School Mathematics</a:t>
            </a:r>
          </a:p>
          <a:p>
            <a:r>
              <a:rPr lang="en-US" sz="2200" dirty="0">
                <a:solidFill>
                  <a:srgbClr val="000000"/>
                </a:solidFill>
                <a:latin typeface="+mn-lt"/>
              </a:rPr>
              <a:t>1995 N</a:t>
            </a:r>
            <a:r>
              <a:rPr lang="en-US" sz="100" dirty="0">
                <a:solidFill>
                  <a:srgbClr val="000000"/>
                </a:solidFill>
                <a:latin typeface="+mn-lt"/>
              </a:rPr>
              <a:t> </a:t>
            </a:r>
            <a:r>
              <a:rPr lang="en-US" sz="2200" dirty="0">
                <a:solidFill>
                  <a:srgbClr val="000000"/>
                </a:solidFill>
                <a:latin typeface="+mn-lt"/>
              </a:rPr>
              <a:t>C</a:t>
            </a:r>
            <a:r>
              <a:rPr lang="en-US" sz="100" dirty="0">
                <a:solidFill>
                  <a:srgbClr val="000000"/>
                </a:solidFill>
                <a:latin typeface="+mn-lt"/>
              </a:rPr>
              <a:t> </a:t>
            </a:r>
            <a:r>
              <a:rPr lang="en-US" sz="2200" dirty="0">
                <a:solidFill>
                  <a:srgbClr val="000000"/>
                </a:solidFill>
                <a:latin typeface="+mn-lt"/>
              </a:rPr>
              <a:t>T</a:t>
            </a:r>
            <a:r>
              <a:rPr lang="en-US" sz="100" dirty="0">
                <a:solidFill>
                  <a:srgbClr val="000000"/>
                </a:solidFill>
                <a:latin typeface="+mn-lt"/>
              </a:rPr>
              <a:t> </a:t>
            </a:r>
            <a:r>
              <a:rPr lang="en-US" sz="2200" dirty="0">
                <a:solidFill>
                  <a:srgbClr val="000000"/>
                </a:solidFill>
                <a:latin typeface="+mn-lt"/>
              </a:rPr>
              <a:t>M published </a:t>
            </a:r>
            <a:r>
              <a:rPr lang="en-US" sz="2200" b="1" dirty="0">
                <a:solidFill>
                  <a:srgbClr val="000000"/>
                </a:solidFill>
                <a:latin typeface="+mn-lt"/>
              </a:rPr>
              <a:t>Assessment Standards for School Mathematics</a:t>
            </a:r>
          </a:p>
          <a:p>
            <a:r>
              <a:rPr lang="en-US" sz="2200" dirty="0">
                <a:solidFill>
                  <a:srgbClr val="000000"/>
                </a:solidFill>
                <a:latin typeface="+mn-lt"/>
              </a:rPr>
              <a:t>2000 N</a:t>
            </a:r>
            <a:r>
              <a:rPr lang="en-US" sz="100" dirty="0">
                <a:solidFill>
                  <a:srgbClr val="000000"/>
                </a:solidFill>
                <a:latin typeface="+mn-lt"/>
              </a:rPr>
              <a:t> </a:t>
            </a:r>
            <a:r>
              <a:rPr lang="en-US" sz="2200" dirty="0">
                <a:solidFill>
                  <a:srgbClr val="000000"/>
                </a:solidFill>
                <a:latin typeface="+mn-lt"/>
              </a:rPr>
              <a:t>C</a:t>
            </a:r>
            <a:r>
              <a:rPr lang="en-US" sz="100" dirty="0">
                <a:solidFill>
                  <a:srgbClr val="000000"/>
                </a:solidFill>
                <a:latin typeface="+mn-lt"/>
              </a:rPr>
              <a:t> </a:t>
            </a:r>
            <a:r>
              <a:rPr lang="en-US" sz="2200" dirty="0">
                <a:solidFill>
                  <a:srgbClr val="000000"/>
                </a:solidFill>
                <a:latin typeface="+mn-lt"/>
              </a:rPr>
              <a:t>T</a:t>
            </a:r>
            <a:r>
              <a:rPr lang="en-US" sz="100" dirty="0">
                <a:solidFill>
                  <a:srgbClr val="000000"/>
                </a:solidFill>
                <a:latin typeface="+mn-lt"/>
              </a:rPr>
              <a:t> </a:t>
            </a:r>
            <a:r>
              <a:rPr lang="en-US" sz="2200" dirty="0">
                <a:solidFill>
                  <a:srgbClr val="000000"/>
                </a:solidFill>
                <a:latin typeface="+mn-lt"/>
              </a:rPr>
              <a:t>M published </a:t>
            </a:r>
            <a:r>
              <a:rPr lang="en-US" sz="2200" b="1" dirty="0">
                <a:solidFill>
                  <a:srgbClr val="000000"/>
                </a:solidFill>
                <a:latin typeface="+mn-lt"/>
              </a:rPr>
              <a:t>Principles and Standards for School Mathematics</a:t>
            </a:r>
          </a:p>
          <a:p>
            <a:r>
              <a:rPr lang="en-US" sz="2200" dirty="0">
                <a:solidFill>
                  <a:srgbClr val="000000"/>
                </a:solidFill>
                <a:latin typeface="+mn-lt"/>
              </a:rPr>
              <a:t>2006 N</a:t>
            </a:r>
            <a:r>
              <a:rPr lang="en-US" sz="100" dirty="0">
                <a:solidFill>
                  <a:srgbClr val="000000"/>
                </a:solidFill>
                <a:latin typeface="+mn-lt"/>
              </a:rPr>
              <a:t> </a:t>
            </a:r>
            <a:r>
              <a:rPr lang="en-US" sz="2200" dirty="0">
                <a:solidFill>
                  <a:srgbClr val="000000"/>
                </a:solidFill>
                <a:latin typeface="+mn-lt"/>
              </a:rPr>
              <a:t>C</a:t>
            </a:r>
            <a:r>
              <a:rPr lang="en-US" sz="100" dirty="0">
                <a:solidFill>
                  <a:srgbClr val="000000"/>
                </a:solidFill>
                <a:latin typeface="+mn-lt"/>
              </a:rPr>
              <a:t> </a:t>
            </a:r>
            <a:r>
              <a:rPr lang="en-US" sz="2200" dirty="0">
                <a:solidFill>
                  <a:srgbClr val="000000"/>
                </a:solidFill>
                <a:latin typeface="+mn-lt"/>
              </a:rPr>
              <a:t>T</a:t>
            </a:r>
            <a:r>
              <a:rPr lang="en-US" sz="100" dirty="0">
                <a:solidFill>
                  <a:srgbClr val="000000"/>
                </a:solidFill>
                <a:latin typeface="+mn-lt"/>
              </a:rPr>
              <a:t> </a:t>
            </a:r>
            <a:r>
              <a:rPr lang="en-US" sz="2200" dirty="0">
                <a:solidFill>
                  <a:srgbClr val="000000"/>
                </a:solidFill>
                <a:latin typeface="+mn-lt"/>
              </a:rPr>
              <a:t>M published </a:t>
            </a:r>
            <a:r>
              <a:rPr lang="en-US" sz="2200" b="1" dirty="0">
                <a:solidFill>
                  <a:srgbClr val="000000"/>
                </a:solidFill>
                <a:latin typeface="+mn-lt"/>
              </a:rPr>
              <a:t>Curriculum Focal Points</a:t>
            </a:r>
            <a:endParaRPr lang="en-US" sz="2200" dirty="0">
              <a:solidFill>
                <a:srgbClr val="000000"/>
              </a:solidFill>
              <a:latin typeface="+mn-lt"/>
            </a:endParaRPr>
          </a:p>
          <a:p>
            <a:r>
              <a:rPr lang="en-US" sz="2200" dirty="0">
                <a:solidFill>
                  <a:srgbClr val="000000"/>
                </a:solidFill>
                <a:latin typeface="+mn-lt"/>
              </a:rPr>
              <a:t>2010 C</a:t>
            </a:r>
            <a:r>
              <a:rPr lang="en-US" sz="100" dirty="0">
                <a:solidFill>
                  <a:srgbClr val="000000"/>
                </a:solidFill>
                <a:latin typeface="+mn-lt"/>
              </a:rPr>
              <a:t> </a:t>
            </a:r>
            <a:r>
              <a:rPr lang="en-US" sz="2200" dirty="0">
                <a:solidFill>
                  <a:srgbClr val="000000"/>
                </a:solidFill>
                <a:latin typeface="+mn-lt"/>
              </a:rPr>
              <a:t>C</a:t>
            </a:r>
            <a:r>
              <a:rPr lang="en-US" sz="100" dirty="0">
                <a:solidFill>
                  <a:srgbClr val="000000"/>
                </a:solidFill>
                <a:latin typeface="+mn-lt"/>
              </a:rPr>
              <a:t> </a:t>
            </a:r>
            <a:r>
              <a:rPr lang="en-US" sz="2200" dirty="0">
                <a:solidFill>
                  <a:srgbClr val="000000"/>
                </a:solidFill>
                <a:latin typeface="+mn-lt"/>
              </a:rPr>
              <a:t>S</a:t>
            </a:r>
            <a:r>
              <a:rPr lang="en-US" sz="100" dirty="0">
                <a:solidFill>
                  <a:srgbClr val="000000"/>
                </a:solidFill>
                <a:latin typeface="+mn-lt"/>
              </a:rPr>
              <a:t> </a:t>
            </a:r>
            <a:r>
              <a:rPr lang="en-US" sz="2200" dirty="0">
                <a:solidFill>
                  <a:srgbClr val="000000"/>
                </a:solidFill>
                <a:latin typeface="+mn-lt"/>
              </a:rPr>
              <a:t>S</a:t>
            </a:r>
            <a:r>
              <a:rPr lang="en-US" sz="100" dirty="0">
                <a:solidFill>
                  <a:srgbClr val="000000"/>
                </a:solidFill>
                <a:latin typeface="+mn-lt"/>
              </a:rPr>
              <a:t> </a:t>
            </a:r>
            <a:r>
              <a:rPr lang="en-US" sz="2200" dirty="0">
                <a:solidFill>
                  <a:srgbClr val="000000"/>
                </a:solidFill>
                <a:latin typeface="+mn-lt"/>
              </a:rPr>
              <a:t>O presented </a:t>
            </a:r>
            <a:r>
              <a:rPr lang="en-US" sz="2200" b="1" dirty="0">
                <a:solidFill>
                  <a:srgbClr val="000000"/>
                </a:solidFill>
                <a:latin typeface="+mn-lt"/>
              </a:rPr>
              <a:t>Common Core State Standards</a:t>
            </a:r>
            <a:endParaRPr lang="en-US" sz="2200" dirty="0">
              <a:solidFill>
                <a:srgbClr val="000000"/>
              </a:solidFill>
              <a:latin typeface="+mn-lt"/>
            </a:endParaRPr>
          </a:p>
          <a:p>
            <a:r>
              <a:rPr lang="en-US" sz="2200" dirty="0">
                <a:solidFill>
                  <a:srgbClr val="000000"/>
                </a:solidFill>
                <a:latin typeface="+mn-lt"/>
              </a:rPr>
              <a:t>2014 N</a:t>
            </a:r>
            <a:r>
              <a:rPr lang="en-US" sz="100" dirty="0">
                <a:solidFill>
                  <a:srgbClr val="000000"/>
                </a:solidFill>
                <a:latin typeface="+mn-lt"/>
              </a:rPr>
              <a:t> </a:t>
            </a:r>
            <a:r>
              <a:rPr lang="en-US" sz="2200" dirty="0">
                <a:solidFill>
                  <a:srgbClr val="000000"/>
                </a:solidFill>
                <a:latin typeface="+mn-lt"/>
              </a:rPr>
              <a:t>C</a:t>
            </a:r>
            <a:r>
              <a:rPr lang="en-US" sz="100" dirty="0">
                <a:solidFill>
                  <a:srgbClr val="000000"/>
                </a:solidFill>
                <a:latin typeface="+mn-lt"/>
              </a:rPr>
              <a:t> </a:t>
            </a:r>
            <a:r>
              <a:rPr lang="en-US" sz="2200" dirty="0">
                <a:solidFill>
                  <a:srgbClr val="000000"/>
                </a:solidFill>
                <a:latin typeface="+mn-lt"/>
              </a:rPr>
              <a:t>T</a:t>
            </a:r>
            <a:r>
              <a:rPr lang="en-US" sz="100" dirty="0">
                <a:solidFill>
                  <a:srgbClr val="000000"/>
                </a:solidFill>
                <a:latin typeface="+mn-lt"/>
              </a:rPr>
              <a:t> </a:t>
            </a:r>
            <a:r>
              <a:rPr lang="en-US" sz="2200" dirty="0">
                <a:solidFill>
                  <a:srgbClr val="000000"/>
                </a:solidFill>
                <a:latin typeface="+mn-lt"/>
              </a:rPr>
              <a:t>M published </a:t>
            </a:r>
            <a:r>
              <a:rPr lang="en-US" sz="2200" b="1" dirty="0">
                <a:solidFill>
                  <a:srgbClr val="000000"/>
                </a:solidFill>
                <a:latin typeface="+mn-lt"/>
              </a:rPr>
              <a:t>Principles to Action</a:t>
            </a:r>
          </a:p>
        </p:txBody>
      </p:sp>
    </p:spTree>
    <p:extLst>
      <p:ext uri="{BB962C8B-B14F-4D97-AF65-F5344CB8AC3E}">
        <p14:creationId xmlns:p14="http://schemas.microsoft.com/office/powerpoint/2010/main" val="1113533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latin typeface="Times New Roman" panose="02020603050405020304" pitchFamily="18" charset="0"/>
                <a:cs typeface="Times New Roman" panose="02020603050405020304" pitchFamily="18" charset="0"/>
              </a:rPr>
              <a:t>Common Core State Standards and Domains by Grade Level</a:t>
            </a:r>
            <a:endParaRPr lang="en-US" dirty="0"/>
          </a:p>
        </p:txBody>
      </p:sp>
      <p:sp>
        <p:nvSpPr>
          <p:cNvPr id="3" name="Text Placeholder 2"/>
          <p:cNvSpPr>
            <a:spLocks noGrp="1"/>
          </p:cNvSpPr>
          <p:nvPr>
            <p:ph type="body" idx="1"/>
          </p:nvPr>
        </p:nvSpPr>
        <p:spPr>
          <a:xfrm>
            <a:off x="457200" y="1600200"/>
            <a:ext cx="8229600" cy="485775"/>
          </a:xfrm>
        </p:spPr>
        <p:txBody>
          <a:bodyPr/>
          <a:lstStyle/>
          <a:p>
            <a:pPr marL="0" indent="0">
              <a:buNone/>
            </a:pPr>
            <a:r>
              <a:rPr lang="en-US" sz="2400" b="1" dirty="0">
                <a:solidFill>
                  <a:srgbClr val="000000"/>
                </a:solidFill>
              </a:rPr>
              <a:t>Table 1.1</a:t>
            </a:r>
            <a:r>
              <a:rPr lang="en-US" sz="2400" dirty="0">
                <a:solidFill>
                  <a:srgbClr val="000000"/>
                </a:solidFill>
              </a:rPr>
              <a:t> </a:t>
            </a:r>
            <a:r>
              <a:rPr lang="en-US" sz="2400" dirty="0">
                <a:solidFill>
                  <a:srgbClr val="000000"/>
                </a:solidFill>
                <a:latin typeface="+mn-lt"/>
              </a:rPr>
              <a:t>Standards for Mathematical Practice</a:t>
            </a:r>
            <a:endParaRPr lang="en-US" dirty="0">
              <a:latin typeface="Verdana" charset="0"/>
              <a:ea typeface="MS PGothic" charset="0"/>
            </a:endParaRPr>
          </a:p>
        </p:txBody>
      </p:sp>
      <p:pic>
        <p:nvPicPr>
          <p:cNvPr id="4" name="Picture 3" descr="A table of common core standards for different grade levels. This table has 6 rows and 9 columns. The columns from left to right are, kindergarten, grade 1, grade 2, grade 3, grade 4, grade 5, grade 6, grade 7, grade 8. Row 1. Kindergarten, counting and cardinality. Grade 1 through grade 8, blank. Row 2. Kindergarten through grade 5, operations and algebraic thinking. Grade 6 through grade 8, expressions and equations. Row 3. Kindergarten through grade 5, number and operation in base ten. Grade 6 through grade 8, the number system. Row 4. Kindergarten through grade 5, measurement and data. Grade 6 through grade 8, statistics and probability. Row 5. Kindergarten through grade 8, geometry. Row 6. Kindergarten through grade 2, blank. Grade 3 through grade 5, numbers and operations, fractions. Grade 6 through grade 7, ratios and proportional relationships. Grade 8, functions."/>
          <p:cNvPicPr>
            <a:picLocks noChangeAspect="1"/>
          </p:cNvPicPr>
          <p:nvPr/>
        </p:nvPicPr>
        <p:blipFill>
          <a:blip r:embed="rId2"/>
          <a:stretch>
            <a:fillRect/>
          </a:stretch>
        </p:blipFill>
        <p:spPr>
          <a:xfrm>
            <a:off x="411119" y="2461907"/>
            <a:ext cx="8321761" cy="2658086"/>
          </a:xfrm>
          <a:prstGeom prst="rect">
            <a:avLst/>
          </a:prstGeom>
        </p:spPr>
      </p:pic>
    </p:spTree>
    <p:extLst>
      <p:ext uri="{BB962C8B-B14F-4D97-AF65-F5344CB8AC3E}">
        <p14:creationId xmlns:p14="http://schemas.microsoft.com/office/powerpoint/2010/main" val="69470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Process Standards from Principle and Standards for School Mathematics</a:t>
            </a:r>
          </a:p>
        </p:txBody>
      </p:sp>
      <p:sp>
        <p:nvSpPr>
          <p:cNvPr id="3" name="Text Placeholder 2"/>
          <p:cNvSpPr>
            <a:spLocks noGrp="1"/>
          </p:cNvSpPr>
          <p:nvPr>
            <p:ph type="body" idx="1"/>
          </p:nvPr>
        </p:nvSpPr>
        <p:spPr>
          <a:xfrm>
            <a:off x="1304925" y="1704975"/>
            <a:ext cx="8229600" cy="2743200"/>
          </a:xfrm>
        </p:spPr>
        <p:txBody>
          <a:bodyPr/>
          <a:lstStyle/>
          <a:p>
            <a:r>
              <a:rPr lang="en-US" sz="2400" dirty="0">
                <a:solidFill>
                  <a:srgbClr val="000000"/>
                </a:solidFill>
                <a:latin typeface="+mn-lt"/>
              </a:rPr>
              <a:t>Problem Solving</a:t>
            </a:r>
          </a:p>
          <a:p>
            <a:r>
              <a:rPr lang="en-US" sz="2400" dirty="0">
                <a:solidFill>
                  <a:srgbClr val="000000"/>
                </a:solidFill>
                <a:latin typeface="+mn-lt"/>
              </a:rPr>
              <a:t>Reasoning and Proof</a:t>
            </a:r>
          </a:p>
          <a:p>
            <a:r>
              <a:rPr lang="en-US" sz="2400" dirty="0">
                <a:solidFill>
                  <a:srgbClr val="000000"/>
                </a:solidFill>
                <a:latin typeface="+mn-lt"/>
              </a:rPr>
              <a:t>Communication</a:t>
            </a:r>
          </a:p>
          <a:p>
            <a:r>
              <a:rPr lang="en-US" sz="2400" dirty="0">
                <a:solidFill>
                  <a:srgbClr val="000000"/>
                </a:solidFill>
                <a:latin typeface="+mn-lt"/>
              </a:rPr>
              <a:t>Connections</a:t>
            </a:r>
          </a:p>
          <a:p>
            <a:r>
              <a:rPr lang="en-US" sz="2400" dirty="0">
                <a:solidFill>
                  <a:srgbClr val="000000"/>
                </a:solidFill>
                <a:latin typeface="+mn-lt"/>
              </a:rPr>
              <a:t>Representation</a:t>
            </a:r>
          </a:p>
        </p:txBody>
      </p:sp>
      <p:sp>
        <p:nvSpPr>
          <p:cNvPr id="4" name="Text Placeholder 3"/>
          <p:cNvSpPr>
            <a:spLocks noGrp="1"/>
          </p:cNvSpPr>
          <p:nvPr>
            <p:ph type="body" idx="2"/>
          </p:nvPr>
        </p:nvSpPr>
        <p:spPr>
          <a:xfrm>
            <a:off x="457200" y="4614862"/>
            <a:ext cx="8229600" cy="834224"/>
          </a:xfrm>
        </p:spPr>
        <p:txBody>
          <a:bodyPr/>
          <a:lstStyle/>
          <a:p>
            <a:pPr marL="0" indent="0">
              <a:buNone/>
              <a:tabLst>
                <a:tab pos="176213" algn="l"/>
              </a:tabLst>
            </a:pPr>
            <a:r>
              <a:rPr lang="en-US" sz="2400" b="1" dirty="0">
                <a:solidFill>
                  <a:srgbClr val="000000"/>
                </a:solidFill>
                <a:latin typeface="+mn-lt"/>
              </a:rPr>
              <a:t>How would these be evident in the teaching and learning in your classroom?</a:t>
            </a:r>
          </a:p>
        </p:txBody>
      </p:sp>
    </p:spTree>
    <p:extLst>
      <p:ext uri="{BB962C8B-B14F-4D97-AF65-F5344CB8AC3E}">
        <p14:creationId xmlns:p14="http://schemas.microsoft.com/office/powerpoint/2010/main" val="3639840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Standards for Mathematical Practice from C</a:t>
            </a:r>
            <a:r>
              <a:rPr lang="en-US" sz="100" dirty="0">
                <a:latin typeface="Times New Roman" panose="02020603050405020304" pitchFamily="18" charset="0"/>
              </a:rPr>
              <a:t> </a:t>
            </a:r>
            <a:r>
              <a:rPr lang="en-US" dirty="0">
                <a:latin typeface="Times New Roman" panose="02020603050405020304" pitchFamily="18" charset="0"/>
              </a:rPr>
              <a:t>C</a:t>
            </a:r>
            <a:r>
              <a:rPr lang="en-US" sz="100" dirty="0">
                <a:latin typeface="Times New Roman" panose="02020603050405020304" pitchFamily="18" charset="0"/>
              </a:rPr>
              <a:t> </a:t>
            </a:r>
            <a:r>
              <a:rPr lang="en-US" dirty="0">
                <a:latin typeface="Times New Roman" panose="02020603050405020304" pitchFamily="18" charset="0"/>
              </a:rPr>
              <a:t>S</a:t>
            </a:r>
            <a:r>
              <a:rPr lang="en-US" sz="100" dirty="0">
                <a:latin typeface="Times New Roman" panose="02020603050405020304" pitchFamily="18" charset="0"/>
              </a:rPr>
              <a:t> </a:t>
            </a:r>
            <a:r>
              <a:rPr lang="en-US" dirty="0">
                <a:latin typeface="Times New Roman" panose="02020603050405020304" pitchFamily="18" charset="0"/>
              </a:rPr>
              <a:t>S-M</a:t>
            </a:r>
            <a:endParaRPr lang="en-US" dirty="0"/>
          </a:p>
        </p:txBody>
      </p:sp>
      <p:sp>
        <p:nvSpPr>
          <p:cNvPr id="3" name="Text Placeholder 2"/>
          <p:cNvSpPr>
            <a:spLocks noGrp="1"/>
          </p:cNvSpPr>
          <p:nvPr>
            <p:ph type="body" idx="1"/>
          </p:nvPr>
        </p:nvSpPr>
        <p:spPr/>
        <p:txBody>
          <a:bodyPr/>
          <a:lstStyle/>
          <a:p>
            <a:pPr marL="0" indent="0">
              <a:buNone/>
            </a:pPr>
            <a:r>
              <a:rPr lang="en-US" sz="2400" dirty="0">
                <a:solidFill>
                  <a:srgbClr val="000000"/>
                </a:solidFill>
                <a:latin typeface="+mn-lt"/>
              </a:rPr>
              <a:t>Processes and proficiencies that must be developed in every student.</a:t>
            </a:r>
          </a:p>
          <a:p>
            <a:pPr marL="0" indent="0">
              <a:buNone/>
            </a:pPr>
            <a:r>
              <a:rPr lang="en-US" sz="2400" dirty="0">
                <a:solidFill>
                  <a:srgbClr val="000000"/>
                </a:solidFill>
                <a:latin typeface="+mn-lt"/>
              </a:rPr>
              <a:t>Regardless of standards in your state, it is your job to support parents and families of your students to understand the research behind the standards.</a:t>
            </a:r>
          </a:p>
          <a:p>
            <a:pPr marL="0" indent="0">
              <a:buNone/>
            </a:pPr>
            <a:r>
              <a:rPr lang="en-US" sz="2400" b="1" dirty="0">
                <a:solidFill>
                  <a:srgbClr val="000000"/>
                </a:solidFill>
                <a:latin typeface="+mn-lt"/>
              </a:rPr>
              <a:t>Who makes the curricula decisions in your classroom?</a:t>
            </a:r>
          </a:p>
          <a:p>
            <a:pPr marL="0" indent="0">
              <a:buNone/>
            </a:pPr>
            <a:r>
              <a:rPr lang="en-US" sz="2400" b="1" dirty="0">
                <a:solidFill>
                  <a:srgbClr val="000000"/>
                </a:solidFill>
                <a:latin typeface="+mn-lt"/>
              </a:rPr>
              <a:t>	_____  _____  _____</a:t>
            </a:r>
          </a:p>
        </p:txBody>
      </p:sp>
    </p:spTree>
    <p:extLst>
      <p:ext uri="{BB962C8B-B14F-4D97-AF65-F5344CB8AC3E}">
        <p14:creationId xmlns:p14="http://schemas.microsoft.com/office/powerpoint/2010/main" val="718516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Six Guiding Principles from Principles to Action</a:t>
            </a:r>
          </a:p>
        </p:txBody>
      </p:sp>
      <p:sp>
        <p:nvSpPr>
          <p:cNvPr id="4" name="Text Placeholder 3"/>
          <p:cNvSpPr>
            <a:spLocks noGrp="1"/>
          </p:cNvSpPr>
          <p:nvPr>
            <p:ph type="body" idx="1"/>
          </p:nvPr>
        </p:nvSpPr>
        <p:spPr>
          <a:xfrm>
            <a:off x="1752600" y="1312650"/>
            <a:ext cx="8229600" cy="3248025"/>
          </a:xfrm>
        </p:spPr>
        <p:txBody>
          <a:bodyPr/>
          <a:lstStyle/>
          <a:p>
            <a:pPr marL="432000" indent="-432000">
              <a:buFont typeface="+mj-lt"/>
              <a:buAutoNum type="arabicPeriod"/>
              <a:tabLst>
                <a:tab pos="176213" algn="l"/>
              </a:tabLst>
            </a:pPr>
            <a:r>
              <a:rPr lang="en-US" sz="2400" dirty="0">
                <a:solidFill>
                  <a:srgbClr val="000000"/>
                </a:solidFill>
                <a:latin typeface="+mn-lt"/>
              </a:rPr>
              <a:t>Teaching and Learning</a:t>
            </a:r>
          </a:p>
          <a:p>
            <a:pPr marL="432000" indent="-432000">
              <a:buFont typeface="+mj-lt"/>
              <a:buAutoNum type="arabicPeriod"/>
              <a:tabLst>
                <a:tab pos="176213" algn="l"/>
              </a:tabLst>
            </a:pPr>
            <a:r>
              <a:rPr lang="en-US" sz="2400" dirty="0">
                <a:solidFill>
                  <a:srgbClr val="000000"/>
                </a:solidFill>
                <a:latin typeface="+mn-lt"/>
              </a:rPr>
              <a:t>Access and Equity</a:t>
            </a:r>
          </a:p>
          <a:p>
            <a:pPr marL="432000" indent="-432000">
              <a:buFont typeface="+mj-lt"/>
              <a:buAutoNum type="arabicPeriod"/>
              <a:tabLst>
                <a:tab pos="176213" algn="l"/>
              </a:tabLst>
            </a:pPr>
            <a:r>
              <a:rPr lang="en-US" sz="2400" dirty="0">
                <a:solidFill>
                  <a:srgbClr val="000000"/>
                </a:solidFill>
                <a:latin typeface="+mn-lt"/>
              </a:rPr>
              <a:t>Curriculum</a:t>
            </a:r>
          </a:p>
          <a:p>
            <a:pPr marL="432000" indent="-432000">
              <a:buFont typeface="+mj-lt"/>
              <a:buAutoNum type="arabicPeriod"/>
              <a:tabLst>
                <a:tab pos="176213" algn="l"/>
              </a:tabLst>
            </a:pPr>
            <a:r>
              <a:rPr lang="en-US" sz="2400" dirty="0">
                <a:solidFill>
                  <a:srgbClr val="000000"/>
                </a:solidFill>
                <a:latin typeface="+mn-lt"/>
              </a:rPr>
              <a:t>Tools and Technology</a:t>
            </a:r>
          </a:p>
          <a:p>
            <a:pPr marL="432000" indent="-432000">
              <a:buFont typeface="+mj-lt"/>
              <a:buAutoNum type="arabicPeriod"/>
              <a:tabLst>
                <a:tab pos="176213" algn="l"/>
              </a:tabLst>
            </a:pPr>
            <a:r>
              <a:rPr lang="en-US" sz="2400" dirty="0">
                <a:solidFill>
                  <a:srgbClr val="000000"/>
                </a:solidFill>
                <a:latin typeface="+mn-lt"/>
              </a:rPr>
              <a:t>Assessment</a:t>
            </a:r>
          </a:p>
          <a:p>
            <a:pPr marL="432000" indent="-432000">
              <a:buFont typeface="+mj-lt"/>
              <a:buAutoNum type="arabicPeriod"/>
              <a:tabLst>
                <a:tab pos="176213" algn="l"/>
              </a:tabLst>
            </a:pPr>
            <a:r>
              <a:rPr lang="en-US" sz="2400" dirty="0">
                <a:solidFill>
                  <a:srgbClr val="000000"/>
                </a:solidFill>
                <a:latin typeface="+mn-lt"/>
              </a:rPr>
              <a:t>Professionalism</a:t>
            </a:r>
          </a:p>
        </p:txBody>
      </p:sp>
      <p:sp>
        <p:nvSpPr>
          <p:cNvPr id="5" name="Text Placeholder 4"/>
          <p:cNvSpPr>
            <a:spLocks noGrp="1"/>
          </p:cNvSpPr>
          <p:nvPr>
            <p:ph type="body" idx="2"/>
          </p:nvPr>
        </p:nvSpPr>
        <p:spPr>
          <a:xfrm>
            <a:off x="457200" y="4923809"/>
            <a:ext cx="8229600" cy="1009411"/>
          </a:xfrm>
        </p:spPr>
        <p:txBody>
          <a:bodyPr/>
          <a:lstStyle/>
          <a:p>
            <a:pPr marL="0" indent="0">
              <a:buNone/>
              <a:tabLst>
                <a:tab pos="176213" algn="l"/>
              </a:tabLst>
            </a:pPr>
            <a:r>
              <a:rPr lang="en-US" sz="2400" b="1" dirty="0">
                <a:solidFill>
                  <a:srgbClr val="000000"/>
                </a:solidFill>
                <a:latin typeface="+mn-lt"/>
              </a:rPr>
              <a:t>Explore the guiding principles on webcasts presented on N</a:t>
            </a:r>
            <a:r>
              <a:rPr lang="en-US" sz="100" b="1" dirty="0">
                <a:solidFill>
                  <a:srgbClr val="000000"/>
                </a:solidFill>
                <a:latin typeface="+mn-lt"/>
              </a:rPr>
              <a:t> </a:t>
            </a:r>
            <a:r>
              <a:rPr lang="en-US" sz="2400" b="1" dirty="0">
                <a:solidFill>
                  <a:srgbClr val="000000"/>
                </a:solidFill>
                <a:latin typeface="+mn-lt"/>
              </a:rPr>
              <a:t>C</a:t>
            </a:r>
            <a:r>
              <a:rPr lang="en-US" sz="100" b="1" dirty="0">
                <a:solidFill>
                  <a:srgbClr val="000000"/>
                </a:solidFill>
                <a:latin typeface="+mn-lt"/>
              </a:rPr>
              <a:t> </a:t>
            </a:r>
            <a:r>
              <a:rPr lang="en-US" sz="2400" b="1" dirty="0">
                <a:solidFill>
                  <a:srgbClr val="000000"/>
                </a:solidFill>
                <a:latin typeface="+mn-lt"/>
              </a:rPr>
              <a:t>T</a:t>
            </a:r>
            <a:r>
              <a:rPr lang="en-US" sz="100" b="1" dirty="0">
                <a:solidFill>
                  <a:srgbClr val="000000"/>
                </a:solidFill>
                <a:latin typeface="+mn-lt"/>
              </a:rPr>
              <a:t> </a:t>
            </a:r>
            <a:r>
              <a:rPr lang="en-US" sz="2400" b="1" dirty="0">
                <a:solidFill>
                  <a:srgbClr val="000000"/>
                </a:solidFill>
                <a:latin typeface="+mn-lt"/>
              </a:rPr>
              <a:t>M website (</a:t>
            </a:r>
            <a:r>
              <a:rPr lang="en-US" sz="2400" b="1" dirty="0">
                <a:solidFill>
                  <a:srgbClr val="000000"/>
                </a:solidFill>
                <a:latin typeface="+mn-lt"/>
                <a:hlinkClick r:id="rId2" tooltip="https://www.nctm.org/"/>
              </a:rPr>
              <a:t>www.nctm.org</a:t>
            </a:r>
            <a:r>
              <a:rPr lang="en-US" sz="2400" b="1" dirty="0">
                <a:solidFill>
                  <a:srgbClr val="000000"/>
                </a:solidFill>
                <a:latin typeface="+mn-lt"/>
              </a:rPr>
              <a:t>).</a:t>
            </a:r>
          </a:p>
        </p:txBody>
      </p:sp>
    </p:spTree>
    <p:extLst>
      <p:ext uri="{BB962C8B-B14F-4D97-AF65-F5344CB8AC3E}">
        <p14:creationId xmlns:p14="http://schemas.microsoft.com/office/powerpoint/2010/main" val="364166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to Action</a:t>
            </a:r>
          </a:p>
        </p:txBody>
      </p:sp>
      <p:sp>
        <p:nvSpPr>
          <p:cNvPr id="3" name="Text Placeholder 2"/>
          <p:cNvSpPr>
            <a:spLocks noGrp="1"/>
          </p:cNvSpPr>
          <p:nvPr>
            <p:ph type="body" idx="1"/>
          </p:nvPr>
        </p:nvSpPr>
        <p:spPr/>
        <p:txBody>
          <a:bodyPr/>
          <a:lstStyle/>
          <a:p>
            <a:pPr marL="0" indent="0">
              <a:buNone/>
            </a:pPr>
            <a:r>
              <a:rPr lang="en-US" sz="2400" b="1" dirty="0">
                <a:solidFill>
                  <a:srgbClr val="000000"/>
                </a:solidFill>
                <a:latin typeface="+mn-lt"/>
              </a:rPr>
              <a:t>Pause and reflect on these statements:</a:t>
            </a:r>
          </a:p>
          <a:p>
            <a:r>
              <a:rPr lang="en-US" sz="2400" dirty="0">
                <a:solidFill>
                  <a:srgbClr val="000000"/>
                </a:solidFill>
                <a:latin typeface="+mn-lt"/>
              </a:rPr>
              <a:t>Use meaningful instructional tasks.</a:t>
            </a:r>
          </a:p>
          <a:p>
            <a:r>
              <a:rPr lang="en-US" sz="2400" dirty="0">
                <a:solidFill>
                  <a:srgbClr val="000000"/>
                </a:solidFill>
                <a:latin typeface="+mn-lt"/>
              </a:rPr>
              <a:t>Provide instructional opportunities for students to demonstrate their competence in different ways.</a:t>
            </a:r>
          </a:p>
          <a:p>
            <a:r>
              <a:rPr lang="en-US" sz="2400" dirty="0">
                <a:solidFill>
                  <a:srgbClr val="000000"/>
                </a:solidFill>
                <a:latin typeface="+mn-lt"/>
              </a:rPr>
              <a:t>Avoid thinking of a curriculum as a checklist or disconnected set of daily lessons.</a:t>
            </a:r>
          </a:p>
          <a:p>
            <a:r>
              <a:rPr lang="en-US" sz="2400" dirty="0">
                <a:solidFill>
                  <a:srgbClr val="000000"/>
                </a:solidFill>
                <a:latin typeface="+mn-lt"/>
              </a:rPr>
              <a:t>Consider the use of multiple assessments to capture a variety of student learning styles.</a:t>
            </a:r>
          </a:p>
        </p:txBody>
      </p:sp>
    </p:spTree>
    <p:extLst>
      <p:ext uri="{BB962C8B-B14F-4D97-AF65-F5344CB8AC3E}">
        <p14:creationId xmlns:p14="http://schemas.microsoft.com/office/powerpoint/2010/main" val="1896551584"/>
      </p:ext>
    </p:extLst>
  </p:cSld>
  <p:clrMapOvr>
    <a:masterClrMapping/>
  </p:clrMapOvr>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8226</TotalTime>
  <Words>504</Words>
  <Application>Microsoft Office PowerPoint</Application>
  <PresentationFormat>On-screen Show (4:3)</PresentationFormat>
  <Paragraphs>60</Paragraphs>
  <Slides>10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MS PGothic</vt:lpstr>
      <vt:lpstr>Arial</vt:lpstr>
      <vt:lpstr>Noto Sans Symbols</vt:lpstr>
      <vt:lpstr>Times New Roman</vt:lpstr>
      <vt:lpstr>Verdana</vt:lpstr>
      <vt:lpstr>508 Lecture</vt:lpstr>
      <vt:lpstr>1_508 Lecture</vt:lpstr>
      <vt:lpstr>Elementary and Middle School Mathematics Teaching Developmentally 10th Edition</vt:lpstr>
      <vt:lpstr>Learner Outcomes</vt:lpstr>
      <vt:lpstr>Changing World: Factors to Consider</vt:lpstr>
      <vt:lpstr>Movement Toward Shared Standards</vt:lpstr>
      <vt:lpstr>Common Core State Standards and Domains by Grade Level</vt:lpstr>
      <vt:lpstr>Five Process Standards from Principle and Standards for School Mathematics</vt:lpstr>
      <vt:lpstr>Standards for Mathematical Practice from C C S S-M</vt:lpstr>
      <vt:lpstr>Six Guiding Principles from Principles to Action</vt:lpstr>
      <vt:lpstr>Principles to Action</vt:lpstr>
      <vt:lpstr>An Invitation to Learn and Grow</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and Middle School Mathematics Teaching Developmentally, 10e</dc:title>
  <dc:subject>TED</dc:subject>
  <dc:creator>Van De Walle/Karp/Bay-Williams</dc:creator>
  <cp:keywords>Elementary and Middle School Mathematics Teaching Developmentally</cp:keywords>
  <cp:lastModifiedBy>Geoff F Clement</cp:lastModifiedBy>
  <cp:revision>822</cp:revision>
  <dcterms:modified xsi:type="dcterms:W3CDTF">2018-12-21T14:16:13Z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