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40"/>
  </p:notesMasterIdLst>
  <p:handoutMasterIdLst>
    <p:handoutMasterId r:id="rId41"/>
  </p:handoutMasterIdLst>
  <p:sldIdLst>
    <p:sldId id="256" r:id="rId2"/>
    <p:sldId id="408" r:id="rId3"/>
    <p:sldId id="402" r:id="rId4"/>
    <p:sldId id="403" r:id="rId5"/>
    <p:sldId id="391" r:id="rId6"/>
    <p:sldId id="312" r:id="rId7"/>
    <p:sldId id="317" r:id="rId8"/>
    <p:sldId id="274" r:id="rId9"/>
    <p:sldId id="276" r:id="rId10"/>
    <p:sldId id="332" r:id="rId11"/>
    <p:sldId id="406" r:id="rId12"/>
    <p:sldId id="278" r:id="rId13"/>
    <p:sldId id="405" r:id="rId14"/>
    <p:sldId id="288" r:id="rId15"/>
    <p:sldId id="404" r:id="rId16"/>
    <p:sldId id="393" r:id="rId17"/>
    <p:sldId id="379" r:id="rId18"/>
    <p:sldId id="361" r:id="rId19"/>
    <p:sldId id="395" r:id="rId20"/>
    <p:sldId id="362" r:id="rId21"/>
    <p:sldId id="363" r:id="rId22"/>
    <p:sldId id="365" r:id="rId23"/>
    <p:sldId id="367" r:id="rId24"/>
    <p:sldId id="396" r:id="rId25"/>
    <p:sldId id="369" r:id="rId26"/>
    <p:sldId id="371" r:id="rId27"/>
    <p:sldId id="372" r:id="rId28"/>
    <p:sldId id="397" r:id="rId29"/>
    <p:sldId id="376" r:id="rId30"/>
    <p:sldId id="377" r:id="rId31"/>
    <p:sldId id="378" r:id="rId32"/>
    <p:sldId id="398" r:id="rId33"/>
    <p:sldId id="373" r:id="rId34"/>
    <p:sldId id="375" r:id="rId35"/>
    <p:sldId id="374" r:id="rId36"/>
    <p:sldId id="382" r:id="rId37"/>
    <p:sldId id="381" r:id="rId38"/>
    <p:sldId id="409" r:id="rId3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09" autoAdjust="0"/>
    <p:restoredTop sz="81302" autoAdjust="0"/>
  </p:normalViewPr>
  <p:slideViewPr>
    <p:cSldViewPr snapToGrid="0">
      <p:cViewPr varScale="1">
        <p:scale>
          <a:sx n="71" d="100"/>
          <a:sy n="71" d="100"/>
        </p:scale>
        <p:origin x="-126" y="-408"/>
      </p:cViewPr>
      <p:guideLst>
        <p:guide orient="horz" pos="2160"/>
        <p:guide pos="3840"/>
      </p:guideLst>
    </p:cSldViewPr>
  </p:slideViewPr>
  <p:notesTextViewPr>
    <p:cViewPr>
      <p:scale>
        <a:sx n="1" d="1"/>
        <a:sy n="1" d="1"/>
      </p:scale>
      <p:origin x="0" y="0"/>
    </p:cViewPr>
  </p:notesTextViewPr>
  <p:sorterViewPr>
    <p:cViewPr>
      <p:scale>
        <a:sx n="100" d="100"/>
        <a:sy n="100" d="100"/>
      </p:scale>
      <p:origin x="0" y="30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130" cy="465616"/>
          </a:xfrm>
          <a:prstGeom prst="rect">
            <a:avLst/>
          </a:prstGeom>
        </p:spPr>
        <p:txBody>
          <a:bodyPr vert="horz" lIns="92263" tIns="46131" rIns="92263" bIns="46131" rtlCol="0"/>
          <a:lstStyle>
            <a:lvl1pPr algn="l">
              <a:defRPr sz="1200"/>
            </a:lvl1pPr>
          </a:lstStyle>
          <a:p>
            <a:endParaRPr lang="en-US"/>
          </a:p>
        </p:txBody>
      </p:sp>
      <p:sp>
        <p:nvSpPr>
          <p:cNvPr id="3" name="Date Placeholder 2"/>
          <p:cNvSpPr>
            <a:spLocks noGrp="1"/>
          </p:cNvSpPr>
          <p:nvPr>
            <p:ph type="dt" sz="quarter" idx="1"/>
          </p:nvPr>
        </p:nvSpPr>
        <p:spPr>
          <a:xfrm>
            <a:off x="3978366" y="0"/>
            <a:ext cx="3043130" cy="465616"/>
          </a:xfrm>
          <a:prstGeom prst="rect">
            <a:avLst/>
          </a:prstGeom>
        </p:spPr>
        <p:txBody>
          <a:bodyPr vert="horz" lIns="92263" tIns="46131" rIns="92263" bIns="46131" rtlCol="0"/>
          <a:lstStyle>
            <a:lvl1pPr algn="r">
              <a:defRPr sz="1200"/>
            </a:lvl1pPr>
          </a:lstStyle>
          <a:p>
            <a:fld id="{64B69F04-9A65-4D3B-BDCE-EA3B7BD47C53}" type="datetimeFigureOut">
              <a:rPr lang="en-US" smtClean="0"/>
              <a:t>4/9/2019</a:t>
            </a:fld>
            <a:endParaRPr lang="en-US"/>
          </a:p>
        </p:txBody>
      </p:sp>
      <p:sp>
        <p:nvSpPr>
          <p:cNvPr id="4" name="Footer Placeholder 3"/>
          <p:cNvSpPr>
            <a:spLocks noGrp="1"/>
          </p:cNvSpPr>
          <p:nvPr>
            <p:ph type="ftr" sz="quarter" idx="2"/>
          </p:nvPr>
        </p:nvSpPr>
        <p:spPr>
          <a:xfrm>
            <a:off x="0" y="8841885"/>
            <a:ext cx="3043130" cy="465616"/>
          </a:xfrm>
          <a:prstGeom prst="rect">
            <a:avLst/>
          </a:prstGeom>
        </p:spPr>
        <p:txBody>
          <a:bodyPr vert="horz" lIns="92263" tIns="46131" rIns="92263" bIns="46131" rtlCol="0" anchor="b"/>
          <a:lstStyle>
            <a:lvl1pPr algn="l">
              <a:defRPr sz="1200"/>
            </a:lvl1pPr>
          </a:lstStyle>
          <a:p>
            <a:endParaRPr lang="en-US"/>
          </a:p>
        </p:txBody>
      </p:sp>
      <p:sp>
        <p:nvSpPr>
          <p:cNvPr id="5" name="Slide Number Placeholder 4"/>
          <p:cNvSpPr>
            <a:spLocks noGrp="1"/>
          </p:cNvSpPr>
          <p:nvPr>
            <p:ph type="sldNum" sz="quarter" idx="3"/>
          </p:nvPr>
        </p:nvSpPr>
        <p:spPr>
          <a:xfrm>
            <a:off x="3978366" y="8841885"/>
            <a:ext cx="3043130" cy="465616"/>
          </a:xfrm>
          <a:prstGeom prst="rect">
            <a:avLst/>
          </a:prstGeom>
        </p:spPr>
        <p:txBody>
          <a:bodyPr vert="horz" lIns="92263" tIns="46131" rIns="92263" bIns="46131" rtlCol="0" anchor="b"/>
          <a:lstStyle>
            <a:lvl1pPr algn="r">
              <a:defRPr sz="1200"/>
            </a:lvl1pPr>
          </a:lstStyle>
          <a:p>
            <a:fld id="{2B7878A7-5B79-48C3-99D4-94827D5EFBFE}" type="slidenum">
              <a:rPr lang="en-US" smtClean="0"/>
              <a:t>‹#›</a:t>
            </a:fld>
            <a:endParaRPr lang="en-US"/>
          </a:p>
        </p:txBody>
      </p:sp>
    </p:spTree>
    <p:extLst>
      <p:ext uri="{BB962C8B-B14F-4D97-AF65-F5344CB8AC3E}">
        <p14:creationId xmlns:p14="http://schemas.microsoft.com/office/powerpoint/2010/main" val="58877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0"/>
            <a:ext cx="3043343" cy="467072"/>
          </a:xfrm>
          <a:prstGeom prst="rect">
            <a:avLst/>
          </a:prstGeom>
        </p:spPr>
        <p:txBody>
          <a:bodyPr vert="horz" lIns="93324" tIns="46662" rIns="93324" bIns="46662" rtlCol="0"/>
          <a:lstStyle>
            <a:lvl1pPr algn="r">
              <a:defRPr sz="1200"/>
            </a:lvl1pPr>
          </a:lstStyle>
          <a:p>
            <a:fld id="{DF88F38A-1654-4FBF-A56E-3B31B30BA858}" type="datetimeFigureOut">
              <a:rPr lang="en-US" smtClean="0"/>
              <a:t>4/9/2019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4" tIns="46662" rIns="93324" bIns="46662" rtlCol="0" anchor="b"/>
          <a:lstStyle>
            <a:lvl1pPr algn="r">
              <a:defRPr sz="1200"/>
            </a:lvl1pPr>
          </a:lstStyle>
          <a:p>
            <a:fld id="{2001604E-3FF0-4565-9E30-90C45B2CD639}" type="slidenum">
              <a:rPr lang="en-US" smtClean="0"/>
              <a:t>‹#›</a:t>
            </a:fld>
            <a:endParaRPr lang="en-US" dirty="0"/>
          </a:p>
        </p:txBody>
      </p:sp>
    </p:spTree>
    <p:extLst>
      <p:ext uri="{BB962C8B-B14F-4D97-AF65-F5344CB8AC3E}">
        <p14:creationId xmlns:p14="http://schemas.microsoft.com/office/powerpoint/2010/main" val="239269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1604E-3FF0-4565-9E30-90C45B2CD639}" type="slidenum">
              <a:rPr lang="en-US" smtClean="0"/>
              <a:t>4</a:t>
            </a:fld>
            <a:endParaRPr lang="en-US" dirty="0"/>
          </a:p>
        </p:txBody>
      </p:sp>
    </p:spTree>
    <p:extLst>
      <p:ext uri="{BB962C8B-B14F-4D97-AF65-F5344CB8AC3E}">
        <p14:creationId xmlns:p14="http://schemas.microsoft.com/office/powerpoint/2010/main" val="1799444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1604E-3FF0-4565-9E30-90C45B2CD639}" type="slidenum">
              <a:rPr lang="en-US" smtClean="0"/>
              <a:t>14</a:t>
            </a:fld>
            <a:endParaRPr lang="en-US" dirty="0"/>
          </a:p>
        </p:txBody>
      </p:sp>
    </p:spTree>
    <p:extLst>
      <p:ext uri="{BB962C8B-B14F-4D97-AF65-F5344CB8AC3E}">
        <p14:creationId xmlns:p14="http://schemas.microsoft.com/office/powerpoint/2010/main" val="166872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01604E-3FF0-4565-9E30-90C45B2CD639}" type="slidenum">
              <a:rPr lang="en-US" smtClean="0"/>
              <a:t>28</a:t>
            </a:fld>
            <a:endParaRPr lang="en-US" dirty="0"/>
          </a:p>
        </p:txBody>
      </p:sp>
    </p:spTree>
    <p:extLst>
      <p:ext uri="{BB962C8B-B14F-4D97-AF65-F5344CB8AC3E}">
        <p14:creationId xmlns:p14="http://schemas.microsoft.com/office/powerpoint/2010/main" val="372345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1604E-3FF0-4565-9E30-90C45B2CD63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45194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1604E-3FF0-4565-9E30-90C45B2CD639}" type="slidenum">
              <a:rPr lang="en-US" smtClean="0"/>
              <a:t>34</a:t>
            </a:fld>
            <a:endParaRPr lang="en-US" dirty="0"/>
          </a:p>
        </p:txBody>
      </p:sp>
    </p:spTree>
    <p:extLst>
      <p:ext uri="{BB962C8B-B14F-4D97-AF65-F5344CB8AC3E}">
        <p14:creationId xmlns:p14="http://schemas.microsoft.com/office/powerpoint/2010/main" val="66006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3284890-85D2-4D7B-8EF5-15A9C1DB8F42}" type="datetimeFigureOut">
              <a:rPr lang="en-US" smtClean="0"/>
              <a:t>4/9/2019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7157CC2-0FC8-4686-B024-99790E0F5162}" type="datetimeFigureOut">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764DA5-CD3D-4590-A511-FCD3BC7A793E}" type="datetimeFigureOut">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F5661D-6934-4B32-B92C-470368BF1EC6}" type="datetimeFigureOut">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548D31E-DCDA-41A7-9C67-C4B11B94D21D}" type="datetimeFigureOut">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B3762C0-B258-48F1-ADE6-176B4174CCDD}" type="datetimeFigureOut">
              <a:rPr lang="en-US" smtClean="0"/>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677919A6-33EB-49BD-A62F-1FA56B9F9712}" type="datetimeFigureOut">
              <a:rPr lang="en-US" smtClean="0"/>
              <a:t>4/9/2019</a:t>
            </a:fld>
            <a:endParaRPr lang="en-US" dirty="0"/>
          </a:p>
        </p:txBody>
      </p:sp>
      <p:sp>
        <p:nvSpPr>
          <p:cNvPr id="8" name="Slide Number Placeholder 7"/>
          <p:cNvSpPr>
            <a:spLocks noGrp="1"/>
          </p:cNvSpPr>
          <p:nvPr>
            <p:ph type="sldNum" sz="quarter" idx="11"/>
          </p:nvPr>
        </p:nvSpPr>
        <p:spPr/>
        <p:txBody>
          <a:bodyPr/>
          <a:lstStyle/>
          <a:p>
            <a:fld id="{4FAB73BC-B049-4115-A692-8D63A059BFB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4/9/2019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16AA21-1863-4931-97CB-99D0A168701B}" type="datetimeFigureOut">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875264" y="6422065"/>
            <a:ext cx="1016000" cy="365125"/>
          </a:xfrm>
        </p:spPr>
        <p:txBody>
          <a:bodyPr/>
          <a:lstStyle/>
          <a:p>
            <a:fld id="{4FAB73BC-B049-4115-A692-8D63A059BFB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fld id="{3772C379-9A7C-4C87-A116-CBE9F58B04C5}" type="datetimeFigureOut">
              <a:rPr lang="en-US" smtClean="0"/>
              <a:t>4/9/2019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664C608-40B1-4030-A28D-5B74BC98ADCE}" type="datetimeFigureOut">
              <a:rPr lang="en-US" smtClean="0"/>
              <a:t>4/9/2019</a:t>
            </a:fld>
            <a:endParaRPr lang="en-US" dirty="0"/>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FAB73BC-B049-4115-A692-8D63A059BFB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athplayground.com/thinkingblocks.html"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407" y="66470"/>
            <a:ext cx="11073065" cy="1466568"/>
          </a:xfrm>
        </p:spPr>
        <p:txBody>
          <a:bodyPr>
            <a:normAutofit fontScale="90000"/>
          </a:bodyPr>
          <a:lstStyle/>
          <a:p>
            <a:pPr algn="l"/>
            <a:r>
              <a:rPr lang="en-US" dirty="0"/>
              <a:t> </a:t>
            </a:r>
            <a:br>
              <a:rPr lang="en-US" dirty="0"/>
            </a:br>
            <a:r>
              <a:rPr lang="en-US" sz="3600" dirty="0">
                <a:solidFill>
                  <a:schemeClr val="accent1">
                    <a:lumMod val="20000"/>
                    <a:lumOff val="80000"/>
                  </a:schemeClr>
                </a:solidFill>
                <a:effectLst/>
              </a:rPr>
              <a:t>Exploring the Influence of the Singapore Modeling Method on Prospective Elementary Teachers in a university mathematics course</a:t>
            </a:r>
            <a:endParaRPr lang="en-US" sz="4000" dirty="0">
              <a:solidFill>
                <a:schemeClr val="accent1">
                  <a:lumMod val="20000"/>
                  <a:lumOff val="80000"/>
                </a:schemeClr>
              </a:solidFill>
            </a:endParaRPr>
          </a:p>
        </p:txBody>
      </p:sp>
      <p:sp>
        <p:nvSpPr>
          <p:cNvPr id="3" name="Subtitle 2"/>
          <p:cNvSpPr>
            <a:spLocks noGrp="1"/>
          </p:cNvSpPr>
          <p:nvPr>
            <p:ph type="subTitle" idx="1"/>
          </p:nvPr>
        </p:nvSpPr>
        <p:spPr>
          <a:xfrm>
            <a:off x="-346429" y="8316969"/>
            <a:ext cx="10745039" cy="2154625"/>
          </a:xfrm>
        </p:spPr>
        <p:txBody>
          <a:bodyPr>
            <a:normAutofit/>
          </a:bodyPr>
          <a:lstStyle/>
          <a:p>
            <a:r>
              <a:rPr lang="en-US" dirty="0"/>
              <a:t>Geoff F. Clement</a:t>
            </a:r>
            <a:br>
              <a:rPr lang="en-US" dirty="0"/>
            </a:br>
            <a:r>
              <a:rPr lang="en-US" dirty="0"/>
              <a:t>Prospectus Defense Presentation</a:t>
            </a:r>
          </a:p>
          <a:p>
            <a:r>
              <a:rPr lang="en-US" dirty="0"/>
              <a:t>May, 2016</a:t>
            </a:r>
          </a:p>
        </p:txBody>
      </p:sp>
      <p:sp>
        <p:nvSpPr>
          <p:cNvPr id="5" name="TextBox 4"/>
          <p:cNvSpPr txBox="1"/>
          <p:nvPr/>
        </p:nvSpPr>
        <p:spPr>
          <a:xfrm>
            <a:off x="7551314" y="4930821"/>
            <a:ext cx="3825663" cy="1200329"/>
          </a:xfrm>
          <a:prstGeom prst="rect">
            <a:avLst/>
          </a:prstGeom>
          <a:noFill/>
        </p:spPr>
        <p:txBody>
          <a:bodyPr wrap="square" rtlCol="0">
            <a:spAutoFit/>
          </a:bodyPr>
          <a:lstStyle/>
          <a:p>
            <a:r>
              <a:rPr lang="en-US" sz="2400" dirty="0"/>
              <a:t>Dissertation Defense</a:t>
            </a:r>
          </a:p>
          <a:p>
            <a:r>
              <a:rPr lang="en-US" sz="2400" dirty="0"/>
              <a:t>Geoff F. Clement</a:t>
            </a:r>
          </a:p>
          <a:p>
            <a:r>
              <a:rPr lang="en-US" sz="2400" dirty="0"/>
              <a:t>March 29, 2017</a:t>
            </a:r>
          </a:p>
        </p:txBody>
      </p:sp>
      <p:pic>
        <p:nvPicPr>
          <p:cNvPr id="6" name="Picture 5"/>
          <p:cNvPicPr>
            <a:picLocks noChangeAspect="1"/>
          </p:cNvPicPr>
          <p:nvPr/>
        </p:nvPicPr>
        <p:blipFill>
          <a:blip r:embed="rId2"/>
          <a:stretch>
            <a:fillRect/>
          </a:stretch>
        </p:blipFill>
        <p:spPr>
          <a:xfrm>
            <a:off x="1145382" y="2665092"/>
            <a:ext cx="5099684" cy="3542809"/>
          </a:xfrm>
          <a:prstGeom prst="rect">
            <a:avLst/>
          </a:prstGeom>
        </p:spPr>
      </p:pic>
      <p:pic>
        <p:nvPicPr>
          <p:cNvPr id="4" name="Picture 3"/>
          <p:cNvPicPr>
            <a:picLocks noChangeAspect="1"/>
          </p:cNvPicPr>
          <p:nvPr/>
        </p:nvPicPr>
        <p:blipFill>
          <a:blip r:embed="rId3"/>
          <a:stretch>
            <a:fillRect/>
          </a:stretch>
        </p:blipFill>
        <p:spPr>
          <a:xfrm>
            <a:off x="6818969" y="2665092"/>
            <a:ext cx="4306683" cy="1923702"/>
          </a:xfrm>
          <a:prstGeom prst="rect">
            <a:avLst/>
          </a:prstGeom>
        </p:spPr>
      </p:pic>
    </p:spTree>
    <p:extLst>
      <p:ext uri="{BB962C8B-B14F-4D97-AF65-F5344CB8AC3E}">
        <p14:creationId xmlns:p14="http://schemas.microsoft.com/office/powerpoint/2010/main" val="25629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38" y="60490"/>
            <a:ext cx="9956800" cy="1143000"/>
          </a:xfrm>
        </p:spPr>
        <p:txBody>
          <a:bodyPr>
            <a:normAutofit fontScale="90000"/>
          </a:bodyPr>
          <a:lstStyle/>
          <a:p>
            <a:r>
              <a:rPr lang="en-US" dirty="0"/>
              <a:t>Singapore Modeling Method Intervention</a:t>
            </a:r>
          </a:p>
        </p:txBody>
      </p:sp>
      <p:sp>
        <p:nvSpPr>
          <p:cNvPr id="3" name="Content Placeholder 2"/>
          <p:cNvSpPr>
            <a:spLocks noGrp="1"/>
          </p:cNvSpPr>
          <p:nvPr>
            <p:ph idx="1"/>
          </p:nvPr>
        </p:nvSpPr>
        <p:spPr>
          <a:xfrm>
            <a:off x="620110" y="1250365"/>
            <a:ext cx="8981090" cy="5291913"/>
          </a:xfrm>
        </p:spPr>
        <p:txBody>
          <a:bodyPr>
            <a:normAutofit fontScale="85000" lnSpcReduction="20000"/>
          </a:bodyPr>
          <a:lstStyle/>
          <a:p>
            <a:r>
              <a:rPr lang="en-US" dirty="0"/>
              <a:t>Day 1: Modeling of the SMM based on Forsten’s (2010) and Walker (2010)’s books using PowerPoint/Centimeter Grid Paper Activity with Unifix cubes (60 per group of 3-4 PTs) involving Whole Number Operations, CGI Problem Types</a:t>
            </a:r>
            <a:br>
              <a:rPr lang="en-US" dirty="0"/>
            </a:br>
            <a:endParaRPr lang="en-US" dirty="0"/>
          </a:p>
          <a:p>
            <a:r>
              <a:rPr lang="en-US" dirty="0"/>
              <a:t>Day 2: Continue SMM practice, Thinking Blocks Website </a:t>
            </a:r>
            <a:r>
              <a:rPr lang="en-US" dirty="0">
                <a:hlinkClick r:id="rId2"/>
              </a:rPr>
              <a:t>http://www.mathplayground.com/thinkingblocks.html</a:t>
            </a:r>
            <a:r>
              <a:rPr lang="en-US" dirty="0"/>
              <a:t> </a:t>
            </a:r>
          </a:p>
          <a:p>
            <a:pPr lvl="1"/>
            <a:endParaRPr lang="en-US" dirty="0"/>
          </a:p>
          <a:p>
            <a:r>
              <a:rPr lang="en-US" dirty="0"/>
              <a:t>Day 3: SMM Classwork/Homework</a:t>
            </a:r>
          </a:p>
          <a:p>
            <a:pPr marL="448056" lvl="1" indent="0">
              <a:buNone/>
            </a:pPr>
            <a:endParaRPr lang="en-US" dirty="0"/>
          </a:p>
          <a:p>
            <a:r>
              <a:rPr lang="en-US" dirty="0"/>
              <a:t>Day 4: Strip Diagrams (Emphasize Ratios, Multiplicative </a:t>
            </a:r>
            <a:br>
              <a:rPr lang="en-US" dirty="0"/>
            </a:br>
            <a:r>
              <a:rPr lang="en-US" dirty="0"/>
              <a:t>Comparisons), SMM Centers Activity on Wide Range of Problem Solving Involving Whole Numbers, Fractions, Decimals, and Percents	</a:t>
            </a:r>
          </a:p>
        </p:txBody>
      </p:sp>
      <p:pic>
        <p:nvPicPr>
          <p:cNvPr id="4" name="Picture 3"/>
          <p:cNvPicPr>
            <a:picLocks noChangeAspect="1"/>
          </p:cNvPicPr>
          <p:nvPr/>
        </p:nvPicPr>
        <p:blipFill>
          <a:blip r:embed="rId3"/>
          <a:stretch>
            <a:fillRect/>
          </a:stretch>
        </p:blipFill>
        <p:spPr>
          <a:xfrm>
            <a:off x="9739191" y="2429718"/>
            <a:ext cx="2189039" cy="1356432"/>
          </a:xfrm>
          <a:prstGeom prst="rect">
            <a:avLst/>
          </a:prstGeom>
        </p:spPr>
      </p:pic>
      <p:pic>
        <p:nvPicPr>
          <p:cNvPr id="5" name="Picture 4"/>
          <p:cNvPicPr>
            <a:picLocks noChangeAspect="1"/>
          </p:cNvPicPr>
          <p:nvPr/>
        </p:nvPicPr>
        <p:blipFill>
          <a:blip r:embed="rId4"/>
          <a:stretch>
            <a:fillRect/>
          </a:stretch>
        </p:blipFill>
        <p:spPr>
          <a:xfrm>
            <a:off x="9739191" y="3896322"/>
            <a:ext cx="2189039" cy="1374512"/>
          </a:xfrm>
          <a:prstGeom prst="rect">
            <a:avLst/>
          </a:prstGeom>
        </p:spPr>
      </p:pic>
      <p:pic>
        <p:nvPicPr>
          <p:cNvPr id="6" name="Picture 5"/>
          <p:cNvPicPr>
            <a:picLocks noChangeAspect="1"/>
          </p:cNvPicPr>
          <p:nvPr/>
        </p:nvPicPr>
        <p:blipFill>
          <a:blip r:embed="rId5"/>
          <a:stretch>
            <a:fillRect/>
          </a:stretch>
        </p:blipFill>
        <p:spPr>
          <a:xfrm>
            <a:off x="10237727" y="661451"/>
            <a:ext cx="1622547" cy="1622547"/>
          </a:xfrm>
          <a:prstGeom prst="rect">
            <a:avLst/>
          </a:prstGeom>
        </p:spPr>
      </p:pic>
      <p:pic>
        <p:nvPicPr>
          <p:cNvPr id="7" name="Picture 6"/>
          <p:cNvPicPr>
            <a:picLocks noChangeAspect="1"/>
          </p:cNvPicPr>
          <p:nvPr/>
        </p:nvPicPr>
        <p:blipFill>
          <a:blip r:embed="rId6"/>
          <a:stretch>
            <a:fillRect/>
          </a:stretch>
        </p:blipFill>
        <p:spPr>
          <a:xfrm>
            <a:off x="9518405" y="5405512"/>
            <a:ext cx="2409825" cy="1235611"/>
          </a:xfrm>
          <a:prstGeom prst="rect">
            <a:avLst/>
          </a:prstGeom>
        </p:spPr>
      </p:pic>
    </p:spTree>
    <p:extLst>
      <p:ext uri="{BB962C8B-B14F-4D97-AF65-F5344CB8AC3E}">
        <p14:creationId xmlns:p14="http://schemas.microsoft.com/office/powerpoint/2010/main" val="339848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629" y="232752"/>
            <a:ext cx="9057200" cy="6317011"/>
          </a:xfrm>
          <a:prstGeom prst="rect">
            <a:avLst/>
          </a:prstGeom>
          <a:solidFill>
            <a:schemeClr val="accent5">
              <a:lumMod val="40000"/>
              <a:lumOff val="60000"/>
            </a:schemeClr>
          </a:solidFill>
          <a:ln>
            <a:noFill/>
          </a:ln>
          <a:effectLst/>
        </p:spPr>
      </p:pic>
      <p:pic>
        <p:nvPicPr>
          <p:cNvPr id="3" name="Picture 2"/>
          <p:cNvPicPr>
            <a:picLocks noChangeAspect="1"/>
          </p:cNvPicPr>
          <p:nvPr/>
        </p:nvPicPr>
        <p:blipFill>
          <a:blip r:embed="rId3"/>
          <a:stretch>
            <a:fillRect/>
          </a:stretch>
        </p:blipFill>
        <p:spPr>
          <a:xfrm>
            <a:off x="9975553" y="3391257"/>
            <a:ext cx="1865538" cy="2420322"/>
          </a:xfrm>
          <a:prstGeom prst="rect">
            <a:avLst/>
          </a:prstGeom>
        </p:spPr>
      </p:pic>
      <p:pic>
        <p:nvPicPr>
          <p:cNvPr id="4" name="Picture 3"/>
          <p:cNvPicPr>
            <a:picLocks noChangeAspect="1"/>
          </p:cNvPicPr>
          <p:nvPr/>
        </p:nvPicPr>
        <p:blipFill>
          <a:blip r:embed="rId4"/>
          <a:stretch>
            <a:fillRect/>
          </a:stretch>
        </p:blipFill>
        <p:spPr>
          <a:xfrm>
            <a:off x="9759094" y="1322741"/>
            <a:ext cx="2298456" cy="1450798"/>
          </a:xfrm>
          <a:prstGeom prst="rect">
            <a:avLst/>
          </a:prstGeom>
        </p:spPr>
      </p:pic>
    </p:spTree>
    <p:extLst>
      <p:ext uri="{BB962C8B-B14F-4D97-AF65-F5344CB8AC3E}">
        <p14:creationId xmlns:p14="http://schemas.microsoft.com/office/powerpoint/2010/main" val="104745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78" y="321130"/>
            <a:ext cx="9956800" cy="1143000"/>
          </a:xfrm>
        </p:spPr>
        <p:txBody>
          <a:bodyPr/>
          <a:lstStyle/>
          <a:p>
            <a:pPr lvl="1" algn="l" rtl="0">
              <a:lnSpc>
                <a:spcPct val="90000"/>
              </a:lnSpc>
              <a:spcBef>
                <a:spcPct val="0"/>
              </a:spcBef>
            </a:pPr>
            <a:r>
              <a:rPr lang="en-US" sz="4800" dirty="0">
                <a:solidFill>
                  <a:schemeClr val="tx1"/>
                </a:solidFill>
              </a:rPr>
              <a:t>Quantitative Data Analysis</a:t>
            </a:r>
            <a:r>
              <a:rPr lang="en-US" sz="2800" dirty="0">
                <a:solidFill>
                  <a:schemeClr val="tx1"/>
                </a:solidFill>
              </a:rPr>
              <a:t/>
            </a:r>
            <a:br>
              <a:rPr lang="en-US" sz="2800"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597978" y="1363334"/>
            <a:ext cx="11293893" cy="5101941"/>
          </a:xfrm>
        </p:spPr>
        <p:txBody>
          <a:bodyPr>
            <a:normAutofit/>
          </a:bodyPr>
          <a:lstStyle/>
          <a:p>
            <a:r>
              <a:rPr lang="en-US" sz="2900" dirty="0">
                <a:latin typeface="Times New Roman" panose="02020603050405020304" pitchFamily="18" charset="0"/>
                <a:cs typeface="Times New Roman" panose="02020603050405020304" pitchFamily="18" charset="0"/>
              </a:rPr>
              <a:t>Analysis of student classwork, homework, and test artifacts using Swars Auslander’s (2016) 5-point rubric</a:t>
            </a:r>
          </a:p>
          <a:p>
            <a:r>
              <a:rPr lang="en-US" sz="2900" dirty="0">
                <a:latin typeface="Times New Roman" panose="02020603050405020304" pitchFamily="18" charset="0"/>
                <a:cs typeface="Times New Roman" panose="02020603050405020304" pitchFamily="18" charset="0"/>
              </a:rPr>
              <a:t>Used</a:t>
            </a:r>
            <a:r>
              <a:rPr lang="en-US" sz="2900" dirty="0">
                <a:solidFill>
                  <a:schemeClr val="accent5">
                    <a:lumMod val="40000"/>
                    <a:lumOff val="60000"/>
                  </a:schemeClr>
                </a:solidFill>
                <a:latin typeface="Times New Roman" panose="02020603050405020304" pitchFamily="18" charset="0"/>
                <a:cs typeface="Times New Roman" panose="02020603050405020304" pitchFamily="18" charset="0"/>
              </a:rPr>
              <a:t> collegial collaboration on </a:t>
            </a:r>
            <a:r>
              <a:rPr lang="en-US" sz="2900" dirty="0">
                <a:latin typeface="Times New Roman" panose="02020603050405020304" pitchFamily="18" charset="0"/>
                <a:cs typeface="Times New Roman" panose="02020603050405020304" pitchFamily="18" charset="0"/>
              </a:rPr>
              <a:t>Mathematics Problem-Solving Assessment coding and used an average of scores</a:t>
            </a:r>
          </a:p>
          <a:p>
            <a:r>
              <a:rPr lang="en-US" sz="2900" dirty="0">
                <a:latin typeface="Times New Roman" panose="02020603050405020304" pitchFamily="18" charset="0"/>
                <a:cs typeface="Times New Roman" panose="02020603050405020304" pitchFamily="18" charset="0"/>
              </a:rPr>
              <a:t>Descriptive statistics (means, standard deviations) using LMT/TKAS website provisions, Excel, &amp; SPSS for analysis and displaying findings</a:t>
            </a:r>
          </a:p>
          <a:p>
            <a:r>
              <a:rPr lang="en-US" sz="2900" dirty="0">
                <a:latin typeface="Times New Roman" panose="02020603050405020304" pitchFamily="18" charset="0"/>
                <a:cs typeface="Times New Roman" panose="02020603050405020304" pitchFamily="18" charset="0"/>
              </a:rPr>
              <a:t>The LMT/TKAS MKT Measures (2 subscales), Mathematics Problem-Solving Assessment, and MSES-R Survey data were analyzed with a </a:t>
            </a:r>
            <a:r>
              <a:rPr lang="en-US" sz="2900" dirty="0">
                <a:solidFill>
                  <a:schemeClr val="accent5">
                    <a:lumMod val="40000"/>
                    <a:lumOff val="60000"/>
                  </a:schemeClr>
                </a:solidFill>
                <a:latin typeface="Times New Roman" panose="02020603050405020304" pitchFamily="18" charset="0"/>
                <a:cs typeface="Times New Roman" panose="02020603050405020304" pitchFamily="18" charset="0"/>
              </a:rPr>
              <a:t>paired sample </a:t>
            </a:r>
            <a:r>
              <a:rPr lang="en-US" sz="2900" i="1" dirty="0">
                <a:solidFill>
                  <a:schemeClr val="accent5">
                    <a:lumMod val="40000"/>
                    <a:lumOff val="60000"/>
                  </a:schemeClr>
                </a:solidFill>
                <a:latin typeface="Times New Roman" panose="02020603050405020304" pitchFamily="18" charset="0"/>
                <a:cs typeface="Times New Roman" panose="02020603050405020304" pitchFamily="18" charset="0"/>
              </a:rPr>
              <a:t>t</a:t>
            </a:r>
            <a:r>
              <a:rPr lang="en-US" sz="2900" dirty="0">
                <a:solidFill>
                  <a:schemeClr val="accent5">
                    <a:lumMod val="40000"/>
                    <a:lumOff val="60000"/>
                  </a:schemeClr>
                </a:solidFill>
                <a:latin typeface="Times New Roman" panose="02020603050405020304" pitchFamily="18" charset="0"/>
                <a:cs typeface="Times New Roman" panose="02020603050405020304" pitchFamily="18" charset="0"/>
              </a:rPr>
              <a:t>-test design.</a:t>
            </a:r>
          </a:p>
          <a:p>
            <a:r>
              <a:rPr lang="en-US" sz="2900" dirty="0">
                <a:latin typeface="Times New Roman" panose="02020603050405020304" pitchFamily="18" charset="0"/>
                <a:cs typeface="Times New Roman" panose="02020603050405020304" pitchFamily="18" charset="0"/>
              </a:rPr>
              <a:t>Text, tables, figures, images of various student artifacts</a:t>
            </a:r>
            <a:endParaRPr lang="en-US" sz="2400" dirty="0"/>
          </a:p>
          <a:p>
            <a:pPr lvl="1"/>
            <a:endParaRPr lang="en-US" sz="7000" dirty="0"/>
          </a:p>
        </p:txBody>
      </p:sp>
    </p:spTree>
    <p:extLst>
      <p:ext uri="{BB962C8B-B14F-4D97-AF65-F5344CB8AC3E}">
        <p14:creationId xmlns:p14="http://schemas.microsoft.com/office/powerpoint/2010/main" val="8035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78" y="321130"/>
            <a:ext cx="9956800" cy="1143000"/>
          </a:xfrm>
        </p:spPr>
        <p:txBody>
          <a:bodyPr/>
          <a:lstStyle/>
          <a:p>
            <a:pPr lvl="1" algn="l" rtl="0">
              <a:lnSpc>
                <a:spcPct val="90000"/>
              </a:lnSpc>
              <a:spcBef>
                <a:spcPct val="0"/>
              </a:spcBef>
            </a:pPr>
            <a:r>
              <a:rPr lang="en-US" sz="4800" dirty="0">
                <a:solidFill>
                  <a:schemeClr val="tx1"/>
                </a:solidFill>
              </a:rPr>
              <a:t>Qualitative Data Analysis</a:t>
            </a:r>
            <a:r>
              <a:rPr lang="en-US" sz="2800" dirty="0">
                <a:solidFill>
                  <a:schemeClr val="tx1"/>
                </a:solidFill>
              </a:rPr>
              <a:t/>
            </a:r>
            <a:br>
              <a:rPr lang="en-US" sz="2800"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517107" y="1451258"/>
            <a:ext cx="11293893" cy="5101941"/>
          </a:xfrm>
        </p:spPr>
        <p:txBody>
          <a:bodyPr>
            <a:normAutofit fontScale="92500" lnSpcReduction="20000"/>
          </a:bodyPr>
          <a:lstStyle/>
          <a:p>
            <a:r>
              <a:rPr lang="en-US" sz="2900" dirty="0">
                <a:latin typeface="Times New Roman" panose="02020603050405020304" pitchFamily="18" charset="0"/>
                <a:cs typeface="Times New Roman" panose="02020603050405020304" pitchFamily="18" charset="0"/>
              </a:rPr>
              <a:t>Used a digital audio recorder to capture the interview data, then used </a:t>
            </a:r>
            <a:r>
              <a:rPr lang="en-US" sz="2900" dirty="0">
                <a:solidFill>
                  <a:schemeClr val="accent5">
                    <a:lumMod val="40000"/>
                    <a:lumOff val="60000"/>
                  </a:schemeClr>
                </a:solidFill>
                <a:latin typeface="Times New Roman" panose="02020603050405020304" pitchFamily="18" charset="0"/>
                <a:cs typeface="Times New Roman" panose="02020603050405020304" pitchFamily="18" charset="0"/>
              </a:rPr>
              <a:t>rev.com</a:t>
            </a:r>
            <a:r>
              <a:rPr lang="en-US" sz="2900" dirty="0">
                <a:latin typeface="Times New Roman" panose="02020603050405020304" pitchFamily="18" charset="0"/>
                <a:cs typeface="Times New Roman" panose="02020603050405020304" pitchFamily="18" charset="0"/>
              </a:rPr>
              <a:t> to transcribe each semi-structured individual interview.</a:t>
            </a:r>
          </a:p>
          <a:p>
            <a:r>
              <a:rPr lang="en-US" sz="2900" dirty="0">
                <a:latin typeface="Times New Roman" panose="02020603050405020304" pitchFamily="18" charset="0"/>
                <a:cs typeface="Times New Roman" panose="02020603050405020304" pitchFamily="18" charset="0"/>
              </a:rPr>
              <a:t>Analyzed these 6 interview transcripts using </a:t>
            </a:r>
            <a:r>
              <a:rPr lang="en-US" sz="2900" dirty="0">
                <a:solidFill>
                  <a:schemeClr val="accent5">
                    <a:lumMod val="40000"/>
                    <a:lumOff val="60000"/>
                  </a:schemeClr>
                </a:solidFill>
                <a:latin typeface="Times New Roman" panose="02020603050405020304" pitchFamily="18" charset="0"/>
                <a:cs typeface="Times New Roman" panose="02020603050405020304" pitchFamily="18" charset="0"/>
              </a:rPr>
              <a:t>microanalysis</a:t>
            </a:r>
            <a:r>
              <a:rPr lang="en-US" sz="2900" dirty="0">
                <a:latin typeface="Times New Roman" panose="02020603050405020304" pitchFamily="18" charset="0"/>
                <a:cs typeface="Times New Roman" panose="02020603050405020304" pitchFamily="18" charset="0"/>
              </a:rPr>
              <a:t>, looking for MKT, mathematics self-efficacy, and other emergent themes. This detailed, line-by-line analysis is necessary to generate initial categories and suggest relationships among categories (Swars, Daane, &amp; Gieson, 2006).</a:t>
            </a:r>
          </a:p>
          <a:p>
            <a:r>
              <a:rPr lang="en-US" sz="2900" dirty="0">
                <a:solidFill>
                  <a:schemeClr val="accent5">
                    <a:lumMod val="40000"/>
                    <a:lumOff val="60000"/>
                  </a:schemeClr>
                </a:solidFill>
                <a:latin typeface="Times New Roman" panose="02020603050405020304" pitchFamily="18" charset="0"/>
                <a:cs typeface="Times New Roman" panose="02020603050405020304" pitchFamily="18" charset="0"/>
              </a:rPr>
              <a:t>Constant comparative method </a:t>
            </a:r>
            <a:r>
              <a:rPr lang="en-US" sz="2900" dirty="0">
                <a:latin typeface="Times New Roman" panose="02020603050405020304" pitchFamily="18" charset="0"/>
                <a:cs typeface="Times New Roman" panose="02020603050405020304" pitchFamily="18" charset="0"/>
              </a:rPr>
              <a:t>(Glaser &amp; Strauss, 1967) on interview data</a:t>
            </a:r>
            <a:endParaRPr lang="en-US" sz="2900" dirty="0">
              <a:solidFill>
                <a:schemeClr val="accent5">
                  <a:lumMod val="40000"/>
                  <a:lumOff val="60000"/>
                </a:schemeClr>
              </a:solidFill>
              <a:latin typeface="Times New Roman" panose="02020603050405020304" pitchFamily="18" charset="0"/>
              <a:cs typeface="Times New Roman" panose="02020603050405020304" pitchFamily="18" charset="0"/>
            </a:endParaRPr>
          </a:p>
          <a:p>
            <a:r>
              <a:rPr lang="en-US" sz="2900" dirty="0">
                <a:solidFill>
                  <a:schemeClr val="accent5">
                    <a:lumMod val="40000"/>
                    <a:lumOff val="60000"/>
                  </a:schemeClr>
                </a:solidFill>
                <a:latin typeface="Times New Roman" panose="02020603050405020304" pitchFamily="18" charset="0"/>
                <a:cs typeface="Times New Roman" panose="02020603050405020304" pitchFamily="18" charset="0"/>
              </a:rPr>
              <a:t>Emergent coding </a:t>
            </a:r>
            <a:r>
              <a:rPr lang="en-US" sz="2900" dirty="0">
                <a:latin typeface="Times New Roman" panose="02020603050405020304" pitchFamily="18" charset="0"/>
                <a:cs typeface="Times New Roman" panose="02020603050405020304" pitchFamily="18" charset="0"/>
              </a:rPr>
              <a:t>(Lincoln &amp; Guba, 1985) of student interviews; 1-week hiatus and peer debriefing on coding categories, memos, and themes</a:t>
            </a:r>
          </a:p>
          <a:p>
            <a:r>
              <a:rPr lang="en-US" sz="2900" dirty="0">
                <a:solidFill>
                  <a:schemeClr val="accent5">
                    <a:lumMod val="40000"/>
                    <a:lumOff val="60000"/>
                  </a:schemeClr>
                </a:solidFill>
                <a:latin typeface="Times New Roman" panose="02020603050405020304" pitchFamily="18" charset="0"/>
                <a:cs typeface="Times New Roman" panose="02020603050405020304" pitchFamily="18" charset="0"/>
              </a:rPr>
              <a:t>Peer debriefing </a:t>
            </a:r>
            <a:r>
              <a:rPr lang="en-US" sz="2900" dirty="0">
                <a:latin typeface="Times New Roman" panose="02020603050405020304" pitchFamily="18" charset="0"/>
                <a:cs typeface="Times New Roman" panose="02020603050405020304" pitchFamily="18" charset="0"/>
              </a:rPr>
              <a:t>with 2 elementary mathematics content colleagues was used to support me in recognizing where my identity was affecting or shaping my analysis of qualitative data (Lincoln &amp; Guba, 1985).</a:t>
            </a:r>
          </a:p>
          <a:p>
            <a:r>
              <a:rPr lang="en-US" sz="2900" dirty="0">
                <a:solidFill>
                  <a:schemeClr val="accent5">
                    <a:lumMod val="40000"/>
                    <a:lumOff val="60000"/>
                  </a:schemeClr>
                </a:solidFill>
                <a:latin typeface="Times New Roman" panose="02020603050405020304" pitchFamily="18" charset="0"/>
                <a:cs typeface="Times New Roman" panose="02020603050405020304" pitchFamily="18" charset="0"/>
              </a:rPr>
              <a:t>Dedoose</a:t>
            </a:r>
            <a:r>
              <a:rPr lang="en-US" sz="2900" dirty="0">
                <a:latin typeface="Times New Roman" panose="02020603050405020304" pitchFamily="18" charset="0"/>
                <a:cs typeface="Times New Roman" panose="02020603050405020304" pitchFamily="18" charset="0"/>
              </a:rPr>
              <a:t> online software was used for its data management capabilities.</a:t>
            </a:r>
          </a:p>
          <a:p>
            <a:pPr lvl="1"/>
            <a:endParaRPr lang="en-US" sz="2400" dirty="0"/>
          </a:p>
          <a:p>
            <a:pPr lvl="1"/>
            <a:endParaRPr lang="en-US" sz="7000" dirty="0"/>
          </a:p>
        </p:txBody>
      </p:sp>
    </p:spTree>
    <p:extLst>
      <p:ext uri="{BB962C8B-B14F-4D97-AF65-F5344CB8AC3E}">
        <p14:creationId xmlns:p14="http://schemas.microsoft.com/office/powerpoint/2010/main" val="171290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827" y="565786"/>
            <a:ext cx="9956800" cy="1143000"/>
          </a:xfrm>
        </p:spPr>
        <p:txBody>
          <a:bodyPr>
            <a:normAutofit fontScale="90000"/>
          </a:bodyPr>
          <a:lstStyle/>
          <a:p>
            <a:r>
              <a:rPr lang="en-US" dirty="0"/>
              <a:t>Ethical Considerations &amp; Data Management	</a:t>
            </a:r>
          </a:p>
        </p:txBody>
      </p:sp>
      <p:sp>
        <p:nvSpPr>
          <p:cNvPr id="3" name="Content Placeholder 2"/>
          <p:cNvSpPr>
            <a:spLocks noGrp="1"/>
          </p:cNvSpPr>
          <p:nvPr>
            <p:ph idx="1"/>
          </p:nvPr>
        </p:nvSpPr>
        <p:spPr>
          <a:xfrm>
            <a:off x="1031192" y="1708786"/>
            <a:ext cx="9956800" cy="4525963"/>
          </a:xfrm>
        </p:spPr>
        <p:txBody>
          <a:bodyPr/>
          <a:lstStyle/>
          <a:p>
            <a:r>
              <a:rPr lang="en-US" dirty="0"/>
              <a:t>Pseudonyms (PTs selected)</a:t>
            </a:r>
          </a:p>
          <a:p>
            <a:r>
              <a:rPr lang="en-US" dirty="0"/>
              <a:t>Security of documents</a:t>
            </a:r>
          </a:p>
          <a:p>
            <a:r>
              <a:rPr lang="en-US" dirty="0"/>
              <a:t>Triangulation</a:t>
            </a:r>
          </a:p>
          <a:p>
            <a:r>
              <a:rPr lang="en-US" dirty="0"/>
              <a:t>Member checking</a:t>
            </a:r>
          </a:p>
          <a:p>
            <a:r>
              <a:rPr lang="en-US" dirty="0"/>
              <a:t>Peer debriefing</a:t>
            </a:r>
          </a:p>
          <a:p>
            <a:r>
              <a:rPr lang="en-US" dirty="0"/>
              <a:t>Researcher audit trail</a:t>
            </a:r>
          </a:p>
        </p:txBody>
      </p:sp>
      <p:grpSp>
        <p:nvGrpSpPr>
          <p:cNvPr id="5" name="Group 4"/>
          <p:cNvGrpSpPr/>
          <p:nvPr/>
        </p:nvGrpSpPr>
        <p:grpSpPr>
          <a:xfrm>
            <a:off x="6054867" y="2519474"/>
            <a:ext cx="5779758" cy="2406869"/>
            <a:chOff x="5990898" y="2280745"/>
            <a:chExt cx="5779758" cy="2406869"/>
          </a:xfrm>
        </p:grpSpPr>
        <p:sp>
          <p:nvSpPr>
            <p:cNvPr id="4" name="Rectangle 3"/>
            <p:cNvSpPr/>
            <p:nvPr/>
          </p:nvSpPr>
          <p:spPr>
            <a:xfrm>
              <a:off x="5990898" y="2280745"/>
              <a:ext cx="5559972" cy="24068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130664" y="2366969"/>
              <a:ext cx="5639992" cy="2235103"/>
              <a:chOff x="6653316" y="2693192"/>
              <a:chExt cx="5639992" cy="2235103"/>
            </a:xfrm>
            <a:noFill/>
          </p:grpSpPr>
          <p:cxnSp>
            <p:nvCxnSpPr>
              <p:cNvPr id="7" name="Straight Arrow Connector 6"/>
              <p:cNvCxnSpPr/>
              <p:nvPr/>
            </p:nvCxnSpPr>
            <p:spPr>
              <a:xfrm flipH="1">
                <a:off x="7679483" y="3016570"/>
                <a:ext cx="1071794" cy="1591808"/>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8" name="Straight Arrow Connector 7"/>
              <p:cNvCxnSpPr/>
              <p:nvPr/>
            </p:nvCxnSpPr>
            <p:spPr>
              <a:xfrm>
                <a:off x="9088573" y="3001546"/>
                <a:ext cx="1107831" cy="1588476"/>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6653316" y="4558963"/>
                <a:ext cx="2236434" cy="369332"/>
              </a:xfrm>
              <a:prstGeom prst="rect">
                <a:avLst/>
              </a:prstGeom>
              <a:grpFill/>
            </p:spPr>
            <p:txBody>
              <a:bodyPr wrap="square" rtlCol="0">
                <a:spAutoFit/>
              </a:bodyPr>
              <a:lstStyle/>
              <a:p>
                <a:r>
                  <a:rPr lang="en-US" dirty="0">
                    <a:solidFill>
                      <a:schemeClr val="bg1"/>
                    </a:solidFill>
                  </a:rPr>
                  <a:t>Interviews</a:t>
                </a:r>
              </a:p>
            </p:txBody>
          </p:sp>
          <p:cxnSp>
            <p:nvCxnSpPr>
              <p:cNvPr id="12" name="Straight Arrow Connector 11"/>
              <p:cNvCxnSpPr/>
              <p:nvPr/>
            </p:nvCxnSpPr>
            <p:spPr>
              <a:xfrm flipH="1">
                <a:off x="7831883" y="4741985"/>
                <a:ext cx="2224418" cy="18793"/>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4" name="TextBox 13"/>
              <p:cNvSpPr txBox="1"/>
              <p:nvPr/>
            </p:nvSpPr>
            <p:spPr>
              <a:xfrm>
                <a:off x="7948235" y="2693192"/>
                <a:ext cx="2236434" cy="369332"/>
              </a:xfrm>
              <a:prstGeom prst="rect">
                <a:avLst/>
              </a:prstGeom>
              <a:grpFill/>
            </p:spPr>
            <p:txBody>
              <a:bodyPr wrap="square" rtlCol="0">
                <a:spAutoFit/>
              </a:bodyPr>
              <a:lstStyle/>
              <a:p>
                <a:r>
                  <a:rPr lang="en-US" dirty="0">
                    <a:solidFill>
                      <a:schemeClr val="bg1"/>
                    </a:solidFill>
                  </a:rPr>
                  <a:t>Pretests/Posttests</a:t>
                </a:r>
              </a:p>
            </p:txBody>
          </p:sp>
          <p:sp>
            <p:nvSpPr>
              <p:cNvPr id="15" name="TextBox 14"/>
              <p:cNvSpPr txBox="1"/>
              <p:nvPr/>
            </p:nvSpPr>
            <p:spPr>
              <a:xfrm>
                <a:off x="10056874" y="4546802"/>
                <a:ext cx="2236434" cy="369332"/>
              </a:xfrm>
              <a:prstGeom prst="rect">
                <a:avLst/>
              </a:prstGeom>
              <a:grpFill/>
            </p:spPr>
            <p:txBody>
              <a:bodyPr wrap="square" rtlCol="0">
                <a:spAutoFit/>
              </a:bodyPr>
              <a:lstStyle/>
              <a:p>
                <a:r>
                  <a:rPr lang="en-US" dirty="0">
                    <a:solidFill>
                      <a:schemeClr val="bg1"/>
                    </a:solidFill>
                  </a:rPr>
                  <a:t>Student Artifacts</a:t>
                </a:r>
              </a:p>
            </p:txBody>
          </p:sp>
        </p:grpSp>
      </p:grpSp>
    </p:spTree>
    <p:extLst>
      <p:ext uri="{BB962C8B-B14F-4D97-AF65-F5344CB8AC3E}">
        <p14:creationId xmlns:p14="http://schemas.microsoft.com/office/powerpoint/2010/main" val="3542353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646" y="331208"/>
            <a:ext cx="9956800" cy="1143000"/>
          </a:xfrm>
        </p:spPr>
        <p:txBody>
          <a:bodyPr>
            <a:normAutofit/>
          </a:bodyPr>
          <a:lstStyle/>
          <a:p>
            <a:r>
              <a:rPr lang="en-US" dirty="0"/>
              <a:t>Quantitative Findings Summary</a:t>
            </a:r>
          </a:p>
        </p:txBody>
      </p:sp>
      <p:graphicFrame>
        <p:nvGraphicFramePr>
          <p:cNvPr id="3" name="Table 2"/>
          <p:cNvGraphicFramePr>
            <a:graphicFrameLocks noGrp="1"/>
          </p:cNvGraphicFramePr>
          <p:nvPr>
            <p:extLst>
              <p:ext uri="{D42A27DB-BD31-4B8C-83A1-F6EECF244321}">
                <p14:modId xmlns:p14="http://schemas.microsoft.com/office/powerpoint/2010/main" val="3315307648"/>
              </p:ext>
            </p:extLst>
          </p:nvPr>
        </p:nvGraphicFramePr>
        <p:xfrm>
          <a:off x="1055258" y="1664676"/>
          <a:ext cx="10277595" cy="4060654"/>
        </p:xfrm>
        <a:graphic>
          <a:graphicData uri="http://schemas.openxmlformats.org/drawingml/2006/table">
            <a:tbl>
              <a:tblPr firstRow="1" bandRow="1">
                <a:tableStyleId>{5C22544A-7EE6-4342-B048-85BDC9FD1C3A}</a:tableStyleId>
              </a:tblPr>
              <a:tblGrid>
                <a:gridCol w="4374661">
                  <a:extLst>
                    <a:ext uri="{9D8B030D-6E8A-4147-A177-3AD203B41FA5}">
                      <a16:colId xmlns:a16="http://schemas.microsoft.com/office/drawing/2014/main" xmlns="" val="896769209"/>
                    </a:ext>
                  </a:extLst>
                </a:gridCol>
                <a:gridCol w="3217985">
                  <a:extLst>
                    <a:ext uri="{9D8B030D-6E8A-4147-A177-3AD203B41FA5}">
                      <a16:colId xmlns:a16="http://schemas.microsoft.com/office/drawing/2014/main" xmlns="" val="1338714459"/>
                    </a:ext>
                  </a:extLst>
                </a:gridCol>
                <a:gridCol w="2684949">
                  <a:extLst>
                    <a:ext uri="{9D8B030D-6E8A-4147-A177-3AD203B41FA5}">
                      <a16:colId xmlns:a16="http://schemas.microsoft.com/office/drawing/2014/main" xmlns="" val="1807559887"/>
                    </a:ext>
                  </a:extLst>
                </a:gridCol>
              </a:tblGrid>
              <a:tr h="1086290">
                <a:tc>
                  <a:txBody>
                    <a:bodyPr/>
                    <a:lstStyle/>
                    <a:p>
                      <a:r>
                        <a:rPr lang="en-US" sz="2800" dirty="0">
                          <a:latin typeface="Times New Roman" panose="02020603050405020304" pitchFamily="18" charset="0"/>
                          <a:cs typeface="Times New Roman" panose="02020603050405020304" pitchFamily="18" charset="0"/>
                        </a:rPr>
                        <a:t>Construct</a:t>
                      </a:r>
                    </a:p>
                  </a:txBody>
                  <a:tcPr/>
                </a:tc>
                <a:tc>
                  <a:txBody>
                    <a:bodyPr/>
                    <a:lstStyle/>
                    <a:p>
                      <a:pPr algn="ctr"/>
                      <a:r>
                        <a:rPr lang="en-US" sz="2800" dirty="0">
                          <a:latin typeface="Times New Roman" panose="02020603050405020304" pitchFamily="18" charset="0"/>
                          <a:cs typeface="Times New Roman" panose="02020603050405020304" pitchFamily="18" charset="0"/>
                        </a:rPr>
                        <a:t>Paired</a:t>
                      </a:r>
                      <a:r>
                        <a:rPr lang="en-US" sz="2800" baseline="0" dirty="0">
                          <a:latin typeface="Times New Roman" panose="02020603050405020304" pitchFamily="18" charset="0"/>
                          <a:cs typeface="Times New Roman" panose="02020603050405020304" pitchFamily="18" charset="0"/>
                        </a:rPr>
                        <a:t> Sample </a:t>
                      </a:r>
                    </a:p>
                    <a:p>
                      <a:pPr algn="ctr"/>
                      <a:r>
                        <a:rPr lang="en-US" sz="2800" i="1" baseline="0" dirty="0">
                          <a:latin typeface="Times New Roman" panose="02020603050405020304" pitchFamily="18" charset="0"/>
                          <a:cs typeface="Times New Roman" panose="02020603050405020304" pitchFamily="18" charset="0"/>
                        </a:rPr>
                        <a:t>t</a:t>
                      </a:r>
                      <a:r>
                        <a:rPr lang="en-US" sz="2800" baseline="0" dirty="0">
                          <a:latin typeface="Times New Roman" panose="02020603050405020304" pitchFamily="18" charset="0"/>
                          <a:cs typeface="Times New Roman" panose="02020603050405020304" pitchFamily="18" charset="0"/>
                        </a:rPr>
                        <a:t>-test Results</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Conclusion</a:t>
                      </a:r>
                    </a:p>
                  </a:txBody>
                  <a:tcPr/>
                </a:tc>
                <a:extLst>
                  <a:ext uri="{0D108BD9-81ED-4DB2-BD59-A6C34878D82A}">
                    <a16:rowId xmlns:a16="http://schemas.microsoft.com/office/drawing/2014/main" xmlns="" val="1938027866"/>
                  </a:ext>
                </a:extLst>
              </a:tr>
              <a:tr h="1086290">
                <a:tc>
                  <a:txBody>
                    <a:bodyPr/>
                    <a:lstStyle/>
                    <a:p>
                      <a:r>
                        <a:rPr lang="en-US" sz="2800" dirty="0">
                          <a:latin typeface="Times New Roman" panose="02020603050405020304" pitchFamily="18" charset="0"/>
                          <a:cs typeface="Times New Roman" panose="02020603050405020304" pitchFamily="18" charset="0"/>
                        </a:rPr>
                        <a:t>MKT: Number</a:t>
                      </a:r>
                      <a:r>
                        <a:rPr lang="en-US" sz="2800" baseline="0" dirty="0">
                          <a:latin typeface="Times New Roman" panose="02020603050405020304" pitchFamily="18" charset="0"/>
                          <a:cs typeface="Times New Roman" panose="02020603050405020304" pitchFamily="18" charset="0"/>
                        </a:rPr>
                        <a:t> and Operations</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 0.541</a:t>
                      </a:r>
                    </a:p>
                  </a:txBody>
                  <a:tcPr/>
                </a:tc>
                <a:tc>
                  <a:txBody>
                    <a:bodyPr/>
                    <a:lstStyle/>
                    <a:p>
                      <a:pPr algn="ctr"/>
                      <a:r>
                        <a:rPr lang="en-US" sz="2800" dirty="0">
                          <a:latin typeface="Times New Roman" panose="02020603050405020304" pitchFamily="18" charset="0"/>
                          <a:cs typeface="Times New Roman" panose="02020603050405020304" pitchFamily="18" charset="0"/>
                        </a:rPr>
                        <a:t>Insignificant</a:t>
                      </a:r>
                    </a:p>
                  </a:txBody>
                  <a:tcPr/>
                </a:tc>
                <a:extLst>
                  <a:ext uri="{0D108BD9-81ED-4DB2-BD59-A6C34878D82A}">
                    <a16:rowId xmlns:a16="http://schemas.microsoft.com/office/drawing/2014/main" xmlns="" val="3545652544"/>
                  </a:ext>
                </a:extLst>
              </a:tr>
              <a:tr h="629358">
                <a:tc>
                  <a:txBody>
                    <a:bodyPr/>
                    <a:lstStyle/>
                    <a:p>
                      <a:r>
                        <a:rPr lang="en-US" sz="2800" dirty="0">
                          <a:latin typeface="Times New Roman" panose="02020603050405020304" pitchFamily="18" charset="0"/>
                          <a:cs typeface="Times New Roman" panose="02020603050405020304" pitchFamily="18" charset="0"/>
                        </a:rPr>
                        <a:t>MKT: Algebra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 0.320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Insignificant</a:t>
                      </a:r>
                    </a:p>
                  </a:txBody>
                  <a:tcPr/>
                </a:tc>
                <a:extLst>
                  <a:ext uri="{0D108BD9-81ED-4DB2-BD59-A6C34878D82A}">
                    <a16:rowId xmlns:a16="http://schemas.microsoft.com/office/drawing/2014/main" xmlns="" val="1844212632"/>
                  </a:ext>
                </a:extLst>
              </a:tr>
              <a:tr h="629358">
                <a:tc>
                  <a:txBody>
                    <a:bodyPr/>
                    <a:lstStyle/>
                    <a:p>
                      <a:r>
                        <a:rPr lang="en-US" sz="2800" dirty="0">
                          <a:latin typeface="Times New Roman" panose="02020603050405020304" pitchFamily="18" charset="0"/>
                          <a:cs typeface="Times New Roman" panose="02020603050405020304" pitchFamily="18" charset="0"/>
                        </a:rPr>
                        <a:t>MKT: Problem Solving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 0.154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Insignificant</a:t>
                      </a:r>
                    </a:p>
                  </a:txBody>
                  <a:tcPr/>
                </a:tc>
                <a:extLst>
                  <a:ext uri="{0D108BD9-81ED-4DB2-BD59-A6C34878D82A}">
                    <a16:rowId xmlns:a16="http://schemas.microsoft.com/office/drawing/2014/main" xmlns="" val="4231589338"/>
                  </a:ext>
                </a:extLst>
              </a:tr>
              <a:tr h="629358">
                <a:tc>
                  <a:txBody>
                    <a:bodyPr/>
                    <a:lstStyle/>
                    <a:p>
                      <a:r>
                        <a:rPr lang="en-US" sz="2800" dirty="0">
                          <a:latin typeface="Times New Roman" panose="02020603050405020304" pitchFamily="18" charset="0"/>
                          <a:cs typeface="Times New Roman" panose="02020603050405020304" pitchFamily="18" charset="0"/>
                        </a:rPr>
                        <a:t>Mathematics Self-Efficacy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 0.014</a:t>
                      </a:r>
                    </a:p>
                  </a:txBody>
                  <a:tcPr/>
                </a:tc>
                <a:tc>
                  <a:txBody>
                    <a:bodyPr/>
                    <a:lstStyle/>
                    <a:p>
                      <a:pPr algn="ctr"/>
                      <a:r>
                        <a:rPr lang="en-US" sz="2800" dirty="0">
                          <a:latin typeface="Times New Roman" panose="02020603050405020304" pitchFamily="18" charset="0"/>
                          <a:cs typeface="Times New Roman" panose="02020603050405020304" pitchFamily="18" charset="0"/>
                        </a:rPr>
                        <a:t>Significant</a:t>
                      </a:r>
                    </a:p>
                  </a:txBody>
                  <a:tcPr/>
                </a:tc>
                <a:extLst>
                  <a:ext uri="{0D108BD9-81ED-4DB2-BD59-A6C34878D82A}">
                    <a16:rowId xmlns:a16="http://schemas.microsoft.com/office/drawing/2014/main" xmlns="" val="1948594074"/>
                  </a:ext>
                </a:extLst>
              </a:tr>
            </a:tbl>
          </a:graphicData>
        </a:graphic>
      </p:graphicFrame>
    </p:spTree>
    <p:extLst>
      <p:ext uri="{BB962C8B-B14F-4D97-AF65-F5344CB8AC3E}">
        <p14:creationId xmlns:p14="http://schemas.microsoft.com/office/powerpoint/2010/main" val="2751741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Research Questions 1 &amp; 2</a:t>
            </a:r>
          </a:p>
        </p:txBody>
      </p:sp>
      <p:sp>
        <p:nvSpPr>
          <p:cNvPr id="3" name="Content Placeholder 2"/>
          <p:cNvSpPr>
            <a:spLocks noGrp="1"/>
          </p:cNvSpPr>
          <p:nvPr>
            <p:ph idx="1"/>
          </p:nvPr>
        </p:nvSpPr>
        <p:spPr>
          <a:xfrm>
            <a:off x="609599" y="1600201"/>
            <a:ext cx="11066585" cy="4525963"/>
          </a:xfrm>
        </p:spPr>
        <p:txBody>
          <a:bodyPr>
            <a:normAutofit fontScale="85000" lnSpcReduction="20000"/>
          </a:bodyPr>
          <a:lstStyle/>
          <a:p>
            <a:r>
              <a:rPr lang="en-US" dirty="0"/>
              <a:t>The SMM intervention did not significantly affect change in PTs’ MKT, though two of the three assessments showed positive changes. Perhaps significant shifts were not evidenced in the quantitative data due to the limited duration of the intervention, and other factors may include scaffolding decisions and the nonconsecutive structure of the intervention.</a:t>
            </a:r>
          </a:p>
          <a:p>
            <a:r>
              <a:rPr lang="en-US" dirty="0"/>
              <a:t>The SMM intervention did significantly affect change in PTs’ mathematics self-efficacy, a finding which was supported in the interview data.</a:t>
            </a:r>
            <a:br>
              <a:rPr lang="en-US" dirty="0"/>
            </a:br>
            <a:endParaRPr lang="en-US" dirty="0"/>
          </a:p>
          <a:p>
            <a:r>
              <a:rPr lang="en-US" dirty="0"/>
              <a:t>Interview and student artifact data suggested that mastery experiences with the SMM positively influenced PTs’ beliefs about mathematics, MKT, and mathematics self-efficacy.</a:t>
            </a:r>
          </a:p>
          <a:p>
            <a:endParaRPr lang="en-US" dirty="0"/>
          </a:p>
        </p:txBody>
      </p:sp>
    </p:spTree>
    <p:extLst>
      <p:ext uri="{BB962C8B-B14F-4D97-AF65-F5344CB8AC3E}">
        <p14:creationId xmlns:p14="http://schemas.microsoft.com/office/powerpoint/2010/main" val="1997688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09888" y="313486"/>
            <a:ext cx="8893434" cy="6220921"/>
          </a:xfrm>
          <a:prstGeom prst="rect">
            <a:avLst/>
          </a:prstGeom>
          <a:solidFill>
            <a:schemeClr val="accent5">
              <a:lumMod val="20000"/>
              <a:lumOff val="80000"/>
            </a:schemeClr>
          </a:solidFill>
        </p:spPr>
      </p:pic>
      <p:sp>
        <p:nvSpPr>
          <p:cNvPr id="2" name="TextBox 1"/>
          <p:cNvSpPr txBox="1"/>
          <p:nvPr/>
        </p:nvSpPr>
        <p:spPr>
          <a:xfrm>
            <a:off x="346104" y="790626"/>
            <a:ext cx="2488018" cy="452431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Research Question 3:</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Qualitative Findings - </a:t>
            </a:r>
          </a:p>
          <a:p>
            <a:r>
              <a:rPr lang="en-US" sz="3600" dirty="0">
                <a:latin typeface="Times New Roman" panose="02020603050405020304" pitchFamily="18" charset="0"/>
                <a:cs typeface="Times New Roman" panose="02020603050405020304" pitchFamily="18" charset="0"/>
              </a:rPr>
              <a:t>Five themes and two subthemes</a:t>
            </a:r>
          </a:p>
        </p:txBody>
      </p:sp>
    </p:spTree>
    <p:extLst>
      <p:ext uri="{BB962C8B-B14F-4D97-AF65-F5344CB8AC3E}">
        <p14:creationId xmlns:p14="http://schemas.microsoft.com/office/powerpoint/2010/main" val="863136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1-Change in beliefs about mathematics</a:t>
            </a:r>
          </a:p>
        </p:txBody>
      </p:sp>
      <p:sp>
        <p:nvSpPr>
          <p:cNvPr id="3" name="Content Placeholder 2"/>
          <p:cNvSpPr>
            <a:spLocks noGrp="1"/>
          </p:cNvSpPr>
          <p:nvPr>
            <p:ph idx="1"/>
          </p:nvPr>
        </p:nvSpPr>
        <p:spPr>
          <a:xfrm>
            <a:off x="609599" y="1600201"/>
            <a:ext cx="10827328" cy="4525963"/>
          </a:xfrm>
        </p:spPr>
        <p:txBody>
          <a:bodyPr>
            <a:normAutofit/>
          </a:bodyPr>
          <a:lstStyle/>
          <a:p>
            <a:r>
              <a:rPr lang="en-US" sz="2800" dirty="0">
                <a:latin typeface="Times New Roman" panose="02020603050405020304" pitchFamily="18" charset="0"/>
                <a:cs typeface="Times New Roman" panose="02020603050405020304" pitchFamily="18" charset="0"/>
              </a:rPr>
              <a:t>Before the SMM, Allison viewed mathematics as “8,000 formulas” (Allison’s interview, Line 38,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November 8, 2016</a:t>
            </a:r>
            <a:r>
              <a:rPr lang="en-US" sz="2800" dirty="0">
                <a:latin typeface="Times New Roman" panose="02020603050405020304" pitchFamily="18" charset="0"/>
                <a:cs typeface="Times New Roman" panose="02020603050405020304" pitchFamily="18" charset="0"/>
              </a:rPr>
              <a:t>) and needing to recall what to do when. She went on to state, “the hardest for me is to remember I need to do this for this type of problem, but not for that type of problem” (Lines 37-41).</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“After the [SMM], I did understand things differently” (Line 50). She found that she could understand and explain things better using this visual way to solve problems. Allison commented about the SMM, “It makes you look at math in a different perspective” (Lines 304-305).</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37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Beliefs Change Discussion</a:t>
            </a:r>
          </a:p>
        </p:txBody>
      </p:sp>
      <p:sp>
        <p:nvSpPr>
          <p:cNvPr id="3" name="Content Placeholder 2"/>
          <p:cNvSpPr>
            <a:spLocks noGrp="1"/>
          </p:cNvSpPr>
          <p:nvPr>
            <p:ph idx="1"/>
          </p:nvPr>
        </p:nvSpPr>
        <p:spPr>
          <a:xfrm>
            <a:off x="609600" y="1474077"/>
            <a:ext cx="10902462" cy="4938822"/>
          </a:xfrm>
        </p:spPr>
        <p:txBody>
          <a:bodyPr>
            <a:normAutofit fontScale="92500" lnSpcReduction="10000"/>
          </a:bodyPr>
          <a:lstStyle/>
          <a:p>
            <a:r>
              <a:rPr lang="en-US" dirty="0"/>
              <a:t>Two other interview participants offered evidence of a shift from viewing mathematics as a set of procedures to seeing mathematics as a conceptual web of interconnected ideas (Ambrose, 2004; </a:t>
            </a:r>
            <a:r>
              <a:rPr lang="en-US" dirty="0" err="1"/>
              <a:t>Hiebert</a:t>
            </a:r>
            <a:r>
              <a:rPr lang="en-US" dirty="0"/>
              <a:t> &amp; </a:t>
            </a:r>
            <a:r>
              <a:rPr lang="en-US" dirty="0" err="1"/>
              <a:t>Lefevre</a:t>
            </a:r>
            <a:r>
              <a:rPr lang="en-US"/>
              <a:t>, 1986). </a:t>
            </a:r>
            <a:endParaRPr lang="en-US" dirty="0"/>
          </a:p>
          <a:p>
            <a:r>
              <a:rPr lang="en-US" dirty="0"/>
              <a:t>This is significant because PTs tend toward procedural approaches and have difficulties justifying conceptual understandings (Browning et al., 2014). </a:t>
            </a:r>
          </a:p>
          <a:p>
            <a:r>
              <a:rPr lang="en-US" dirty="0"/>
              <a:t>Perhaps a part of the solution to the “troubling and unproductive realities” that NCTM (2014) identified is including problem-solving heuristics like the SMM in elementary PT mathematics courses, a notion for which several of the interview participants advocated.</a:t>
            </a:r>
          </a:p>
        </p:txBody>
      </p:sp>
    </p:spTree>
    <p:extLst>
      <p:ext uri="{BB962C8B-B14F-4D97-AF65-F5344CB8AC3E}">
        <p14:creationId xmlns:p14="http://schemas.microsoft.com/office/powerpoint/2010/main" val="31584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9956800" cy="1143000"/>
          </a:xfrm>
        </p:spPr>
        <p:txBody>
          <a:bodyPr/>
          <a:lstStyle/>
          <a:p>
            <a:r>
              <a:rPr lang="en-US" dirty="0"/>
              <a:t>Significance of the study</a:t>
            </a:r>
          </a:p>
        </p:txBody>
      </p:sp>
      <p:sp>
        <p:nvSpPr>
          <p:cNvPr id="3" name="Content Placeholder 2"/>
          <p:cNvSpPr>
            <a:spLocks noGrp="1"/>
          </p:cNvSpPr>
          <p:nvPr>
            <p:ph idx="1"/>
          </p:nvPr>
        </p:nvSpPr>
        <p:spPr>
          <a:xfrm>
            <a:off x="609598" y="1271495"/>
            <a:ext cx="10920249" cy="5360533"/>
          </a:xfrm>
        </p:spPr>
        <p:txBody>
          <a:bodyPr>
            <a:normAutofit/>
          </a:bodyPr>
          <a:lstStyle/>
          <a:p>
            <a:r>
              <a:rPr lang="en-US" sz="3200" dirty="0"/>
              <a:t>Considerable research on problem-solving instruction in controlled situations with students (e.g., Adibnia &amp; Putt, 1998; Nisbet &amp; Putt, 2000; Rittle-Johnson &amp; Koedinger, 2005; Suydam, 1980), but very limited research involving elementary PTs’ problem-solving skills</a:t>
            </a:r>
          </a:p>
          <a:p>
            <a:r>
              <a:rPr lang="en-US" sz="3200" dirty="0"/>
              <a:t>The amount of research literature is particularly lacking for the SMM with elementary PTs (Ng &amp; Lee, 2009).</a:t>
            </a:r>
          </a:p>
          <a:p>
            <a:pPr marL="36576" indent="0">
              <a:buNone/>
            </a:pPr>
            <a:endParaRPr lang="en-US" sz="3200" dirty="0"/>
          </a:p>
          <a:p>
            <a:r>
              <a:rPr lang="en-US" sz="3200" dirty="0"/>
              <a:t>Note: SMM is also known as box diagrams, picture algebra, strip diagrams, tape diagrams, &amp; bar models.</a:t>
            </a:r>
            <a:endParaRPr lang="en-US" sz="3100" dirty="0"/>
          </a:p>
          <a:p>
            <a:pPr marL="36576" indent="0">
              <a:buNone/>
            </a:pPr>
            <a:endParaRPr lang="en-US" dirty="0"/>
          </a:p>
          <a:p>
            <a:endParaRPr lang="en-US" dirty="0"/>
          </a:p>
          <a:p>
            <a:endParaRPr lang="en-US" dirty="0"/>
          </a:p>
        </p:txBody>
      </p:sp>
      <p:cxnSp>
        <p:nvCxnSpPr>
          <p:cNvPr id="5" name="Straight Connector 4"/>
          <p:cNvCxnSpPr/>
          <p:nvPr/>
        </p:nvCxnSpPr>
        <p:spPr>
          <a:xfrm flipV="1">
            <a:off x="257908" y="5298831"/>
            <a:ext cx="11723077" cy="2344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93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95" y="393732"/>
            <a:ext cx="8831430" cy="1143000"/>
          </a:xfrm>
        </p:spPr>
        <p:txBody>
          <a:bodyPr>
            <a:normAutofit fontScale="90000"/>
          </a:bodyPr>
          <a:lstStyle/>
          <a:p>
            <a:r>
              <a:rPr lang="en-US" dirty="0"/>
              <a:t>2-MKT: 	Justifying reasoning in problem 		solving with visual clarity</a:t>
            </a:r>
          </a:p>
        </p:txBody>
      </p:sp>
      <p:sp>
        <p:nvSpPr>
          <p:cNvPr id="3" name="Content Placeholder 2"/>
          <p:cNvSpPr>
            <a:spLocks noGrp="1"/>
          </p:cNvSpPr>
          <p:nvPr>
            <p:ph idx="1"/>
          </p:nvPr>
        </p:nvSpPr>
        <p:spPr>
          <a:xfrm>
            <a:off x="497541" y="1990446"/>
            <a:ext cx="11113212" cy="4432908"/>
          </a:xfrm>
        </p:spPr>
        <p:txBody>
          <a:bodyPr>
            <a:normAutofit fontScale="92500" lnSpcReduction="20000"/>
          </a:bodyPr>
          <a:lstStyle/>
          <a:p>
            <a:r>
              <a:rPr lang="en-US" dirty="0"/>
              <a:t>Sharonda mentioned that she has learned “better ways to solve problems” (Sharonda’s interview, Line 92, November 9, 2017) in the course. As she noted, “This [the SMM] might be the main thing for me” (Line 96), indicating that the brief 4-day SMM intervention was something of a </a:t>
            </a:r>
            <a:r>
              <a:rPr lang="en-US" dirty="0" smtClean="0"/>
              <a:t>Math 2008 course </a:t>
            </a:r>
            <a:r>
              <a:rPr lang="en-US" dirty="0"/>
              <a:t>highlight for her.</a:t>
            </a:r>
          </a:p>
          <a:p>
            <a:pPr marL="36576" indent="0">
              <a:buNone/>
            </a:pPr>
            <a:r>
              <a:rPr lang="en-US" dirty="0"/>
              <a:t> </a:t>
            </a:r>
          </a:p>
          <a:p>
            <a:r>
              <a:rPr lang="en-US" dirty="0"/>
              <a:t>She revealed that she liked this problem-solving approach for a variety of reasons, but especially for “[showing] your thought process for a word problem” (Lines 126-127). Sharonda then elaborated that “it seems plain as day now to show how you got an answer, just to visualize it” (Lines 127-128).</a:t>
            </a:r>
          </a:p>
        </p:txBody>
      </p:sp>
    </p:spTree>
    <p:extLst>
      <p:ext uri="{BB962C8B-B14F-4D97-AF65-F5344CB8AC3E}">
        <p14:creationId xmlns:p14="http://schemas.microsoft.com/office/powerpoint/2010/main" val="3658912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319" y="512230"/>
            <a:ext cx="9956800" cy="1143000"/>
          </a:xfrm>
        </p:spPr>
        <p:txBody>
          <a:bodyPr>
            <a:normAutofit fontScale="90000"/>
          </a:bodyPr>
          <a:lstStyle/>
          <a:p>
            <a:r>
              <a:rPr lang="en-US" dirty="0"/>
              <a:t>MKT: 	Justifying reasoning in problem 			solving with visual clarity</a:t>
            </a:r>
          </a:p>
        </p:txBody>
      </p:sp>
      <p:sp>
        <p:nvSpPr>
          <p:cNvPr id="3" name="Content Placeholder 2"/>
          <p:cNvSpPr>
            <a:spLocks noGrp="1"/>
          </p:cNvSpPr>
          <p:nvPr>
            <p:ph idx="1"/>
          </p:nvPr>
        </p:nvSpPr>
        <p:spPr>
          <a:xfrm>
            <a:off x="575338" y="2033633"/>
            <a:ext cx="10695174" cy="4505390"/>
          </a:xfrm>
        </p:spPr>
        <p:txBody>
          <a:bodyPr>
            <a:normAutofit fontScale="77500" lnSpcReduction="20000"/>
          </a:bodyPr>
          <a:lstStyle/>
          <a:p>
            <a:r>
              <a:rPr lang="en-US" sz="3200" dirty="0">
                <a:latin typeface="Times New Roman" panose="02020603050405020304" pitchFamily="18" charset="0"/>
                <a:ea typeface="Times New Roman" panose="02020603050405020304" pitchFamily="18" charset="0"/>
              </a:rPr>
              <a:t>Jimmy declared, "This … is what's going on in my head, when I do it in my head" (Jimmy’s interview, Line 178, November 15, 2016). Probing further, he said as he pointed to a diagram example on his posttest, “the little blocks … (this is) just kind of what’s going on up here. I can spit the number out, but I never really had a way to put it down and show someone what I was thinking” (Lines 182-184). </a:t>
            </a:r>
          </a:p>
          <a:p>
            <a:r>
              <a:rPr lang="en-US" sz="3200" dirty="0">
                <a:latin typeface="Times New Roman" panose="02020603050405020304" pitchFamily="18" charset="0"/>
                <a:ea typeface="Times New Roman" panose="02020603050405020304" pitchFamily="18" charset="0"/>
              </a:rPr>
              <a:t>In addition to seeing the SMM as valid and natural, Jimmy, who described his mathematics ability growing up as “a car’s length ahead of everybody” (Line 17), also recognized his growth in terms of teaching and learning strategies. Jimmy related that the SMM has made him a more critically reflective thinker. Along these lines, he stated that before the intervention, “I just kind of do it instead of thinking about it” (Lines 334-335), but after the intervention, he said he thought more about “how I would do it instead of just doing it” (Line 336).</a:t>
            </a:r>
            <a:endParaRPr lang="en-US" dirty="0"/>
          </a:p>
        </p:txBody>
      </p:sp>
    </p:spTree>
    <p:extLst>
      <p:ext uri="{BB962C8B-B14F-4D97-AF65-F5344CB8AC3E}">
        <p14:creationId xmlns:p14="http://schemas.microsoft.com/office/powerpoint/2010/main" val="1935481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61" y="81962"/>
            <a:ext cx="9956800" cy="1143000"/>
          </a:xfrm>
        </p:spPr>
        <p:txBody>
          <a:bodyPr/>
          <a:lstStyle/>
          <a:p>
            <a:r>
              <a:rPr lang="en-US" dirty="0"/>
              <a:t>PT Profile Sample: Maria</a:t>
            </a:r>
          </a:p>
        </p:txBody>
      </p:sp>
      <p:grpSp>
        <p:nvGrpSpPr>
          <p:cNvPr id="6" name="Group 4"/>
          <p:cNvGrpSpPr>
            <a:grpSpLocks noChangeAspect="1"/>
          </p:cNvGrpSpPr>
          <p:nvPr/>
        </p:nvGrpSpPr>
        <p:grpSpPr bwMode="auto">
          <a:xfrm>
            <a:off x="2734538" y="1224961"/>
            <a:ext cx="6983620" cy="5046185"/>
            <a:chOff x="1583" y="834"/>
            <a:chExt cx="4425" cy="3076"/>
          </a:xfrm>
        </p:grpSpPr>
        <p:sp>
          <p:nvSpPr>
            <p:cNvPr id="7" name="AutoShape 3"/>
            <p:cNvSpPr>
              <a:spLocks noChangeAspect="1" noChangeArrowheads="1" noTextEdit="1"/>
            </p:cNvSpPr>
            <p:nvPr/>
          </p:nvSpPr>
          <p:spPr bwMode="auto">
            <a:xfrm>
              <a:off x="1583" y="834"/>
              <a:ext cx="4346" cy="30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8" name="Rectangle 5"/>
            <p:cNvSpPr>
              <a:spLocks noChangeArrowheads="1"/>
            </p:cNvSpPr>
            <p:nvPr/>
          </p:nvSpPr>
          <p:spPr bwMode="auto">
            <a:xfrm>
              <a:off x="1583" y="835"/>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 </a:t>
              </a:r>
              <a:endParaRPr lang="en-US" altLang="en-US" dirty="0">
                <a:solidFill>
                  <a:prstClr val="white"/>
                </a:solidFill>
              </a:endParaRPr>
            </a:p>
          </p:txBody>
        </p:sp>
        <p:sp>
          <p:nvSpPr>
            <p:cNvPr id="9" name="Rectangle 6"/>
            <p:cNvSpPr>
              <a:spLocks noChangeArrowheads="1"/>
            </p:cNvSpPr>
            <p:nvPr/>
          </p:nvSpPr>
          <p:spPr bwMode="auto">
            <a:xfrm>
              <a:off x="1583" y="1091"/>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i="1" dirty="0">
                  <a:solidFill>
                    <a:srgbClr val="000000"/>
                  </a:solidFill>
                  <a:latin typeface="Times New Roman" panose="02020603050405020304" pitchFamily="18" charset="0"/>
                </a:rPr>
                <a:t> </a:t>
              </a:r>
              <a:endParaRPr lang="en-US" altLang="en-US" dirty="0">
                <a:solidFill>
                  <a:prstClr val="white"/>
                </a:solidFill>
              </a:endParaRPr>
            </a:p>
          </p:txBody>
        </p:sp>
        <p:sp>
          <p:nvSpPr>
            <p:cNvPr id="10" name="Rectangle 7"/>
            <p:cNvSpPr>
              <a:spLocks noChangeArrowheads="1"/>
            </p:cNvSpPr>
            <p:nvPr/>
          </p:nvSpPr>
          <p:spPr bwMode="auto">
            <a:xfrm>
              <a:off x="1583" y="1347"/>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i="1" dirty="0">
                  <a:solidFill>
                    <a:srgbClr val="000000"/>
                  </a:solidFill>
                  <a:latin typeface="Times New Roman" panose="02020603050405020304" pitchFamily="18" charset="0"/>
                </a:rPr>
                <a:t> </a:t>
              </a:r>
              <a:endParaRPr lang="en-US" altLang="en-US" dirty="0">
                <a:solidFill>
                  <a:prstClr val="white"/>
                </a:solidFill>
              </a:endParaRPr>
            </a:p>
          </p:txBody>
        </p:sp>
        <p:sp>
          <p:nvSpPr>
            <p:cNvPr id="11" name="Rectangle 8"/>
            <p:cNvSpPr>
              <a:spLocks noChangeArrowheads="1"/>
            </p:cNvSpPr>
            <p:nvPr/>
          </p:nvSpPr>
          <p:spPr bwMode="auto">
            <a:xfrm>
              <a:off x="1583" y="1603"/>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i="1" dirty="0">
                  <a:solidFill>
                    <a:srgbClr val="000000"/>
                  </a:solidFill>
                  <a:latin typeface="Times New Roman" panose="02020603050405020304" pitchFamily="18" charset="0"/>
                </a:rPr>
                <a:t> </a:t>
              </a:r>
              <a:endParaRPr lang="en-US" altLang="en-US" dirty="0">
                <a:solidFill>
                  <a:prstClr val="white"/>
                </a:solidFill>
              </a:endParaRPr>
            </a:p>
          </p:txBody>
        </p:sp>
        <p:sp>
          <p:nvSpPr>
            <p:cNvPr id="12" name="Rectangle 9"/>
            <p:cNvSpPr>
              <a:spLocks noChangeArrowheads="1"/>
            </p:cNvSpPr>
            <p:nvPr/>
          </p:nvSpPr>
          <p:spPr bwMode="auto">
            <a:xfrm>
              <a:off x="1583" y="1859"/>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i="1" dirty="0">
                  <a:solidFill>
                    <a:srgbClr val="000000"/>
                  </a:solidFill>
                  <a:latin typeface="Times New Roman" panose="02020603050405020304" pitchFamily="18" charset="0"/>
                </a:rPr>
                <a:t> </a:t>
              </a:r>
              <a:endParaRPr lang="en-US" altLang="en-US" dirty="0">
                <a:solidFill>
                  <a:prstClr val="white"/>
                </a:solidFill>
              </a:endParaRPr>
            </a:p>
          </p:txBody>
        </p:sp>
        <p:sp>
          <p:nvSpPr>
            <p:cNvPr id="13" name="Rectangle 10"/>
            <p:cNvSpPr>
              <a:spLocks noChangeArrowheads="1"/>
            </p:cNvSpPr>
            <p:nvPr/>
          </p:nvSpPr>
          <p:spPr bwMode="auto">
            <a:xfrm>
              <a:off x="1583" y="1987"/>
              <a:ext cx="48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i="1" dirty="0">
                  <a:solidFill>
                    <a:srgbClr val="000000"/>
                  </a:solidFill>
                  <a:latin typeface="Times New Roman" panose="02020603050405020304" pitchFamily="18" charset="0"/>
                </a:rPr>
                <a:t>Figure 10</a:t>
              </a:r>
              <a:endParaRPr lang="en-US" altLang="en-US" dirty="0">
                <a:solidFill>
                  <a:prstClr val="white"/>
                </a:solidFill>
              </a:endParaRPr>
            </a:p>
          </p:txBody>
        </p:sp>
        <p:sp>
          <p:nvSpPr>
            <p:cNvPr id="14" name="Rectangle 11"/>
            <p:cNvSpPr>
              <a:spLocks noChangeArrowheads="1"/>
            </p:cNvSpPr>
            <p:nvPr/>
          </p:nvSpPr>
          <p:spPr bwMode="auto">
            <a:xfrm>
              <a:off x="2026" y="1987"/>
              <a:ext cx="22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 Sample Student Work on Mathematics Problem</a:t>
              </a:r>
              <a:endParaRPr lang="en-US" altLang="en-US" dirty="0">
                <a:solidFill>
                  <a:prstClr val="white"/>
                </a:solidFill>
              </a:endParaRPr>
            </a:p>
          </p:txBody>
        </p:sp>
        <p:sp>
          <p:nvSpPr>
            <p:cNvPr id="15" name="Rectangle 12"/>
            <p:cNvSpPr>
              <a:spLocks noChangeArrowheads="1"/>
            </p:cNvSpPr>
            <p:nvPr/>
          </p:nvSpPr>
          <p:spPr bwMode="auto">
            <a:xfrm>
              <a:off x="4215" y="1987"/>
              <a:ext cx="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a:t>
              </a:r>
              <a:endParaRPr lang="en-US" altLang="en-US" dirty="0">
                <a:solidFill>
                  <a:prstClr val="white"/>
                </a:solidFill>
              </a:endParaRPr>
            </a:p>
          </p:txBody>
        </p:sp>
        <p:sp>
          <p:nvSpPr>
            <p:cNvPr id="16" name="Rectangle 13"/>
            <p:cNvSpPr>
              <a:spLocks noChangeArrowheads="1"/>
            </p:cNvSpPr>
            <p:nvPr/>
          </p:nvSpPr>
          <p:spPr bwMode="auto">
            <a:xfrm>
              <a:off x="4252" y="1987"/>
              <a:ext cx="17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Solving Assessment (Maria’s Pretest, </a:t>
              </a:r>
              <a:endParaRPr lang="en-US" altLang="en-US" dirty="0">
                <a:solidFill>
                  <a:prstClr val="white"/>
                </a:solidFill>
              </a:endParaRPr>
            </a:p>
          </p:txBody>
        </p:sp>
        <p:sp>
          <p:nvSpPr>
            <p:cNvPr id="17" name="Rectangle 14"/>
            <p:cNvSpPr>
              <a:spLocks noChangeArrowheads="1"/>
            </p:cNvSpPr>
            <p:nvPr/>
          </p:nvSpPr>
          <p:spPr bwMode="auto">
            <a:xfrm>
              <a:off x="1583" y="2115"/>
              <a:ext cx="5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Problem 2)</a:t>
              </a:r>
              <a:endParaRPr lang="en-US" altLang="en-US" dirty="0">
                <a:solidFill>
                  <a:prstClr val="white"/>
                </a:solidFill>
              </a:endParaRPr>
            </a:p>
          </p:txBody>
        </p:sp>
        <p:sp>
          <p:nvSpPr>
            <p:cNvPr id="18" name="Rectangle 15"/>
            <p:cNvSpPr>
              <a:spLocks noChangeArrowheads="1"/>
            </p:cNvSpPr>
            <p:nvPr/>
          </p:nvSpPr>
          <p:spPr bwMode="auto">
            <a:xfrm>
              <a:off x="2081" y="2115"/>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 </a:t>
              </a:r>
              <a:endParaRPr lang="en-US" altLang="en-US" dirty="0">
                <a:solidFill>
                  <a:prstClr val="white"/>
                </a:solidFill>
              </a:endParaRPr>
            </a:p>
          </p:txBody>
        </p:sp>
        <p:sp>
          <p:nvSpPr>
            <p:cNvPr id="19" name="Rectangle 16"/>
            <p:cNvSpPr>
              <a:spLocks noChangeArrowheads="1"/>
            </p:cNvSpPr>
            <p:nvPr/>
          </p:nvSpPr>
          <p:spPr bwMode="auto">
            <a:xfrm>
              <a:off x="1583" y="2243"/>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i="1" dirty="0">
                  <a:solidFill>
                    <a:srgbClr val="000000"/>
                  </a:solidFill>
                  <a:latin typeface="Times New Roman" panose="02020603050405020304" pitchFamily="18" charset="0"/>
                </a:rPr>
                <a:t> </a:t>
              </a:r>
              <a:endParaRPr lang="en-US" altLang="en-US" dirty="0">
                <a:solidFill>
                  <a:prstClr val="white"/>
                </a:solidFill>
              </a:endParaRPr>
            </a:p>
          </p:txBody>
        </p:sp>
        <p:sp>
          <p:nvSpPr>
            <p:cNvPr id="20" name="Rectangle 17"/>
            <p:cNvSpPr>
              <a:spLocks noChangeArrowheads="1"/>
            </p:cNvSpPr>
            <p:nvPr/>
          </p:nvSpPr>
          <p:spPr bwMode="auto">
            <a:xfrm>
              <a:off x="5417" y="2371"/>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 </a:t>
              </a:r>
              <a:endParaRPr lang="en-US" altLang="en-US" dirty="0">
                <a:solidFill>
                  <a:prstClr val="white"/>
                </a:solidFill>
              </a:endParaRPr>
            </a:p>
          </p:txBody>
        </p:sp>
        <p:sp>
          <p:nvSpPr>
            <p:cNvPr id="21" name="Rectangle 18"/>
            <p:cNvSpPr>
              <a:spLocks noChangeArrowheads="1"/>
            </p:cNvSpPr>
            <p:nvPr/>
          </p:nvSpPr>
          <p:spPr bwMode="auto">
            <a:xfrm>
              <a:off x="5417" y="2626"/>
              <a:ext cx="7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b="1" dirty="0">
                  <a:solidFill>
                    <a:srgbClr val="000000"/>
                  </a:solidFill>
                  <a:latin typeface="Times New Roman" panose="02020603050405020304" pitchFamily="18" charset="0"/>
                </a:rPr>
                <a:t> </a:t>
              </a:r>
              <a:endParaRPr lang="en-US" altLang="en-US" dirty="0">
                <a:solidFill>
                  <a:prstClr val="white"/>
                </a:solidFill>
              </a:endParaRPr>
            </a:p>
          </p:txBody>
        </p:sp>
        <p:sp>
          <p:nvSpPr>
            <p:cNvPr id="22" name="Rectangle 19"/>
            <p:cNvSpPr>
              <a:spLocks noChangeArrowheads="1"/>
            </p:cNvSpPr>
            <p:nvPr/>
          </p:nvSpPr>
          <p:spPr bwMode="auto">
            <a:xfrm>
              <a:off x="5417" y="2883"/>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i="1" dirty="0">
                  <a:solidFill>
                    <a:srgbClr val="000000"/>
                  </a:solidFill>
                  <a:latin typeface="Times New Roman" panose="02020603050405020304" pitchFamily="18" charset="0"/>
                </a:rPr>
                <a:t> </a:t>
              </a:r>
              <a:endParaRPr lang="en-US" altLang="en-US" dirty="0">
                <a:solidFill>
                  <a:prstClr val="white"/>
                </a:solidFill>
              </a:endParaRPr>
            </a:p>
          </p:txBody>
        </p:sp>
        <p:sp>
          <p:nvSpPr>
            <p:cNvPr id="23" name="Rectangle 20"/>
            <p:cNvSpPr>
              <a:spLocks noChangeArrowheads="1"/>
            </p:cNvSpPr>
            <p:nvPr/>
          </p:nvSpPr>
          <p:spPr bwMode="auto">
            <a:xfrm>
              <a:off x="5417" y="3139"/>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i="1" dirty="0">
                  <a:solidFill>
                    <a:srgbClr val="000000"/>
                  </a:solidFill>
                  <a:latin typeface="Times New Roman" panose="02020603050405020304" pitchFamily="18" charset="0"/>
                </a:rPr>
                <a:t> </a:t>
              </a:r>
              <a:endParaRPr lang="en-US" altLang="en-US" dirty="0">
                <a:solidFill>
                  <a:prstClr val="white"/>
                </a:solidFill>
              </a:endParaRPr>
            </a:p>
          </p:txBody>
        </p:sp>
        <p:sp>
          <p:nvSpPr>
            <p:cNvPr id="24" name="Rectangle 21"/>
            <p:cNvSpPr>
              <a:spLocks noChangeArrowheads="1"/>
            </p:cNvSpPr>
            <p:nvPr/>
          </p:nvSpPr>
          <p:spPr bwMode="auto">
            <a:xfrm>
              <a:off x="1583" y="3395"/>
              <a:ext cx="5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i="1" dirty="0">
                  <a:solidFill>
                    <a:srgbClr val="000000"/>
                  </a:solidFill>
                  <a:latin typeface="Times New Roman" panose="02020603050405020304" pitchFamily="18" charset="0"/>
                </a:rPr>
                <a:t>Figure 11. </a:t>
              </a:r>
              <a:endParaRPr lang="en-US" altLang="en-US" dirty="0">
                <a:solidFill>
                  <a:prstClr val="white"/>
                </a:solidFill>
              </a:endParaRPr>
            </a:p>
          </p:txBody>
        </p:sp>
        <p:sp>
          <p:nvSpPr>
            <p:cNvPr id="25" name="Rectangle 22"/>
            <p:cNvSpPr>
              <a:spLocks noChangeArrowheads="1"/>
            </p:cNvSpPr>
            <p:nvPr/>
          </p:nvSpPr>
          <p:spPr bwMode="auto">
            <a:xfrm>
              <a:off x="2081" y="3395"/>
              <a:ext cx="21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Sample Student Work on Mathematics Problem</a:t>
              </a:r>
              <a:endParaRPr lang="en-US" altLang="en-US" dirty="0">
                <a:solidFill>
                  <a:prstClr val="white"/>
                </a:solidFill>
              </a:endParaRPr>
            </a:p>
          </p:txBody>
        </p:sp>
        <p:sp>
          <p:nvSpPr>
            <p:cNvPr id="26" name="Rectangle 23"/>
            <p:cNvSpPr>
              <a:spLocks noChangeArrowheads="1"/>
            </p:cNvSpPr>
            <p:nvPr/>
          </p:nvSpPr>
          <p:spPr bwMode="auto">
            <a:xfrm>
              <a:off x="4215" y="3395"/>
              <a:ext cx="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a:t>
              </a:r>
              <a:endParaRPr lang="en-US" altLang="en-US" dirty="0">
                <a:solidFill>
                  <a:prstClr val="white"/>
                </a:solidFill>
              </a:endParaRPr>
            </a:p>
          </p:txBody>
        </p:sp>
        <p:sp>
          <p:nvSpPr>
            <p:cNvPr id="27" name="Rectangle 24"/>
            <p:cNvSpPr>
              <a:spLocks noChangeArrowheads="1"/>
            </p:cNvSpPr>
            <p:nvPr/>
          </p:nvSpPr>
          <p:spPr bwMode="auto">
            <a:xfrm>
              <a:off x="4252" y="3395"/>
              <a:ext cx="139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Solving Assessment (Maria’s </a:t>
              </a:r>
              <a:endParaRPr lang="en-US" altLang="en-US" dirty="0">
                <a:solidFill>
                  <a:prstClr val="white"/>
                </a:solidFill>
              </a:endParaRPr>
            </a:p>
          </p:txBody>
        </p:sp>
        <p:sp>
          <p:nvSpPr>
            <p:cNvPr id="28" name="Rectangle 25"/>
            <p:cNvSpPr>
              <a:spLocks noChangeArrowheads="1"/>
            </p:cNvSpPr>
            <p:nvPr/>
          </p:nvSpPr>
          <p:spPr bwMode="auto">
            <a:xfrm>
              <a:off x="1583" y="3523"/>
              <a:ext cx="9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Posttest, Problem 2)</a:t>
              </a:r>
              <a:endParaRPr lang="en-US" altLang="en-US" dirty="0">
                <a:solidFill>
                  <a:prstClr val="white"/>
                </a:solidFill>
              </a:endParaRPr>
            </a:p>
          </p:txBody>
        </p:sp>
        <p:sp>
          <p:nvSpPr>
            <p:cNvPr id="29" name="Rectangle 26"/>
            <p:cNvSpPr>
              <a:spLocks noChangeArrowheads="1"/>
            </p:cNvSpPr>
            <p:nvPr/>
          </p:nvSpPr>
          <p:spPr bwMode="auto">
            <a:xfrm>
              <a:off x="2484" y="3523"/>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 </a:t>
              </a:r>
              <a:endParaRPr lang="en-US" altLang="en-US" dirty="0">
                <a:solidFill>
                  <a:prstClr val="white"/>
                </a:solidFill>
              </a:endParaRPr>
            </a:p>
          </p:txBody>
        </p:sp>
        <p:sp>
          <p:nvSpPr>
            <p:cNvPr id="30" name="Rectangle 27"/>
            <p:cNvSpPr>
              <a:spLocks noChangeArrowheads="1"/>
            </p:cNvSpPr>
            <p:nvPr/>
          </p:nvSpPr>
          <p:spPr bwMode="auto">
            <a:xfrm>
              <a:off x="1583" y="3651"/>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 </a:t>
              </a:r>
              <a:endParaRPr lang="en-US" altLang="en-US" dirty="0">
                <a:solidFill>
                  <a:prstClr val="white"/>
                </a:solidFill>
              </a:endParaRPr>
            </a:p>
          </p:txBody>
        </p:sp>
        <p:sp>
          <p:nvSpPr>
            <p:cNvPr id="31" name="Rectangle 28"/>
            <p:cNvSpPr>
              <a:spLocks noChangeArrowheads="1"/>
            </p:cNvSpPr>
            <p:nvPr/>
          </p:nvSpPr>
          <p:spPr bwMode="auto">
            <a:xfrm>
              <a:off x="1611" y="2467"/>
              <a:ext cx="3713" cy="7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32" name="Rectangle 29"/>
            <p:cNvSpPr>
              <a:spLocks noChangeArrowheads="1"/>
            </p:cNvSpPr>
            <p:nvPr/>
          </p:nvSpPr>
          <p:spPr bwMode="auto">
            <a:xfrm>
              <a:off x="1611" y="2362"/>
              <a:ext cx="4263" cy="896"/>
            </a:xfrm>
            <a:prstGeom prst="rect">
              <a:avLst/>
            </a:pr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33" name="Rectangle 30"/>
            <p:cNvSpPr>
              <a:spLocks noChangeArrowheads="1"/>
            </p:cNvSpPr>
            <p:nvPr/>
          </p:nvSpPr>
          <p:spPr bwMode="auto">
            <a:xfrm>
              <a:off x="5238" y="3142"/>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latin typeface="Times New Roman" panose="02020603050405020304" pitchFamily="18" charset="0"/>
                </a:rPr>
                <a:t> </a:t>
              </a:r>
              <a:endParaRPr lang="en-US" altLang="en-US" dirty="0">
                <a:solidFill>
                  <a:prstClr val="white"/>
                </a:solidFill>
              </a:endParaRPr>
            </a:p>
          </p:txBody>
        </p:sp>
        <p:pic>
          <p:nvPicPr>
            <p:cNvPr id="1055"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 y="2505"/>
              <a:ext cx="3556"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3"/>
          <a:stretch>
            <a:fillRect/>
          </a:stretch>
        </p:blipFill>
        <p:spPr>
          <a:xfrm>
            <a:off x="2799981" y="1359290"/>
            <a:ext cx="6725526" cy="1561732"/>
          </a:xfrm>
          <a:prstGeom prst="rect">
            <a:avLst/>
          </a:prstGeom>
        </p:spPr>
      </p:pic>
    </p:spTree>
    <p:extLst>
      <p:ext uri="{BB962C8B-B14F-4D97-AF65-F5344CB8AC3E}">
        <p14:creationId xmlns:p14="http://schemas.microsoft.com/office/powerpoint/2010/main" val="66525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272" y="56633"/>
            <a:ext cx="9956800" cy="1143000"/>
          </a:xfrm>
        </p:spPr>
        <p:txBody>
          <a:bodyPr/>
          <a:lstStyle/>
          <a:p>
            <a:r>
              <a:rPr lang="en-US" dirty="0"/>
              <a:t>PT Profile Sample: Maria</a:t>
            </a:r>
          </a:p>
        </p:txBody>
      </p:sp>
      <p:pic>
        <p:nvPicPr>
          <p:cNvPr id="12" name="Picture 11"/>
          <p:cNvPicPr>
            <a:picLocks noChangeAspect="1"/>
          </p:cNvPicPr>
          <p:nvPr/>
        </p:nvPicPr>
        <p:blipFill rotWithShape="1">
          <a:blip r:embed="rId2"/>
          <a:srcRect l="-3617" t="6460" r="3617" b="-7758"/>
          <a:stretch/>
        </p:blipFill>
        <p:spPr>
          <a:xfrm>
            <a:off x="2398280" y="1199633"/>
            <a:ext cx="7584785" cy="5212080"/>
          </a:xfrm>
          <a:prstGeom prst="rect">
            <a:avLst/>
          </a:prstGeom>
          <a:solidFill>
            <a:schemeClr val="tx1"/>
          </a:solidFill>
        </p:spPr>
      </p:pic>
    </p:spTree>
    <p:extLst>
      <p:ext uri="{BB962C8B-B14F-4D97-AF65-F5344CB8AC3E}">
        <p14:creationId xmlns:p14="http://schemas.microsoft.com/office/powerpoint/2010/main" val="1524007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Justifying Reasoning Discussion</a:t>
            </a:r>
          </a:p>
        </p:txBody>
      </p:sp>
      <p:sp>
        <p:nvSpPr>
          <p:cNvPr id="3" name="Content Placeholder 2"/>
          <p:cNvSpPr>
            <a:spLocks noGrp="1"/>
          </p:cNvSpPr>
          <p:nvPr>
            <p:ph idx="1"/>
          </p:nvPr>
        </p:nvSpPr>
        <p:spPr>
          <a:xfrm>
            <a:off x="609599" y="1600201"/>
            <a:ext cx="10799135" cy="4577315"/>
          </a:xfrm>
        </p:spPr>
        <p:txBody>
          <a:bodyPr>
            <a:normAutofit fontScale="92500" lnSpcReduction="10000"/>
          </a:bodyPr>
          <a:lstStyle/>
          <a:p>
            <a:r>
              <a:rPr lang="en-US" sz="3200" dirty="0">
                <a:latin typeface="Times New Roman" panose="02020603050405020304" pitchFamily="18" charset="0"/>
                <a:ea typeface="Times New Roman" panose="02020603050405020304" pitchFamily="18" charset="0"/>
              </a:rPr>
              <a:t>CBMS (2010) stated, “Prospective teachers need to understand the fundamental principles that underlie school mathematics, so that they can teach it to diverse groups of students as a coherent, reasoned activity and communicate an appreciation of the elegance and power of the subject” (p. 17). </a:t>
            </a:r>
          </a:p>
          <a:p>
            <a:pPr marL="36576" indent="0">
              <a:buNone/>
            </a:pPr>
            <a:endParaRPr lang="en-US" sz="3200" dirty="0">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Teachers need to have expertise in “monitoring their own progress as they solve problems, attending to precision, constructing viable arguments, seeking and using mathematical structure, and making strategic use of appropriate tools” (p. 1). </a:t>
            </a:r>
            <a:endParaRPr lang="en-US" dirty="0"/>
          </a:p>
        </p:txBody>
      </p:sp>
    </p:spTree>
    <p:extLst>
      <p:ext uri="{BB962C8B-B14F-4D97-AF65-F5344CB8AC3E}">
        <p14:creationId xmlns:p14="http://schemas.microsoft.com/office/powerpoint/2010/main" val="4123619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08" y="230796"/>
            <a:ext cx="10916093" cy="1143000"/>
          </a:xfrm>
        </p:spPr>
        <p:txBody>
          <a:bodyPr>
            <a:normAutofit/>
          </a:bodyPr>
          <a:lstStyle/>
          <a:p>
            <a:r>
              <a:rPr lang="en-US" dirty="0"/>
              <a:t>3-MKT: Variety of valid strategies</a:t>
            </a:r>
          </a:p>
        </p:txBody>
      </p:sp>
      <p:sp>
        <p:nvSpPr>
          <p:cNvPr id="3" name="Content Placeholder 2"/>
          <p:cNvSpPr>
            <a:spLocks noGrp="1"/>
          </p:cNvSpPr>
          <p:nvPr>
            <p:ph idx="1"/>
          </p:nvPr>
        </p:nvSpPr>
        <p:spPr>
          <a:xfrm>
            <a:off x="309976" y="1627508"/>
            <a:ext cx="11303955" cy="4525963"/>
          </a:xfrm>
        </p:spPr>
        <p:txBody>
          <a:bodyPr>
            <a:normAutofit lnSpcReduction="10000"/>
          </a:bodyPr>
          <a:lstStyle/>
          <a:p>
            <a:r>
              <a:rPr lang="en-US" dirty="0"/>
              <a:t>“I think the strategies and the different ways to solve problems now are … easier, better to understand, better for comprehension” (Christy’s interview, Lines 132-133, November 15, 2016).</a:t>
            </a:r>
            <a:br>
              <a:rPr lang="en-US" dirty="0"/>
            </a:br>
            <a:endParaRPr lang="en-US" dirty="0"/>
          </a:p>
          <a:p>
            <a:r>
              <a:rPr lang="en-US" dirty="0"/>
              <a:t>“When I become a teacher, I can say, ‘Okay if you can't get it this way, you can do it this way, or if not, I have another way.’ It allows me to broaden my way of thinking and to be able to reflect it into the students” (Allison’s interview, Lines 90-93, November 8, 2016)</a:t>
            </a:r>
          </a:p>
        </p:txBody>
      </p:sp>
    </p:spTree>
    <p:extLst>
      <p:ext uri="{BB962C8B-B14F-4D97-AF65-F5344CB8AC3E}">
        <p14:creationId xmlns:p14="http://schemas.microsoft.com/office/powerpoint/2010/main" val="2190597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66" y="381109"/>
            <a:ext cx="10321107" cy="1143000"/>
          </a:xfrm>
        </p:spPr>
        <p:txBody>
          <a:bodyPr>
            <a:normAutofit fontScale="90000"/>
          </a:bodyPr>
          <a:lstStyle/>
          <a:p>
            <a:r>
              <a:rPr lang="en-US" dirty="0"/>
              <a:t>MKT: 	Variety of valid strategies (SMM’s 			organizational structure, ease of use)</a:t>
            </a:r>
          </a:p>
        </p:txBody>
      </p:sp>
      <p:sp>
        <p:nvSpPr>
          <p:cNvPr id="3" name="Content Placeholder 2"/>
          <p:cNvSpPr>
            <a:spLocks noGrp="1"/>
          </p:cNvSpPr>
          <p:nvPr>
            <p:ph idx="1"/>
          </p:nvPr>
        </p:nvSpPr>
        <p:spPr>
          <a:xfrm>
            <a:off x="511398" y="2051538"/>
            <a:ext cx="8450895" cy="4446884"/>
          </a:xfrm>
        </p:spPr>
        <p:txBody>
          <a:bodyPr>
            <a:normAutofit fontScale="85000" lnSpcReduction="10000"/>
          </a:bodyPr>
          <a:lstStyle/>
          <a:p>
            <a:r>
              <a:rPr lang="en-US" sz="3200" dirty="0">
                <a:latin typeface="Times New Roman" panose="02020603050405020304" pitchFamily="18" charset="0"/>
                <a:ea typeface="Times New Roman" panose="02020603050405020304" pitchFamily="18" charset="0"/>
              </a:rPr>
              <a:t>“The strength, definitely, as I keep saying, [is] the visuals and the steps that you told us to take” (Allison’s interview, Lines 155-156, November 8,2016). </a:t>
            </a:r>
            <a:br>
              <a:rPr lang="en-US" sz="3200" dirty="0">
                <a:latin typeface="Times New Roman" panose="02020603050405020304" pitchFamily="18" charset="0"/>
                <a:ea typeface="Times New Roman" panose="02020603050405020304" pitchFamily="18" charset="0"/>
              </a:rPr>
            </a:br>
            <a:endParaRPr lang="en-US" sz="3200" dirty="0">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If you use the SMM, “they know exactly what you did and how you got your answer. If you mess up, they can still see exactly what you did wrong because it’s right there”. Later, she commented, “I feel like you can more easily catch yourself when you mess up” (Sharonda’s interview, Lines 153-155, 239-240, November 9, 2016).</a:t>
            </a:r>
            <a:endParaRPr lang="en-US" dirty="0"/>
          </a:p>
        </p:txBody>
      </p:sp>
      <p:pic>
        <p:nvPicPr>
          <p:cNvPr id="4" name="Picture 3"/>
          <p:cNvPicPr>
            <a:picLocks noChangeAspect="1"/>
          </p:cNvPicPr>
          <p:nvPr/>
        </p:nvPicPr>
        <p:blipFill>
          <a:blip r:embed="rId2"/>
          <a:stretch>
            <a:fillRect/>
          </a:stretch>
        </p:blipFill>
        <p:spPr>
          <a:xfrm>
            <a:off x="9269323" y="2051538"/>
            <a:ext cx="2621507" cy="4243184"/>
          </a:xfrm>
          <a:prstGeom prst="rect">
            <a:avLst/>
          </a:prstGeom>
        </p:spPr>
      </p:pic>
    </p:spTree>
    <p:extLst>
      <p:ext uri="{BB962C8B-B14F-4D97-AF65-F5344CB8AC3E}">
        <p14:creationId xmlns:p14="http://schemas.microsoft.com/office/powerpoint/2010/main" val="492302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50" y="305953"/>
            <a:ext cx="10916093" cy="1143000"/>
          </a:xfrm>
        </p:spPr>
        <p:txBody>
          <a:bodyPr>
            <a:normAutofit fontScale="90000"/>
          </a:bodyPr>
          <a:lstStyle/>
          <a:p>
            <a:r>
              <a:rPr lang="en-US" dirty="0"/>
              <a:t>MKT: 	Variety of valid strategies (SMM’s 			organizational structure, ease of use)</a:t>
            </a:r>
          </a:p>
        </p:txBody>
      </p:sp>
      <p:sp>
        <p:nvSpPr>
          <p:cNvPr id="3" name="Content Placeholder 2"/>
          <p:cNvSpPr>
            <a:spLocks noGrp="1"/>
          </p:cNvSpPr>
          <p:nvPr>
            <p:ph idx="1"/>
          </p:nvPr>
        </p:nvSpPr>
        <p:spPr>
          <a:xfrm>
            <a:off x="559335" y="1874506"/>
            <a:ext cx="11070776" cy="4525963"/>
          </a:xfrm>
          <a:solidFill>
            <a:schemeClr val="accent5">
              <a:lumMod val="20000"/>
              <a:lumOff val="80000"/>
            </a:schemeClr>
          </a:solidFill>
        </p:spPr>
        <p:txBody>
          <a:bodyPr>
            <a:normAutofit fontScale="92500" lnSpcReduction="10000"/>
          </a:bodyPr>
          <a:lstStyle/>
          <a:p>
            <a:pPr marL="36576" indent="0">
              <a:buNone/>
            </a:pPr>
            <a:r>
              <a:rPr lang="en-US" dirty="0">
                <a:solidFill>
                  <a:schemeClr val="bg1"/>
                </a:solidFill>
              </a:rPr>
              <a:t>“The strength is that it's very organized. … They see it and instead of having numbers and things everywhere, they have it organized. That's what I liked about it and what I think is the strength of it. Then the weakness, I guess if it was a test and they were pushed for time [and] they have a lot of problems, I don't think they would have time to draw every box for each problem. They wouldn't be able to organize it, which would help them. Because I feel like math, a lot of people that's not good at math, it's because it's everywhere, numbers, and it's making them crazy. I feel like this is so organized, it would make everything settle down and they won't be so flustered” (Jack’s interview, Lines 206-215, November 14, 2016).</a:t>
            </a:r>
          </a:p>
        </p:txBody>
      </p:sp>
    </p:spTree>
    <p:extLst>
      <p:ext uri="{BB962C8B-B14F-4D97-AF65-F5344CB8AC3E}">
        <p14:creationId xmlns:p14="http://schemas.microsoft.com/office/powerpoint/2010/main" val="4056496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 Strategies Discussion</a:t>
            </a:r>
          </a:p>
        </p:txBody>
      </p:sp>
      <p:sp>
        <p:nvSpPr>
          <p:cNvPr id="3" name="Content Placeholder 2"/>
          <p:cNvSpPr>
            <a:spLocks noGrp="1"/>
          </p:cNvSpPr>
          <p:nvPr>
            <p:ph idx="1"/>
          </p:nvPr>
        </p:nvSpPr>
        <p:spPr>
          <a:xfrm>
            <a:off x="609600" y="1536405"/>
            <a:ext cx="10862930" cy="4853762"/>
          </a:xfrm>
        </p:spPr>
        <p:txBody>
          <a:bodyPr>
            <a:normAutofit fontScale="85000" lnSpcReduction="20000"/>
          </a:bodyPr>
          <a:lstStyle/>
          <a:p>
            <a:r>
              <a:rPr lang="en-US" dirty="0"/>
              <a:t>Related to the SMM and CGI problem type frameworks, mathematics education research has consistently shown that students who can classify problems on the basis of their semantic structures are better problem solvers than students who do not have knowledge of problem types (Morales, Shute, &amp; Pellegrino, 1985; Schoenfeld &amp; Herrmann, 1982). </a:t>
            </a:r>
          </a:p>
          <a:p>
            <a:r>
              <a:rPr lang="en-US" dirty="0"/>
              <a:t>Commenting on the SMM, Murata (2008) </a:t>
            </a:r>
            <a:r>
              <a:rPr lang="en-US" sz="3100" dirty="0"/>
              <a:t>concluded</a:t>
            </a:r>
            <a:r>
              <a:rPr lang="en-US" dirty="0"/>
              <a:t> that “mediating tools, such as tape diagrams, support people’s cognitive development by helping organize their experiences in a systematic way” (p. 401). </a:t>
            </a:r>
          </a:p>
          <a:p>
            <a:r>
              <a:rPr lang="en-US" dirty="0"/>
              <a:t>This sort of organized approach is a clear strength of the SMM framework, as evidenced by other studies with K-5 students (Cai &amp; Brook, 2003; Englard, 2010; Ho &amp; Lowrie, 2014; Koedinger &amp; Terao, 2002; Ng &amp; Lee, 2005, 2009; Willis &amp; Fuson, 1988) and by PTs’ interview data in this study.</a:t>
            </a:r>
          </a:p>
          <a:p>
            <a:endParaRPr lang="en-US" dirty="0"/>
          </a:p>
        </p:txBody>
      </p:sp>
    </p:spTree>
    <p:extLst>
      <p:ext uri="{BB962C8B-B14F-4D97-AF65-F5344CB8AC3E}">
        <p14:creationId xmlns:p14="http://schemas.microsoft.com/office/powerpoint/2010/main" val="520675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4-Changes in mathematics self-efficacy and connections with MKT</a:t>
            </a:r>
          </a:p>
        </p:txBody>
      </p:sp>
      <p:sp>
        <p:nvSpPr>
          <p:cNvPr id="3" name="Content Placeholder 2"/>
          <p:cNvSpPr>
            <a:spLocks noGrp="1"/>
          </p:cNvSpPr>
          <p:nvPr>
            <p:ph idx="1"/>
          </p:nvPr>
        </p:nvSpPr>
        <p:spPr>
          <a:xfrm>
            <a:off x="609599" y="1855238"/>
            <a:ext cx="11042074" cy="4261784"/>
          </a:xfrm>
        </p:spPr>
        <p:txBody>
          <a:bodyPr>
            <a:normAutofit fontScale="92500" lnSpcReduction="10000"/>
          </a:bodyPr>
          <a:lstStyle/>
          <a:p>
            <a:r>
              <a:rPr lang="en-US" dirty="0"/>
              <a:t>"It's not my ability that's changed, it's the fact that I can show my work and explain how I do it instead of just doing it” (Jimmy’s interview, Lines 96-97, November 15, 2016).</a:t>
            </a:r>
          </a:p>
          <a:p>
            <a:pPr marL="36576" indent="0">
              <a:buNone/>
            </a:pPr>
            <a:endParaRPr lang="en-US" dirty="0"/>
          </a:p>
          <a:p>
            <a:r>
              <a:rPr lang="en-US" dirty="0"/>
              <a:t> “I think that would help with my confidence, if someone asks why, you're not just like, 'Oh, because that's just how it is', you can actually sit down and explain it" (Lines 97-99). In the interview, when probed about whether his confidence changes were because of new strategies or the ability to explain it better, Jimmy quickly responded: ‘strategies’’’ (Line 101). </a:t>
            </a:r>
          </a:p>
          <a:p>
            <a:pPr marL="36576" indent="0">
              <a:buNone/>
            </a:pPr>
            <a:endParaRPr lang="en-US" dirty="0"/>
          </a:p>
        </p:txBody>
      </p:sp>
    </p:spTree>
    <p:extLst>
      <p:ext uri="{BB962C8B-B14F-4D97-AF65-F5344CB8AC3E}">
        <p14:creationId xmlns:p14="http://schemas.microsoft.com/office/powerpoint/2010/main" val="45011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877" y="521679"/>
            <a:ext cx="11043684" cy="6260298"/>
          </a:xfrm>
        </p:spPr>
        <p:txBody>
          <a:bodyPr>
            <a:normAutofit/>
          </a:bodyPr>
          <a:lstStyle/>
          <a:p>
            <a:r>
              <a:rPr lang="en-US" dirty="0"/>
              <a:t>Theoretical Framework</a:t>
            </a:r>
          </a:p>
          <a:p>
            <a:pPr lvl="1"/>
            <a:r>
              <a:rPr lang="en-US" dirty="0"/>
              <a:t>Piaget’s constructivist theory</a:t>
            </a:r>
          </a:p>
          <a:p>
            <a:pPr lvl="1"/>
            <a:r>
              <a:rPr lang="en-US" dirty="0"/>
              <a:t>Vygotsky’s sociocultural theory</a:t>
            </a:r>
          </a:p>
          <a:p>
            <a:pPr marL="448056" lvl="1" indent="0">
              <a:buNone/>
            </a:pPr>
            <a:endParaRPr lang="en-US" dirty="0"/>
          </a:p>
          <a:p>
            <a:r>
              <a:rPr lang="en-US" dirty="0"/>
              <a:t>Conceptual Framework</a:t>
            </a:r>
          </a:p>
          <a:p>
            <a:pPr lvl="1"/>
            <a:r>
              <a:rPr lang="en-US" dirty="0"/>
              <a:t>NCTM’s</a:t>
            </a:r>
            <a:r>
              <a:rPr lang="en-US" i="1" dirty="0"/>
              <a:t> Principles and Standards for School Mathematics </a:t>
            </a:r>
            <a:r>
              <a:rPr lang="en-US" dirty="0"/>
              <a:t>(2000)</a:t>
            </a:r>
          </a:p>
          <a:p>
            <a:pPr lvl="1"/>
            <a:r>
              <a:rPr lang="en-US" dirty="0"/>
              <a:t>National Research Council’s </a:t>
            </a:r>
            <a:r>
              <a:rPr lang="en-US" i="1" dirty="0"/>
              <a:t>Adding It Up </a:t>
            </a:r>
            <a:r>
              <a:rPr lang="en-US" dirty="0"/>
              <a:t>([NRC], 2001)</a:t>
            </a:r>
          </a:p>
          <a:p>
            <a:pPr lvl="1"/>
            <a:r>
              <a:rPr lang="en-US" dirty="0"/>
              <a:t>CBMS’ </a:t>
            </a:r>
            <a:r>
              <a:rPr lang="en-US" i="1" dirty="0"/>
              <a:t>The Mathematical Education of Teachers</a:t>
            </a:r>
            <a:r>
              <a:rPr lang="en-US" dirty="0"/>
              <a:t> (2001 [</a:t>
            </a:r>
            <a:r>
              <a:rPr lang="en-US" i="1" dirty="0"/>
              <a:t>MET I</a:t>
            </a:r>
            <a:r>
              <a:rPr lang="en-US" dirty="0"/>
              <a:t>], 2010 [</a:t>
            </a:r>
            <a:r>
              <a:rPr lang="en-US" i="1" dirty="0"/>
              <a:t>MET II</a:t>
            </a:r>
            <a:r>
              <a:rPr lang="en-US" dirty="0"/>
              <a:t>])</a:t>
            </a:r>
          </a:p>
          <a:p>
            <a:pPr lvl="1"/>
            <a:r>
              <a:rPr lang="en-US" dirty="0"/>
              <a:t>Common Core State Standards for Mathematics &amp; Standards for Mathematical Practice ([CCSSM, SMP], NGA/CCSSO, 2010)</a:t>
            </a:r>
          </a:p>
          <a:p>
            <a:pPr lvl="1"/>
            <a:r>
              <a:rPr lang="en-US" dirty="0"/>
              <a:t>NCTM’s </a:t>
            </a:r>
            <a:r>
              <a:rPr lang="en-US" i="1" dirty="0"/>
              <a:t>Principles to Actions </a:t>
            </a:r>
            <a:r>
              <a:rPr lang="en-US" dirty="0"/>
              <a:t>(2014)</a:t>
            </a:r>
          </a:p>
          <a:p>
            <a:pPr marL="448056" lvl="1" indent="0">
              <a:buNone/>
            </a:pPr>
            <a:endParaRPr lang="en-US" dirty="0"/>
          </a:p>
        </p:txBody>
      </p:sp>
      <p:pic>
        <p:nvPicPr>
          <p:cNvPr id="2" name="Picture 1"/>
          <p:cNvPicPr>
            <a:picLocks noChangeAspect="1"/>
          </p:cNvPicPr>
          <p:nvPr/>
        </p:nvPicPr>
        <p:blipFill>
          <a:blip r:embed="rId2"/>
          <a:stretch>
            <a:fillRect/>
          </a:stretch>
        </p:blipFill>
        <p:spPr>
          <a:xfrm>
            <a:off x="7809187" y="518646"/>
            <a:ext cx="3283780" cy="1943210"/>
          </a:xfrm>
          <a:prstGeom prst="rect">
            <a:avLst/>
          </a:prstGeom>
        </p:spPr>
      </p:pic>
    </p:spTree>
    <p:extLst>
      <p:ext uri="{BB962C8B-B14F-4D97-AF65-F5344CB8AC3E}">
        <p14:creationId xmlns:p14="http://schemas.microsoft.com/office/powerpoint/2010/main" val="3986948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62" y="-65332"/>
            <a:ext cx="11230706" cy="1237639"/>
          </a:xfrm>
        </p:spPr>
        <p:txBody>
          <a:bodyPr>
            <a:noAutofit/>
          </a:bodyPr>
          <a:lstStyle/>
          <a:p>
            <a:r>
              <a:rPr lang="en-US" sz="3200" dirty="0"/>
              <a:t>Changes in mathematics self-efficacy and connections with MKT</a:t>
            </a:r>
          </a:p>
        </p:txBody>
      </p:sp>
      <p:sp>
        <p:nvSpPr>
          <p:cNvPr id="4" name="Content Placeholder 3"/>
          <p:cNvSpPr>
            <a:spLocks noGrp="1"/>
          </p:cNvSpPr>
          <p:nvPr>
            <p:ph idx="1"/>
          </p:nvPr>
        </p:nvSpPr>
        <p:spPr/>
        <p:txBody>
          <a:bodyPr/>
          <a:lstStyle/>
          <a:p>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776" y="1013624"/>
            <a:ext cx="8592268" cy="5586468"/>
          </a:xfrm>
          <a:prstGeom prst="rect">
            <a:avLst/>
          </a:prstGeom>
          <a:solidFill>
            <a:schemeClr val="accent5">
              <a:lumMod val="40000"/>
              <a:lumOff val="60000"/>
            </a:schemeClr>
          </a:solidFill>
          <a:ln>
            <a:noFill/>
          </a:ln>
          <a:effectLst/>
        </p:spPr>
      </p:pic>
    </p:spTree>
    <p:extLst>
      <p:ext uri="{BB962C8B-B14F-4D97-AF65-F5344CB8AC3E}">
        <p14:creationId xmlns:p14="http://schemas.microsoft.com/office/powerpoint/2010/main" val="2895411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92" y="401138"/>
            <a:ext cx="10607040" cy="1143000"/>
          </a:xfrm>
        </p:spPr>
        <p:txBody>
          <a:bodyPr>
            <a:normAutofit fontScale="90000"/>
          </a:bodyPr>
          <a:lstStyle/>
          <a:p>
            <a:r>
              <a:rPr lang="en-US" dirty="0"/>
              <a:t>Changes in mathematics self-efficacy and connections with MKT</a:t>
            </a:r>
          </a:p>
        </p:txBody>
      </p:sp>
      <p:sp>
        <p:nvSpPr>
          <p:cNvPr id="3" name="Content Placeholder 2"/>
          <p:cNvSpPr>
            <a:spLocks noGrp="1"/>
          </p:cNvSpPr>
          <p:nvPr>
            <p:ph idx="1"/>
          </p:nvPr>
        </p:nvSpPr>
        <p:spPr>
          <a:xfrm>
            <a:off x="609599" y="1990110"/>
            <a:ext cx="10884195" cy="4525963"/>
          </a:xfrm>
        </p:spPr>
        <p:txBody>
          <a:bodyPr>
            <a:normAutofit fontScale="92500" lnSpcReduction="20000"/>
          </a:bodyPr>
          <a:lstStyle/>
          <a:p>
            <a:r>
              <a:rPr lang="en-US" dirty="0"/>
              <a:t>After further attributing her MKT and confidence growth to “having two passionate teachers that actually enjoy math” (Line 76), Allison offered a nice summary statement linking mathematics self-efficacy to knowing a variety of problem-solving strategies. Supporting this connection, she said, “Just because I know it one way and I'm confident, now I'm confident in doing it in a whole different way, and it makes a difference” (Allison’s interview, Lines 88-90, November 8, 2016).</a:t>
            </a:r>
          </a:p>
          <a:p>
            <a:endParaRPr lang="en-US" dirty="0"/>
          </a:p>
          <a:p>
            <a:r>
              <a:rPr lang="en-US" dirty="0"/>
              <a:t>“I can explain to the students better and I feel more confident in teaching it because I know different ways and because I learned more things about it” (Lines 172-173). </a:t>
            </a:r>
          </a:p>
          <a:p>
            <a:pPr marL="36576" indent="0">
              <a:buNone/>
            </a:pPr>
            <a:endParaRPr lang="en-US" dirty="0"/>
          </a:p>
        </p:txBody>
      </p:sp>
    </p:spTree>
    <p:extLst>
      <p:ext uri="{BB962C8B-B14F-4D97-AF65-F5344CB8AC3E}">
        <p14:creationId xmlns:p14="http://schemas.microsoft.com/office/powerpoint/2010/main" val="4134045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Self-Efficacy Discussion</a:t>
            </a:r>
          </a:p>
        </p:txBody>
      </p:sp>
      <p:sp>
        <p:nvSpPr>
          <p:cNvPr id="3" name="Content Placeholder 2"/>
          <p:cNvSpPr>
            <a:spLocks noGrp="1"/>
          </p:cNvSpPr>
          <p:nvPr>
            <p:ph idx="1"/>
          </p:nvPr>
        </p:nvSpPr>
        <p:spPr>
          <a:xfrm>
            <a:off x="609600" y="1717433"/>
            <a:ext cx="10873563" cy="4524152"/>
          </a:xfrm>
        </p:spPr>
        <p:txBody>
          <a:bodyPr>
            <a:normAutofit fontScale="77500" lnSpcReduction="20000"/>
          </a:bodyPr>
          <a:lstStyle/>
          <a:p>
            <a:r>
              <a:rPr lang="en-US" dirty="0"/>
              <a:t>Consistently in the interview excerpts, PTs spoke about growth in their ability to do mathematics with conceptual understanding, both in terms of showing their work and explaining their reasoning to others, and with these remarks, they made clear connections to growth in self-efficacy.</a:t>
            </a:r>
          </a:p>
          <a:p>
            <a:pPr marL="36576" indent="0">
              <a:buNone/>
            </a:pPr>
            <a:r>
              <a:rPr lang="en-US" dirty="0"/>
              <a:t> </a:t>
            </a:r>
          </a:p>
          <a:p>
            <a:r>
              <a:rPr lang="en-US" dirty="0"/>
              <a:t>Several interview participants also expressed growth in metacognition or reflection about their own thinking in mathematics problem-solving contexts.</a:t>
            </a:r>
            <a:br>
              <a:rPr lang="en-US" dirty="0"/>
            </a:br>
            <a:endParaRPr lang="en-US" dirty="0"/>
          </a:p>
          <a:p>
            <a:r>
              <a:rPr lang="en-US" dirty="0"/>
              <a:t>In </a:t>
            </a:r>
            <a:r>
              <a:rPr lang="en-US" i="1" dirty="0"/>
              <a:t>MET II </a:t>
            </a:r>
            <a:r>
              <a:rPr lang="en-US" dirty="0"/>
              <a:t>(2010), the CBMS concluded that “instructors may need to spend time focusing on the importance of not only a productive disposition toward mathematics, but a recognition of the depth and importance of elementary mathematics” (p. 34) in the CCSSM.</a:t>
            </a:r>
          </a:p>
        </p:txBody>
      </p:sp>
    </p:spTree>
    <p:extLst>
      <p:ext uri="{BB962C8B-B14F-4D97-AF65-F5344CB8AC3E}">
        <p14:creationId xmlns:p14="http://schemas.microsoft.com/office/powerpoint/2010/main" val="185655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5-Implications for future teaching</a:t>
            </a:r>
          </a:p>
        </p:txBody>
      </p:sp>
      <p:sp>
        <p:nvSpPr>
          <p:cNvPr id="3" name="Content Placeholder 2"/>
          <p:cNvSpPr>
            <a:spLocks noGrp="1"/>
          </p:cNvSpPr>
          <p:nvPr>
            <p:ph idx="1"/>
          </p:nvPr>
        </p:nvSpPr>
        <p:spPr>
          <a:xfrm>
            <a:off x="691662" y="1541586"/>
            <a:ext cx="10485120" cy="4769068"/>
          </a:xfrm>
          <a:solidFill>
            <a:schemeClr val="accent5">
              <a:lumMod val="20000"/>
              <a:lumOff val="80000"/>
            </a:schemeClr>
          </a:solidFill>
          <a:ln>
            <a:solidFill>
              <a:schemeClr val="accent5">
                <a:lumMod val="40000"/>
                <a:lumOff val="60000"/>
              </a:schemeClr>
            </a:solidFill>
          </a:ln>
        </p:spPr>
        <p:txBody>
          <a:bodyPr>
            <a:normAutofit fontScale="85000" lnSpcReduction="20000"/>
          </a:bodyPr>
          <a:lstStyle/>
          <a:p>
            <a:pPr marL="36576" indent="0">
              <a:buNone/>
            </a:pPr>
            <a:r>
              <a:rPr lang="en-US" dirty="0">
                <a:solidFill>
                  <a:schemeClr val="bg1"/>
                </a:solidFill>
              </a:rPr>
              <a:t>“Math anxiety starts in elementary school, like around first and second grade. If you introduce something like this to elementary … students, then maybe they won't have that anxiety on through the rest of their life.... This might change the future for them. I just believe, because after doing that study on math anxiety [in another course], I felt like it's because teachers don't spend extra time or find different strategies or concepts. Whatever way that the book has put, that's what they're teaching nowadays. Introducing something like SMM would be very helpful then. It will help a lot of students down the path. They'll use it later on in life when they take high school math classes when they're struggling. I just feel like, I will use it because of that reason to prevent math anxiety and prevent students hating math, because once you get good at it, it's pretty fun.” (Jack’s interview, Lines 379-390, November 14, 2016)</a:t>
            </a:r>
          </a:p>
        </p:txBody>
      </p:sp>
    </p:spTree>
    <p:extLst>
      <p:ext uri="{BB962C8B-B14F-4D97-AF65-F5344CB8AC3E}">
        <p14:creationId xmlns:p14="http://schemas.microsoft.com/office/powerpoint/2010/main" val="279360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572" y="350874"/>
            <a:ext cx="9956800" cy="1143000"/>
          </a:xfrm>
        </p:spPr>
        <p:txBody>
          <a:bodyPr/>
          <a:lstStyle/>
          <a:p>
            <a:r>
              <a:rPr lang="en-US" dirty="0"/>
              <a:t>Implications for future teaching</a:t>
            </a:r>
          </a:p>
        </p:txBody>
      </p:sp>
      <p:sp>
        <p:nvSpPr>
          <p:cNvPr id="3" name="Content Placeholder 2"/>
          <p:cNvSpPr>
            <a:spLocks noGrp="1"/>
          </p:cNvSpPr>
          <p:nvPr>
            <p:ph idx="1"/>
          </p:nvPr>
        </p:nvSpPr>
        <p:spPr>
          <a:xfrm>
            <a:off x="740961" y="1683980"/>
            <a:ext cx="10843846" cy="4128810"/>
          </a:xfrm>
          <a:solidFill>
            <a:schemeClr val="accent5">
              <a:lumMod val="40000"/>
              <a:lumOff val="60000"/>
            </a:schemeClr>
          </a:solidFill>
          <a:ln>
            <a:solidFill>
              <a:schemeClr val="accent5">
                <a:lumMod val="40000"/>
                <a:lumOff val="60000"/>
              </a:schemeClr>
            </a:solidFill>
          </a:ln>
        </p:spPr>
        <p:txBody>
          <a:bodyPr>
            <a:normAutofit fontScale="25000" lnSpcReduction="20000"/>
          </a:bodyPr>
          <a:lstStyle/>
          <a:p>
            <a:pPr marL="36576" indent="0">
              <a:buNone/>
            </a:pPr>
            <a:r>
              <a:rPr lang="en-US" sz="9600" dirty="0">
                <a:solidFill>
                  <a:schemeClr val="bg1"/>
                </a:solidFill>
              </a:rPr>
              <a:t>“I definitely think it's beneficial because as we talked about before, every child learns differently, and you have a lot of kids now that don't particularly like math, so you have to give it to them in a way for them to understand it and to know several different ways. And I feel like [the] Singapore Method is a great method and is a great way to teach a child who is very visual … or a kinesthetic learner where they can be hands on about it, rather than algebraic.... Will I make this my top choice? … Elementary, yes.... this is </a:t>
            </a:r>
            <a:br>
              <a:rPr lang="en-US" sz="9600" dirty="0">
                <a:solidFill>
                  <a:schemeClr val="bg1"/>
                </a:solidFill>
              </a:rPr>
            </a:br>
            <a:r>
              <a:rPr lang="en-US" sz="9600" dirty="0">
                <a:solidFill>
                  <a:schemeClr val="bg1"/>
                </a:solidFill>
              </a:rPr>
              <a:t>a great foundation in math. I think with a foundation like this, you build student's confidence in math for them to actually enjoy the subject more because if you have confidence, you enjoy it. You're typically going to do much better than if you hate it and you're struggling and you don't even want to do it. I definitely think it gives more confidence to students. It makes you look at math in a different perspective” (Allison’s interview, Lines 291-305, November 8, 2016).</a:t>
            </a:r>
          </a:p>
        </p:txBody>
      </p:sp>
    </p:spTree>
    <p:extLst>
      <p:ext uri="{BB962C8B-B14F-4D97-AF65-F5344CB8AC3E}">
        <p14:creationId xmlns:p14="http://schemas.microsoft.com/office/powerpoint/2010/main" val="659463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Implications for future teaching</a:t>
            </a:r>
          </a:p>
        </p:txBody>
      </p:sp>
      <p:sp>
        <p:nvSpPr>
          <p:cNvPr id="3" name="Content Placeholder 2"/>
          <p:cNvSpPr>
            <a:spLocks noGrp="1"/>
          </p:cNvSpPr>
          <p:nvPr>
            <p:ph idx="1"/>
          </p:nvPr>
        </p:nvSpPr>
        <p:spPr>
          <a:xfrm>
            <a:off x="609599" y="1600201"/>
            <a:ext cx="10756606" cy="4525963"/>
          </a:xfrm>
        </p:spPr>
        <p:txBody>
          <a:bodyPr>
            <a:normAutofit fontScale="85000" lnSpcReduction="10000"/>
          </a:bodyPr>
          <a:lstStyle/>
          <a:p>
            <a:r>
              <a:rPr lang="en-US" dirty="0"/>
              <a:t>"I feel like it's a good teaching strategy, you know, especially for struggling students. I feel like they should use it in teacher education programs" (Jack’s interview, Lines 395-396, November 14, 2016).</a:t>
            </a:r>
          </a:p>
          <a:p>
            <a:pPr marL="36576" indent="0">
              <a:buNone/>
            </a:pPr>
            <a:endParaRPr lang="en-US" dirty="0"/>
          </a:p>
          <a:p>
            <a:r>
              <a:rPr lang="en-US" dirty="0"/>
              <a:t>Several interview participants mentioned the importance of SMM for visual, kinesthetic, and struggling mathematics learners, and others advocated for the use of SMM in teacher education programs. </a:t>
            </a:r>
          </a:p>
          <a:p>
            <a:pPr marL="36576" indent="0">
              <a:buNone/>
            </a:pPr>
            <a:endParaRPr lang="en-US" dirty="0"/>
          </a:p>
          <a:p>
            <a:r>
              <a:rPr lang="en-US" dirty="0"/>
              <a:t>Interview participants volunteered their commitment to using the SMM in their future as teachers. Their rationale involved MKT and mathematics self-efficacy.</a:t>
            </a:r>
          </a:p>
          <a:p>
            <a:endParaRPr lang="en-US" dirty="0"/>
          </a:p>
          <a:p>
            <a:pPr marL="36576" indent="0">
              <a:buNone/>
            </a:pPr>
            <a:endParaRPr lang="en-US" dirty="0"/>
          </a:p>
        </p:txBody>
      </p:sp>
    </p:spTree>
    <p:extLst>
      <p:ext uri="{BB962C8B-B14F-4D97-AF65-F5344CB8AC3E}">
        <p14:creationId xmlns:p14="http://schemas.microsoft.com/office/powerpoint/2010/main" val="3284062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future research</a:t>
            </a:r>
          </a:p>
        </p:txBody>
      </p:sp>
      <p:sp>
        <p:nvSpPr>
          <p:cNvPr id="3" name="Content Placeholder 2"/>
          <p:cNvSpPr>
            <a:spLocks noGrp="1"/>
          </p:cNvSpPr>
          <p:nvPr>
            <p:ph idx="1"/>
          </p:nvPr>
        </p:nvSpPr>
        <p:spPr>
          <a:xfrm>
            <a:off x="609599" y="1600201"/>
            <a:ext cx="10888718" cy="4525963"/>
          </a:xfrm>
        </p:spPr>
        <p:txBody>
          <a:bodyPr>
            <a:normAutofit fontScale="77500" lnSpcReduction="20000"/>
          </a:bodyPr>
          <a:lstStyle/>
          <a:p>
            <a:r>
              <a:rPr lang="en-US" dirty="0"/>
              <a:t>Similar studies with larger samples of elementary PTs in a college or university setting (with the suggested improvements)</a:t>
            </a:r>
          </a:p>
          <a:p>
            <a:r>
              <a:rPr lang="en-US" dirty="0"/>
              <a:t>A study exploring whether learning styles influence the impact of the SMM on PTs’ MKT and mathematics self-efficacy</a:t>
            </a:r>
          </a:p>
          <a:p>
            <a:r>
              <a:rPr lang="en-US" dirty="0"/>
              <a:t>A study comparing the use of the SMM with elementary PTs in a Foundations of Number and Operations course vs. an Algebraic Concepts course (with a covariate)</a:t>
            </a:r>
          </a:p>
          <a:p>
            <a:r>
              <a:rPr lang="en-US" dirty="0"/>
              <a:t>An experimental study with a treatment group getting exposure to SMM and a control group getting a traditional problem-solving approach, with a covariate (like GPA, SATM, or previous mathematics course grade)</a:t>
            </a:r>
          </a:p>
          <a:p>
            <a:r>
              <a:rPr lang="en-US" dirty="0"/>
              <a:t>A study involving PT-student interactions during a SMM intervention, with qualitative interview analysis (e.g., Philipp et al., 2007)</a:t>
            </a:r>
          </a:p>
          <a:p>
            <a:r>
              <a:rPr lang="en-US" dirty="0"/>
              <a:t>A pretest/posttest </a:t>
            </a:r>
            <a:r>
              <a:rPr lang="en-US" i="1" dirty="0"/>
              <a:t>t</a:t>
            </a:r>
            <a:r>
              <a:rPr lang="en-US" dirty="0"/>
              <a:t>-test design with elementary teachers through a SMM professional development workshop, exploring MKT and teacher efficacy</a:t>
            </a:r>
          </a:p>
          <a:p>
            <a:endParaRPr lang="en-US" dirty="0"/>
          </a:p>
        </p:txBody>
      </p:sp>
    </p:spTree>
    <p:extLst>
      <p:ext uri="{BB962C8B-B14F-4D97-AF65-F5344CB8AC3E}">
        <p14:creationId xmlns:p14="http://schemas.microsoft.com/office/powerpoint/2010/main" val="409332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45" y="577533"/>
            <a:ext cx="9956800" cy="1143000"/>
          </a:xfrm>
        </p:spPr>
        <p:txBody>
          <a:bodyPr/>
          <a:lstStyle/>
          <a:p>
            <a:pPr lvl="1" algn="l" rtl="0">
              <a:lnSpc>
                <a:spcPct val="90000"/>
              </a:lnSpc>
              <a:spcBef>
                <a:spcPct val="0"/>
              </a:spcBef>
            </a:pPr>
            <a:r>
              <a:rPr lang="en-US" sz="4800" dirty="0">
                <a:solidFill>
                  <a:schemeClr val="tx1"/>
                </a:solidFill>
              </a:rPr>
              <a:t>Limitations</a:t>
            </a:r>
            <a:r>
              <a:rPr lang="en-US" sz="2800" dirty="0"/>
              <a:t/>
            </a:r>
            <a:br>
              <a:rPr lang="en-US" sz="2800" dirty="0"/>
            </a:br>
            <a:endParaRPr lang="en-US" dirty="0"/>
          </a:p>
        </p:txBody>
      </p:sp>
      <p:sp>
        <p:nvSpPr>
          <p:cNvPr id="3" name="Content Placeholder 2"/>
          <p:cNvSpPr>
            <a:spLocks noGrp="1"/>
          </p:cNvSpPr>
          <p:nvPr>
            <p:ph idx="1"/>
          </p:nvPr>
        </p:nvSpPr>
        <p:spPr>
          <a:xfrm>
            <a:off x="419978" y="1632610"/>
            <a:ext cx="11344391" cy="4740894"/>
          </a:xfrm>
        </p:spPr>
        <p:txBody>
          <a:bodyPr>
            <a:normAutofit fontScale="92500" lnSpcReduction="10000"/>
          </a:bodyPr>
          <a:lstStyle/>
          <a:p>
            <a:pPr lvl="1"/>
            <a:r>
              <a:rPr lang="en-US" sz="2800" dirty="0"/>
              <a:t>Small sample size (</a:t>
            </a:r>
            <a:r>
              <a:rPr lang="en-US" sz="2800" i="1" dirty="0"/>
              <a:t>N </a:t>
            </a:r>
            <a:r>
              <a:rPr lang="en-US" sz="2800" dirty="0"/>
              <a:t>= 32), short time span (16-week course with a 4-week intervention on consecutive Tuesdays in October)</a:t>
            </a:r>
          </a:p>
          <a:p>
            <a:pPr lvl="1"/>
            <a:r>
              <a:rPr lang="en-US" sz="2800" dirty="0"/>
              <a:t>The Mathematics Problem-Solving Assessment and other student artifacts were not tested for reliability and validity.</a:t>
            </a:r>
          </a:p>
          <a:p>
            <a:pPr lvl="1"/>
            <a:r>
              <a:rPr lang="en-US" sz="2800" dirty="0"/>
              <a:t>Poor inter-rater reliability (65.6 &amp; 70%) on the Mathematics Problem-Solving Assessment pretest and posttest scoring</a:t>
            </a:r>
          </a:p>
          <a:p>
            <a:pPr lvl="1"/>
            <a:r>
              <a:rPr lang="en-US" sz="2800" dirty="0"/>
              <a:t>The researcher is the only data gatherer and coder of all qualitative data.</a:t>
            </a:r>
          </a:p>
          <a:p>
            <a:pPr lvl="1"/>
            <a:r>
              <a:rPr lang="en-US" sz="2800" dirty="0"/>
              <a:t>Ball (2000) warned that the “close study of a single teacher, in a particular setting, with specific content and students, no matter how carefully done or how captivating, always raises questions about the domain of the results” (p. 393).</a:t>
            </a:r>
          </a:p>
        </p:txBody>
      </p:sp>
    </p:spTree>
    <p:extLst>
      <p:ext uri="{BB962C8B-B14F-4D97-AF65-F5344CB8AC3E}">
        <p14:creationId xmlns:p14="http://schemas.microsoft.com/office/powerpoint/2010/main" val="1814968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Thoughts</a:t>
            </a:r>
          </a:p>
        </p:txBody>
      </p:sp>
      <p:sp>
        <p:nvSpPr>
          <p:cNvPr id="3" name="Content Placeholder 2"/>
          <p:cNvSpPr>
            <a:spLocks noGrp="1"/>
          </p:cNvSpPr>
          <p:nvPr>
            <p:ph idx="1"/>
          </p:nvPr>
        </p:nvSpPr>
        <p:spPr>
          <a:xfrm>
            <a:off x="547254" y="1662546"/>
            <a:ext cx="11028218" cy="4525963"/>
          </a:xfrm>
        </p:spPr>
        <p:txBody>
          <a:bodyPr>
            <a:normAutofit fontScale="85000" lnSpcReduction="20000"/>
          </a:bodyPr>
          <a:lstStyle/>
          <a:p>
            <a:r>
              <a:rPr lang="en-US" sz="3200" dirty="0">
                <a:latin typeface="Times New Roman" panose="02020603050405020304" pitchFamily="18" charset="0"/>
                <a:ea typeface="Times New Roman" panose="02020603050405020304" pitchFamily="18" charset="0"/>
              </a:rPr>
              <a:t>CBMS (2010) supported the notion that all mathematics courses for PTs “develop the habits of mind of a mathematical thinker and problem-solver, such as reasoning and explaining, modeling, seeing structure, and generalizing” (p. 19), all core principles in the SMM intervention. </a:t>
            </a:r>
          </a:p>
          <a:p>
            <a:pPr marL="36576" indent="0">
              <a:buNone/>
            </a:pPr>
            <a:endParaRPr lang="en-US" sz="3200" dirty="0">
              <a:latin typeface="Times New Roman" panose="02020603050405020304" pitchFamily="18" charset="0"/>
              <a:ea typeface="Times New Roman" panose="02020603050405020304" pitchFamily="18" charset="0"/>
            </a:endParaRPr>
          </a:p>
          <a:p>
            <a:r>
              <a:rPr lang="en-US" dirty="0"/>
              <a:t>This was a first study on at least two fronts …</a:t>
            </a:r>
          </a:p>
          <a:p>
            <a:pPr marL="36576" indent="0">
              <a:buNone/>
            </a:pPr>
            <a:endParaRPr lang="en-US" dirty="0"/>
          </a:p>
          <a:p>
            <a:r>
              <a:rPr lang="en-US" dirty="0"/>
              <a:t>I trust that the PTs’ voices were well-represented, understandable, and impactful and that this SMM study contributes to conversations about elementary mathematics PT preparation efforts.</a:t>
            </a:r>
          </a:p>
          <a:p>
            <a:endParaRPr lang="en-US" dirty="0"/>
          </a:p>
          <a:p>
            <a:r>
              <a:rPr lang="en-US" dirty="0">
                <a:solidFill>
                  <a:schemeClr val="accent5">
                    <a:lumMod val="40000"/>
                    <a:lumOff val="60000"/>
                  </a:schemeClr>
                </a:solidFill>
              </a:rPr>
              <a:t>Thank you </a:t>
            </a:r>
            <a:r>
              <a:rPr lang="en-US" dirty="0"/>
              <a:t>for </a:t>
            </a:r>
            <a:r>
              <a:rPr lang="en-US"/>
              <a:t>your thoughtful attention</a:t>
            </a:r>
            <a:r>
              <a:rPr lang="en-US" dirty="0"/>
              <a:t>!</a:t>
            </a:r>
          </a:p>
        </p:txBody>
      </p:sp>
    </p:spTree>
    <p:extLst>
      <p:ext uri="{BB962C8B-B14F-4D97-AF65-F5344CB8AC3E}">
        <p14:creationId xmlns:p14="http://schemas.microsoft.com/office/powerpoint/2010/main" val="167985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2546"/>
            <a:ext cx="10982632" cy="1143000"/>
          </a:xfrm>
        </p:spPr>
        <p:txBody>
          <a:bodyPr>
            <a:normAutofit fontScale="90000"/>
          </a:bodyPr>
          <a:lstStyle/>
          <a:p>
            <a:r>
              <a:rPr lang="en-US" b="1" dirty="0"/>
              <a:t>Conference Board of the Mathematical Sciences (CBMS): Recommendations (2001, 2010)</a:t>
            </a:r>
            <a:endParaRPr lang="en-US" dirty="0"/>
          </a:p>
        </p:txBody>
      </p:sp>
      <p:sp>
        <p:nvSpPr>
          <p:cNvPr id="3" name="Content Placeholder 2"/>
          <p:cNvSpPr>
            <a:spLocks noGrp="1"/>
          </p:cNvSpPr>
          <p:nvPr>
            <p:ph idx="1"/>
          </p:nvPr>
        </p:nvSpPr>
        <p:spPr>
          <a:xfrm>
            <a:off x="578056" y="1917519"/>
            <a:ext cx="11228440" cy="4525963"/>
          </a:xfrm>
        </p:spPr>
        <p:txBody>
          <a:bodyPr>
            <a:normAutofit/>
          </a:bodyPr>
          <a:lstStyle/>
          <a:p>
            <a:r>
              <a:rPr lang="en-US" dirty="0"/>
              <a:t>Two critical pillars for mathematics teacher education:</a:t>
            </a:r>
          </a:p>
          <a:p>
            <a:pPr lvl="1"/>
            <a:r>
              <a:rPr lang="en-US" dirty="0">
                <a:solidFill>
                  <a:schemeClr val="accent4">
                    <a:lumMod val="40000"/>
                    <a:lumOff val="60000"/>
                  </a:schemeClr>
                </a:solidFill>
              </a:rPr>
              <a:t>A well-qualified teacher in every classroom </a:t>
            </a:r>
            <a:r>
              <a:rPr lang="en-US" dirty="0"/>
              <a:t>&amp; </a:t>
            </a:r>
            <a:r>
              <a:rPr lang="en-US" dirty="0">
                <a:solidFill>
                  <a:schemeClr val="accent4">
                    <a:lumMod val="40000"/>
                    <a:lumOff val="60000"/>
                  </a:schemeClr>
                </a:solidFill>
              </a:rPr>
              <a:t>a challenging curriculum</a:t>
            </a:r>
            <a:br>
              <a:rPr lang="en-US" dirty="0">
                <a:solidFill>
                  <a:schemeClr val="accent4">
                    <a:lumMod val="40000"/>
                    <a:lumOff val="60000"/>
                  </a:schemeClr>
                </a:solidFill>
              </a:rPr>
            </a:br>
            <a:endParaRPr lang="en-US" dirty="0"/>
          </a:p>
          <a:p>
            <a:r>
              <a:rPr lang="en-US" dirty="0"/>
              <a:t>In mathematics content courses and professional development for elementary teachers, the educational community “should not only aim to </a:t>
            </a:r>
            <a:r>
              <a:rPr lang="en-US" dirty="0">
                <a:solidFill>
                  <a:schemeClr val="accent5">
                    <a:lumMod val="40000"/>
                    <a:lumOff val="60000"/>
                  </a:schemeClr>
                </a:solidFill>
              </a:rPr>
              <a:t>remedy weaknesses in mathematical knowledge</a:t>
            </a:r>
            <a:r>
              <a:rPr lang="en-US" dirty="0"/>
              <a:t>, but also </a:t>
            </a:r>
            <a:r>
              <a:rPr lang="en-US" dirty="0">
                <a:solidFill>
                  <a:schemeClr val="tx2"/>
                </a:solidFill>
              </a:rPr>
              <a:t>help teachers develop a deeper and more comprehensive view and understanding of the mathematics they will or already do teach</a:t>
            </a:r>
            <a:r>
              <a:rPr lang="en-US" dirty="0"/>
              <a:t>” (p. 23).</a:t>
            </a:r>
          </a:p>
        </p:txBody>
      </p:sp>
    </p:spTree>
    <p:extLst>
      <p:ext uri="{BB962C8B-B14F-4D97-AF65-F5344CB8AC3E}">
        <p14:creationId xmlns:p14="http://schemas.microsoft.com/office/powerpoint/2010/main" val="385287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2" y="101844"/>
            <a:ext cx="9956800" cy="1143000"/>
          </a:xfrm>
        </p:spPr>
        <p:txBody>
          <a:bodyPr>
            <a:normAutofit fontScale="90000"/>
          </a:bodyPr>
          <a:lstStyle/>
          <a:p>
            <a:r>
              <a:rPr lang="en-US" dirty="0"/>
              <a:t>MKT: Specialized content knowledge (SCK)</a:t>
            </a:r>
          </a:p>
        </p:txBody>
      </p:sp>
      <p:sp>
        <p:nvSpPr>
          <p:cNvPr id="3" name="Content Placeholder 2"/>
          <p:cNvSpPr>
            <a:spLocks noGrp="1"/>
          </p:cNvSpPr>
          <p:nvPr>
            <p:ph idx="1"/>
          </p:nvPr>
        </p:nvSpPr>
        <p:spPr>
          <a:xfrm>
            <a:off x="129358" y="1903991"/>
            <a:ext cx="10937358" cy="4525963"/>
          </a:xfrm>
          <a:noFill/>
        </p:spPr>
        <p:txBody>
          <a:bodyPr>
            <a:normAutofit lnSpcReduction="10000"/>
          </a:bodyPr>
          <a:lstStyle/>
          <a:p>
            <a:pPr lvl="1"/>
            <a:r>
              <a:rPr lang="en-US" dirty="0">
                <a:solidFill>
                  <a:schemeClr val="accent5">
                    <a:lumMod val="40000"/>
                    <a:lumOff val="60000"/>
                  </a:schemeClr>
                </a:solidFill>
              </a:rPr>
              <a:t>Error analysis </a:t>
            </a:r>
          </a:p>
          <a:p>
            <a:pPr lvl="1"/>
            <a:r>
              <a:rPr lang="en-US" dirty="0">
                <a:solidFill>
                  <a:schemeClr val="accent5">
                    <a:lumMod val="40000"/>
                    <a:lumOff val="60000"/>
                  </a:schemeClr>
                </a:solidFill>
              </a:rPr>
              <a:t>Communicating multiple strategies</a:t>
            </a:r>
          </a:p>
          <a:p>
            <a:pPr lvl="1"/>
            <a:r>
              <a:rPr lang="en-US" dirty="0">
                <a:solidFill>
                  <a:schemeClr val="accent5">
                    <a:lumMod val="40000"/>
                    <a:lumOff val="60000"/>
                  </a:schemeClr>
                </a:solidFill>
              </a:rPr>
              <a:t>Evaluating methods for accuracy/efficiency</a:t>
            </a:r>
          </a:p>
          <a:p>
            <a:pPr lvl="1"/>
            <a:r>
              <a:rPr lang="en-US" dirty="0"/>
              <a:t>Being comfortable with various </a:t>
            </a:r>
          </a:p>
          <a:p>
            <a:pPr marL="448056" lvl="1" indent="0">
              <a:buNone/>
            </a:pPr>
            <a:r>
              <a:rPr lang="en-US" dirty="0"/>
              <a:t>	mathematical representations</a:t>
            </a:r>
          </a:p>
          <a:p>
            <a:pPr lvl="1"/>
            <a:r>
              <a:rPr lang="en-US" dirty="0"/>
              <a:t>Carefully selecting problems and cognitively </a:t>
            </a:r>
          </a:p>
          <a:p>
            <a:pPr marL="448056" lvl="1" indent="0">
              <a:buNone/>
            </a:pPr>
            <a:r>
              <a:rPr lang="en-US" dirty="0"/>
              <a:t>	demanding mathematical tasks and activities </a:t>
            </a:r>
          </a:p>
          <a:p>
            <a:pPr lvl="1"/>
            <a:r>
              <a:rPr lang="en-US" dirty="0"/>
              <a:t>Communicating precise meanings of mathematical terms</a:t>
            </a:r>
          </a:p>
          <a:p>
            <a:pPr lvl="1"/>
            <a:r>
              <a:rPr lang="en-US" dirty="0"/>
              <a:t>Developing the art of using both clarifying and consensus building 	questions to promote student engagement and learning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223" y="1244844"/>
            <a:ext cx="4374407" cy="312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64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Self-Efficacy Beliefs</a:t>
            </a:r>
          </a:p>
        </p:txBody>
      </p:sp>
      <p:sp>
        <p:nvSpPr>
          <p:cNvPr id="3" name="Content Placeholder 2"/>
          <p:cNvSpPr>
            <a:spLocks noGrp="1"/>
          </p:cNvSpPr>
          <p:nvPr>
            <p:ph idx="1"/>
          </p:nvPr>
        </p:nvSpPr>
        <p:spPr>
          <a:xfrm>
            <a:off x="609599" y="1600202"/>
            <a:ext cx="11067393" cy="4474778"/>
          </a:xfrm>
        </p:spPr>
        <p:txBody>
          <a:bodyPr>
            <a:normAutofit/>
          </a:bodyPr>
          <a:lstStyle/>
          <a:p>
            <a:r>
              <a:rPr lang="en-US" dirty="0"/>
              <a:t>Bandura (1977, 1986) developed what is now called self-efficacy theory - </a:t>
            </a:r>
            <a:r>
              <a:rPr lang="en-US" dirty="0">
                <a:solidFill>
                  <a:schemeClr val="accent4">
                    <a:lumMod val="40000"/>
                    <a:lumOff val="60000"/>
                  </a:schemeClr>
                </a:solidFill>
              </a:rPr>
              <a:t>efficacy expectation </a:t>
            </a:r>
            <a:r>
              <a:rPr lang="en-US" dirty="0"/>
              <a:t>&amp;</a:t>
            </a:r>
            <a:r>
              <a:rPr lang="en-US" dirty="0">
                <a:solidFill>
                  <a:schemeClr val="accent4">
                    <a:lumMod val="40000"/>
                    <a:lumOff val="60000"/>
                  </a:schemeClr>
                </a:solidFill>
              </a:rPr>
              <a:t> outcome expectancy</a:t>
            </a:r>
          </a:p>
          <a:p>
            <a:r>
              <a:rPr lang="en-US" dirty="0"/>
              <a:t>Four factors which influence efficacy: </a:t>
            </a:r>
            <a:r>
              <a:rPr lang="en-US" dirty="0">
                <a:solidFill>
                  <a:schemeClr val="accent4">
                    <a:lumMod val="40000"/>
                    <a:lumOff val="60000"/>
                  </a:schemeClr>
                </a:solidFill>
              </a:rPr>
              <a:t>mastery experiences</a:t>
            </a:r>
            <a:r>
              <a:rPr lang="en-US" dirty="0"/>
              <a:t>, </a:t>
            </a:r>
            <a:r>
              <a:rPr lang="en-US" dirty="0">
                <a:solidFill>
                  <a:schemeClr val="accent4">
                    <a:lumMod val="40000"/>
                    <a:lumOff val="60000"/>
                  </a:schemeClr>
                </a:solidFill>
              </a:rPr>
              <a:t>vicarious experiences</a:t>
            </a:r>
            <a:r>
              <a:rPr lang="en-US" dirty="0"/>
              <a:t>, </a:t>
            </a:r>
            <a:r>
              <a:rPr lang="en-US" dirty="0">
                <a:solidFill>
                  <a:schemeClr val="accent4">
                    <a:lumMod val="40000"/>
                    <a:lumOff val="60000"/>
                  </a:schemeClr>
                </a:solidFill>
              </a:rPr>
              <a:t>verbal persuasion</a:t>
            </a:r>
            <a:r>
              <a:rPr lang="en-US" dirty="0"/>
              <a:t>,</a:t>
            </a:r>
            <a:r>
              <a:rPr lang="en-US" dirty="0">
                <a:solidFill>
                  <a:schemeClr val="accent4">
                    <a:lumMod val="40000"/>
                    <a:lumOff val="60000"/>
                  </a:schemeClr>
                </a:solidFill>
              </a:rPr>
              <a:t> </a:t>
            </a:r>
            <a:r>
              <a:rPr lang="en-US" dirty="0"/>
              <a:t>&amp;</a:t>
            </a:r>
            <a:r>
              <a:rPr lang="en-US" dirty="0">
                <a:solidFill>
                  <a:schemeClr val="accent4">
                    <a:lumMod val="40000"/>
                    <a:lumOff val="60000"/>
                  </a:schemeClr>
                </a:solidFill>
              </a:rPr>
              <a:t> affective states</a:t>
            </a:r>
          </a:p>
          <a:p>
            <a:pPr marL="36576" indent="0">
              <a:buNone/>
            </a:pPr>
            <a:endParaRPr lang="en-US" dirty="0">
              <a:solidFill>
                <a:schemeClr val="accent4">
                  <a:lumMod val="40000"/>
                  <a:lumOff val="60000"/>
                </a:schemeClr>
              </a:solidFill>
            </a:endParaRPr>
          </a:p>
          <a:p>
            <a:r>
              <a:rPr lang="en-US" sz="2800" dirty="0"/>
              <a:t>Pajares’ (2003) work</a:t>
            </a:r>
          </a:p>
          <a:p>
            <a:r>
              <a:rPr lang="en-US" sz="2800" dirty="0"/>
              <a:t>Ball’s (1990) TELT study at the National Center for Research on Teacher Education (NCRTE)</a:t>
            </a:r>
            <a:endParaRPr lang="en-US" dirty="0"/>
          </a:p>
        </p:txBody>
      </p:sp>
    </p:spTree>
    <p:extLst>
      <p:ext uri="{BB962C8B-B14F-4D97-AF65-F5344CB8AC3E}">
        <p14:creationId xmlns:p14="http://schemas.microsoft.com/office/powerpoint/2010/main" val="49867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415" y="262915"/>
            <a:ext cx="9956800" cy="1143000"/>
          </a:xfrm>
        </p:spPr>
        <p:txBody>
          <a:bodyPr/>
          <a:lstStyle/>
          <a:p>
            <a:r>
              <a:rPr lang="en-US" dirty="0"/>
              <a:t>SMM</a:t>
            </a:r>
          </a:p>
        </p:txBody>
      </p:sp>
      <p:sp>
        <p:nvSpPr>
          <p:cNvPr id="3" name="Content Placeholder 2"/>
          <p:cNvSpPr>
            <a:spLocks noGrp="1"/>
          </p:cNvSpPr>
          <p:nvPr>
            <p:ph idx="1"/>
          </p:nvPr>
        </p:nvSpPr>
        <p:spPr>
          <a:xfrm>
            <a:off x="609600" y="1600201"/>
            <a:ext cx="10924988" cy="4824505"/>
          </a:xfrm>
        </p:spPr>
        <p:txBody>
          <a:bodyPr>
            <a:normAutofit fontScale="92500" lnSpcReduction="20000"/>
          </a:bodyPr>
          <a:lstStyle/>
          <a:p>
            <a:r>
              <a:rPr lang="en-US" dirty="0"/>
              <a:t>Singapore students consistently place among the best mathematical problem solvers in the world (Beckmann, 2004; Englard, 2010; Hoven &amp; Garelick, 2007).</a:t>
            </a:r>
          </a:p>
          <a:p>
            <a:pPr marL="36576" indent="0">
              <a:buNone/>
            </a:pPr>
            <a:endParaRPr lang="en-US" dirty="0"/>
          </a:p>
          <a:p>
            <a:r>
              <a:rPr lang="en-US" dirty="0"/>
              <a:t>Model drawing </a:t>
            </a:r>
            <a:r>
              <a:rPr lang="en-US" dirty="0">
                <a:solidFill>
                  <a:schemeClr val="accent5">
                    <a:lumMod val="40000"/>
                    <a:lumOff val="60000"/>
                  </a:schemeClr>
                </a:solidFill>
              </a:rPr>
              <a:t>“trains students to think analytically, providing an important transition between the concrete and the abstract” </a:t>
            </a:r>
            <a:r>
              <a:rPr lang="en-US" dirty="0"/>
              <a:t>(Forsten, 2010, p. 1).</a:t>
            </a:r>
          </a:p>
          <a:p>
            <a:endParaRPr lang="en-US" dirty="0"/>
          </a:p>
          <a:p>
            <a:r>
              <a:rPr lang="en-US" dirty="0"/>
              <a:t>Like algebraic equations, </a:t>
            </a:r>
            <a:r>
              <a:rPr lang="en-US" dirty="0">
                <a:solidFill>
                  <a:schemeClr val="tx2"/>
                </a:solidFill>
              </a:rPr>
              <a:t>these diagrams are not meant to help users carry out operations, but to help them decide what operations to use and to understand why those operations are conceptually sound </a:t>
            </a:r>
            <a:r>
              <a:rPr lang="en-US" dirty="0"/>
              <a:t>(Beckmann, 2004).</a:t>
            </a:r>
          </a:p>
        </p:txBody>
      </p:sp>
    </p:spTree>
    <p:extLst>
      <p:ext uri="{BB962C8B-B14F-4D97-AF65-F5344CB8AC3E}">
        <p14:creationId xmlns:p14="http://schemas.microsoft.com/office/powerpoint/2010/main" val="406143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268" y="468275"/>
            <a:ext cx="9956800" cy="1143000"/>
          </a:xfrm>
        </p:spPr>
        <p:txBody>
          <a:bodyPr/>
          <a:lstStyle/>
          <a:p>
            <a:pPr lvl="1" algn="l" rtl="0">
              <a:lnSpc>
                <a:spcPct val="90000"/>
              </a:lnSpc>
              <a:spcBef>
                <a:spcPct val="0"/>
              </a:spcBef>
            </a:pPr>
            <a:r>
              <a:rPr lang="en-US" sz="5400" dirty="0">
                <a:solidFill>
                  <a:schemeClr val="tx1"/>
                </a:solidFill>
              </a:rPr>
              <a:t>Methodology:</a:t>
            </a:r>
            <a:r>
              <a:rPr lang="en-US" dirty="0">
                <a:solidFill>
                  <a:schemeClr val="tx1"/>
                </a:solidFill>
              </a:rPr>
              <a:t> </a:t>
            </a:r>
            <a:r>
              <a:rPr lang="en-US" sz="4800" dirty="0">
                <a:solidFill>
                  <a:schemeClr val="tx1"/>
                </a:solidFill>
              </a:rPr>
              <a:t>Research Design</a:t>
            </a:r>
            <a:r>
              <a:rPr lang="en-US" sz="2800" dirty="0"/>
              <a:t/>
            </a:r>
            <a:br>
              <a:rPr lang="en-US" sz="2800" dirty="0"/>
            </a:br>
            <a:endParaRPr lang="en-US" dirty="0"/>
          </a:p>
        </p:txBody>
      </p:sp>
      <p:sp>
        <p:nvSpPr>
          <p:cNvPr id="3" name="Content Placeholder 2"/>
          <p:cNvSpPr>
            <a:spLocks noGrp="1"/>
          </p:cNvSpPr>
          <p:nvPr>
            <p:ph idx="1"/>
          </p:nvPr>
        </p:nvSpPr>
        <p:spPr>
          <a:xfrm>
            <a:off x="680301" y="1472939"/>
            <a:ext cx="9956800" cy="4525963"/>
          </a:xfrm>
        </p:spPr>
        <p:txBody>
          <a:bodyPr>
            <a:normAutofit/>
          </a:bodyPr>
          <a:lstStyle/>
          <a:p>
            <a:pPr lvl="1"/>
            <a:r>
              <a:rPr lang="en-US" sz="2800" dirty="0"/>
              <a:t>Explanatory sequential mixed methods approach, </a:t>
            </a:r>
          </a:p>
          <a:p>
            <a:pPr marL="448056" lvl="1" indent="0">
              <a:buNone/>
            </a:pPr>
            <a:r>
              <a:rPr lang="en-US" sz="2800" dirty="0"/>
              <a:t>	[</a:t>
            </a:r>
            <a:r>
              <a:rPr lang="en-US" sz="2800" i="1" dirty="0">
                <a:solidFill>
                  <a:schemeClr val="accent5">
                    <a:lumMod val="40000"/>
                    <a:lumOff val="60000"/>
                  </a:schemeClr>
                </a:solidFill>
              </a:rPr>
              <a:t>QUAN → Qual</a:t>
            </a:r>
            <a:r>
              <a:rPr lang="en-US" sz="2800" dirty="0"/>
              <a:t>] with quantitative methods and follow up 	through qualitative methods along with interpretation of 	data gathered through each method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726" y="3418746"/>
            <a:ext cx="5377957" cy="152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206" y="5124355"/>
            <a:ext cx="6949200" cy="143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97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8275"/>
            <a:ext cx="9956800" cy="1143000"/>
          </a:xfrm>
        </p:spPr>
        <p:txBody>
          <a:bodyPr/>
          <a:lstStyle/>
          <a:p>
            <a:pPr lvl="1" algn="l" rtl="0">
              <a:lnSpc>
                <a:spcPct val="90000"/>
              </a:lnSpc>
              <a:spcBef>
                <a:spcPct val="0"/>
              </a:spcBef>
            </a:pPr>
            <a:r>
              <a:rPr lang="en-US" sz="4800" dirty="0">
                <a:solidFill>
                  <a:schemeClr val="tx1"/>
                </a:solidFill>
              </a:rPr>
              <a:t>Context of the Study</a:t>
            </a:r>
            <a:r>
              <a:rPr lang="en-US" sz="2800" dirty="0"/>
              <a:t/>
            </a:r>
            <a:br>
              <a:rPr lang="en-US" sz="2800" dirty="0"/>
            </a:br>
            <a:endParaRPr lang="en-US" dirty="0"/>
          </a:p>
        </p:txBody>
      </p:sp>
      <p:sp>
        <p:nvSpPr>
          <p:cNvPr id="3" name="Content Placeholder 2"/>
          <p:cNvSpPr>
            <a:spLocks noGrp="1"/>
          </p:cNvSpPr>
          <p:nvPr>
            <p:ph idx="1"/>
          </p:nvPr>
        </p:nvSpPr>
        <p:spPr>
          <a:xfrm>
            <a:off x="516524" y="1913762"/>
            <a:ext cx="11066235" cy="4189788"/>
          </a:xfrm>
        </p:spPr>
        <p:txBody>
          <a:bodyPr>
            <a:normAutofit fontScale="92500" lnSpcReduction="20000"/>
          </a:bodyPr>
          <a:lstStyle/>
          <a:p>
            <a:pPr lvl="1"/>
            <a:r>
              <a:rPr lang="en-US" sz="2800" dirty="0"/>
              <a:t>ECEE Program students in one mathematics content class in Fall semester, 2016 (Foundations of Number &amp; Operations)</a:t>
            </a:r>
          </a:p>
          <a:p>
            <a:pPr lvl="1"/>
            <a:endParaRPr lang="en-US" sz="2800" dirty="0"/>
          </a:p>
          <a:p>
            <a:pPr lvl="1"/>
            <a:r>
              <a:rPr lang="en-US" sz="2800" dirty="0"/>
              <a:t>Large, public university in the southeastern U.S.</a:t>
            </a:r>
            <a:br>
              <a:rPr lang="en-US" sz="2800" dirty="0"/>
            </a:br>
            <a:endParaRPr lang="en-US" sz="2800" dirty="0"/>
          </a:p>
          <a:p>
            <a:pPr lvl="1"/>
            <a:r>
              <a:rPr lang="en-US" sz="2800" dirty="0"/>
              <a:t>32 prospective elementary teachers, with 6 of </a:t>
            </a:r>
          </a:p>
          <a:p>
            <a:pPr marL="448056" lvl="1" indent="0">
              <a:buNone/>
            </a:pPr>
            <a:r>
              <a:rPr lang="en-US" sz="2800" dirty="0"/>
              <a:t>   them randomly selected for interviews</a:t>
            </a:r>
          </a:p>
          <a:p>
            <a:pPr marL="448056" lvl="1" indent="0">
              <a:buNone/>
            </a:pPr>
            <a:endParaRPr lang="en-US" sz="2800" dirty="0"/>
          </a:p>
          <a:p>
            <a:pPr lvl="1"/>
            <a:r>
              <a:rPr lang="en-US" sz="2800" dirty="0"/>
              <a:t>Researcher’s role as SMM observer/facilitator of </a:t>
            </a:r>
          </a:p>
          <a:p>
            <a:pPr marL="448056" lvl="1" indent="0">
              <a:buNone/>
            </a:pPr>
            <a:r>
              <a:rPr lang="en-US" sz="2800" dirty="0"/>
              <a:t>   SMM intervention/data gatherer/analyst</a:t>
            </a:r>
          </a:p>
        </p:txBody>
      </p:sp>
      <p:pic>
        <p:nvPicPr>
          <p:cNvPr id="4" name="Picture 2" descr="https://upload.wikimedia.org/wikipedia/en/thumb/c/cc/GSU1.JPG/300px-GS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6550" y="2906734"/>
            <a:ext cx="2626209" cy="35016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llege of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955" y="386903"/>
            <a:ext cx="4976804" cy="10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020699"/>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10887</TotalTime>
  <Words>3049</Words>
  <Application>Microsoft Office PowerPoint</Application>
  <PresentationFormat>Custom</PresentationFormat>
  <Paragraphs>221</Paragraphs>
  <Slides>38</Slides>
  <Notes>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Technic</vt:lpstr>
      <vt:lpstr>  Exploring the Influence of the Singapore Modeling Method on Prospective Elementary Teachers in a university mathematics course</vt:lpstr>
      <vt:lpstr>Significance of the study</vt:lpstr>
      <vt:lpstr>PowerPoint Presentation</vt:lpstr>
      <vt:lpstr>Conference Board of the Mathematical Sciences (CBMS): Recommendations (2001, 2010)</vt:lpstr>
      <vt:lpstr>MKT: Specialized content knowledge (SCK)</vt:lpstr>
      <vt:lpstr>Mathematics Self-Efficacy Beliefs</vt:lpstr>
      <vt:lpstr>SMM</vt:lpstr>
      <vt:lpstr>Methodology: Research Design </vt:lpstr>
      <vt:lpstr>Context of the Study </vt:lpstr>
      <vt:lpstr>Singapore Modeling Method Intervention</vt:lpstr>
      <vt:lpstr>PowerPoint Presentation</vt:lpstr>
      <vt:lpstr>Quantitative Data Analysis </vt:lpstr>
      <vt:lpstr>Qualitative Data Analysis </vt:lpstr>
      <vt:lpstr>Ethical Considerations &amp; Data Management </vt:lpstr>
      <vt:lpstr>Quantitative Findings Summary</vt:lpstr>
      <vt:lpstr>Discussion: Research Questions 1 &amp; 2</vt:lpstr>
      <vt:lpstr>PowerPoint Presentation</vt:lpstr>
      <vt:lpstr>1-Change in beliefs about mathematics</vt:lpstr>
      <vt:lpstr>Beliefs Change Discussion</vt:lpstr>
      <vt:lpstr>2-MKT:  Justifying reasoning in problem   solving with visual clarity</vt:lpstr>
      <vt:lpstr>MKT:  Justifying reasoning in problem    solving with visual clarity</vt:lpstr>
      <vt:lpstr>PT Profile Sample: Maria</vt:lpstr>
      <vt:lpstr>PT Profile Sample: Maria</vt:lpstr>
      <vt:lpstr>Justifying Reasoning Discussion</vt:lpstr>
      <vt:lpstr>3-MKT: Variety of valid strategies</vt:lpstr>
      <vt:lpstr>MKT:  Variety of valid strategies (SMM’s    organizational structure, ease of use)</vt:lpstr>
      <vt:lpstr>MKT:  Variety of valid strategies (SMM’s    organizational structure, ease of use)</vt:lpstr>
      <vt:lpstr>Valid Strategies Discussion</vt:lpstr>
      <vt:lpstr>4-Changes in mathematics self-efficacy and connections with MKT</vt:lpstr>
      <vt:lpstr>Changes in mathematics self-efficacy and connections with MKT</vt:lpstr>
      <vt:lpstr>Changes in mathematics self-efficacy and connections with MKT</vt:lpstr>
      <vt:lpstr>Mathematics Self-Efficacy Discussion</vt:lpstr>
      <vt:lpstr>5-Implications for future teaching</vt:lpstr>
      <vt:lpstr>Implications for future teaching</vt:lpstr>
      <vt:lpstr>Discussion: Implications for future teaching</vt:lpstr>
      <vt:lpstr>Recommendations for future research</vt:lpstr>
      <vt:lpstr>Limitations </vt:lpstr>
      <vt:lpstr>Closing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Clement</dc:creator>
  <cp:lastModifiedBy>Clement, Geoff</cp:lastModifiedBy>
  <cp:revision>400</cp:revision>
  <cp:lastPrinted>2017-03-27T14:47:13Z</cp:lastPrinted>
  <dcterms:created xsi:type="dcterms:W3CDTF">2015-11-15T00:53:42Z</dcterms:created>
  <dcterms:modified xsi:type="dcterms:W3CDTF">2019-04-09T13:43:19Z</dcterms:modified>
</cp:coreProperties>
</file>