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sldIdLst>
    <p:sldId id="256" r:id="rId3"/>
    <p:sldId id="265" r:id="rId4"/>
    <p:sldId id="280" r:id="rId5"/>
    <p:sldId id="283" r:id="rId6"/>
    <p:sldId id="278" r:id="rId7"/>
    <p:sldId id="266" r:id="rId8"/>
    <p:sldId id="267" r:id="rId9"/>
    <p:sldId id="274" r:id="rId10"/>
    <p:sldId id="275" r:id="rId11"/>
    <p:sldId id="268" r:id="rId12"/>
    <p:sldId id="277" r:id="rId13"/>
    <p:sldId id="276" r:id="rId14"/>
    <p:sldId id="288" r:id="rId15"/>
    <p:sldId id="284" r:id="rId16"/>
    <p:sldId id="285" r:id="rId17"/>
    <p:sldId id="287" r:id="rId18"/>
    <p:sldId id="264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10/22/2019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17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10/22/2019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1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10/22/2019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548B-02AE-4BEC-A941-CE7F3A0A06D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F7F972-84A6-4DE6-9436-6147086028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548B-02AE-4BEC-A941-CE7F3A0A06D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67F7F972-84A6-4DE6-9436-6147086028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548B-02AE-4BEC-A941-CE7F3A0A06D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F7F972-84A6-4DE6-9436-6147086028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A60B548B-02AE-4BEC-A941-CE7F3A0A06D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F972-84A6-4DE6-9436-6147086028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548B-02AE-4BEC-A941-CE7F3A0A06D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67F7F972-84A6-4DE6-9436-61470860284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548B-02AE-4BEC-A941-CE7F3A0A06D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67F7F972-84A6-4DE6-9436-614708602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548B-02AE-4BEC-A941-CE7F3A0A06D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F7F972-84A6-4DE6-9436-614708602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F7F972-84A6-4DE6-9436-61470860284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548B-02AE-4BEC-A941-CE7F3A0A06D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10/22/2019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89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67F7F972-84A6-4DE6-9436-6147086028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A60B548B-02AE-4BEC-A941-CE7F3A0A06D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548B-02AE-4BEC-A941-CE7F3A0A06D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F972-84A6-4DE6-9436-614708602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67F7F972-84A6-4DE6-9436-6147086028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548B-02AE-4BEC-A941-CE7F3A0A06D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10/22/2019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5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10/22/2019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2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10/22/2019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5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10/22/2019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4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10/22/2019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10/22/2019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5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3772C379-9A7C-4C87-A116-CBE9F58B04C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10/22/2019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6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457200"/>
            <a:fld id="{8664C608-40B1-4030-A28D-5B74BC98ADCE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 defTabSz="457200"/>
              <a:t>10/22/2019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70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60B548B-02AE-4BEC-A941-CE7F3A0A06D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F7F972-84A6-4DE6-9436-61470860284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hyperlink" Target="http://www.mathplayground.com/ThinkingBlocks/thinking_blocks_modeling%20_tool.html" TargetMode="External"/><Relationship Id="rId2" Type="http://schemas.openxmlformats.org/officeDocument/2006/relationships/hyperlink" Target="http://www.mathplayground.com/thinkingblocks.html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mathplayground.com/tb_ratios/thinking_blocks_ratios.html" TargetMode="External"/><Relationship Id="rId5" Type="http://schemas.openxmlformats.org/officeDocument/2006/relationships/hyperlink" Target="http://www.mathplayground.com/tb_fractions/thinking_blocks_fractions.html" TargetMode="External"/><Relationship Id="rId4" Type="http://schemas.openxmlformats.org/officeDocument/2006/relationships/hyperlink" Target="http://www.mathplayground.com/tb_multiplication/thinking_blocks_multiplication_division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mbaloo.com/mix/singaporemathresources" TargetMode="External"/><Relationship Id="rId2" Type="http://schemas.openxmlformats.org/officeDocument/2006/relationships/hyperlink" Target="http://www.koobits.com/2012/11/06/techniques-for-learning-the-singapore-math-model-method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UwO_dukjuc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073" y="602978"/>
            <a:ext cx="10446878" cy="1270111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70C0"/>
                </a:solidFill>
              </a:rPr>
              <a:t>The Singapore Modeling Method/Box Diagramming/Picture Algebra/Strip Diagrams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6" y="3890049"/>
            <a:ext cx="2632998" cy="1922187"/>
          </a:xfrm>
          <a:prstGeom prst="rect">
            <a:avLst/>
          </a:prstGeom>
        </p:spPr>
      </p:pic>
      <p:pic>
        <p:nvPicPr>
          <p:cNvPr id="5" name="Picture 8" descr="Image result for 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632" y="3907301"/>
            <a:ext cx="2632998" cy="190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77" y="2762514"/>
            <a:ext cx="5169878" cy="359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66" y="-415349"/>
            <a:ext cx="10926613" cy="1400530"/>
          </a:xfrm>
        </p:spPr>
        <p:txBody>
          <a:bodyPr/>
          <a:lstStyle/>
          <a:p>
            <a:r>
              <a:rPr lang="en-US" dirty="0" smtClean="0"/>
              <a:t>Samples (multiplication &amp; division models)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128" y="1795011"/>
            <a:ext cx="10377488" cy="419548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Picture Problem: </a:t>
            </a:r>
            <a:r>
              <a:rPr lang="en-US" dirty="0" err="1" smtClean="0"/>
              <a:t>Bala</a:t>
            </a:r>
            <a:r>
              <a:rPr lang="en-US" dirty="0" smtClean="0"/>
              <a:t> took 24 pictures. David took 3 times as many pictures as </a:t>
            </a:r>
            <a:r>
              <a:rPr lang="en-US" dirty="0" err="1" smtClean="0"/>
              <a:t>Bala</a:t>
            </a:r>
            <a:r>
              <a:rPr lang="en-US" dirty="0" smtClean="0"/>
              <a:t>. How many pictures did the two boys take in all?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Money Problem: Mary and John have $48 altogether. John has three times as much money as Mary. How much money has Mary?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Volume Problem: If the volume of water in container A is ¼ the volume of water in container B, and the total volume of water in both containers is 250 liters, find the volume of water in container A.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Picture Problem is more of an arithmetic model (Primary 3, Grade 2), and the Money and Volume Problems are more algebraic (Primary 5, Grade 4).</a:t>
            </a:r>
          </a:p>
        </p:txBody>
      </p:sp>
    </p:spTree>
    <p:extLst>
      <p:ext uri="{BB962C8B-B14F-4D97-AF65-F5344CB8AC3E}">
        <p14:creationId xmlns:p14="http://schemas.microsoft.com/office/powerpoint/2010/main" val="656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Posing Practice</a:t>
            </a:r>
            <a:endParaRPr lang="en-US" dirty="0"/>
          </a:p>
        </p:txBody>
      </p:sp>
      <p:pic>
        <p:nvPicPr>
          <p:cNvPr id="7" name="Picture 2" descr="Image result for Singapore modeling metho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96" y="1917354"/>
            <a:ext cx="8152224" cy="36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 txBox="1">
            <a:spLocks/>
          </p:cNvSpPr>
          <p:nvPr/>
        </p:nvSpPr>
        <p:spPr>
          <a:xfrm>
            <a:off x="1079113" y="2373178"/>
            <a:ext cx="3033644" cy="1070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 smtClean="0"/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4098076" y="1455560"/>
            <a:ext cx="2946794" cy="1070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8"/>
          <p:cNvSpPr txBox="1">
            <a:spLocks/>
          </p:cNvSpPr>
          <p:nvPr/>
        </p:nvSpPr>
        <p:spPr>
          <a:xfrm>
            <a:off x="395770" y="4354753"/>
            <a:ext cx="2946794" cy="1070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pic>
        <p:nvPicPr>
          <p:cNvPr id="17" name="Picture 1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12" y="932577"/>
            <a:ext cx="4479397" cy="2881201"/>
          </a:xfrm>
          <a:prstGeom prst="rect">
            <a:avLst/>
          </a:prstGeom>
        </p:spPr>
      </p:pic>
      <p:sp>
        <p:nvSpPr>
          <p:cNvPr id="20" name="Text Placeholder 5"/>
          <p:cNvSpPr txBox="1">
            <a:spLocks/>
          </p:cNvSpPr>
          <p:nvPr/>
        </p:nvSpPr>
        <p:spPr>
          <a:xfrm>
            <a:off x="584089" y="777105"/>
            <a:ext cx="2936241" cy="684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47268445"/>
              </p:ext>
            </p:extLst>
          </p:nvPr>
        </p:nvGraphicFramePr>
        <p:xfrm>
          <a:off x="1325841" y="4044463"/>
          <a:ext cx="10115879" cy="20046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10228"/>
                <a:gridCol w="4072098"/>
                <a:gridCol w="2333553"/>
              </a:tblGrid>
              <a:tr h="817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Addition</a:t>
                      </a:r>
                      <a:r>
                        <a:rPr lang="en-US" sz="2000" u="sng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and Subtraction</a:t>
                      </a:r>
                      <a:endParaRPr lang="en-US" sz="2000" u="sng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hlinkClick r:id="rId4"/>
                        </a:rPr>
                        <a:t>Multiplication and Division</a:t>
                      </a:r>
                      <a:endParaRPr lang="en-US" sz="2000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hlinkClick r:id="rId5"/>
                        </a:rPr>
                        <a:t>Fractions</a:t>
                      </a:r>
                      <a:endParaRPr lang="en-US" sz="2000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93548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Decimals and Percent</a:t>
                      </a:r>
                      <a:endParaRPr lang="en-US" sz="20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hlinkClick r:id="rId6"/>
                        </a:rPr>
                        <a:t>Ratios</a:t>
                      </a:r>
                      <a:endParaRPr lang="en-US" sz="2000" b="1" u="sng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Algebra</a:t>
                      </a:r>
                      <a:endParaRPr lang="en-US" sz="20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93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hlinkClick r:id="rId7"/>
                        </a:rPr>
                        <a:t>Modeling</a:t>
                      </a:r>
                      <a:r>
                        <a:rPr lang="en-US" sz="2000" b="1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hlinkClick r:id="rId7"/>
                        </a:rPr>
                        <a:t> Tool</a:t>
                      </a:r>
                      <a:endParaRPr lang="en-US" sz="2000" b="1" u="none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Junior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853659" y="3259011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http://www.mathplayground.com/thinkingblocks.html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2934" y="1678916"/>
            <a:ext cx="590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u="sng" dirty="0" smtClean="0"/>
              <a:t>Excellent</a:t>
            </a:r>
            <a:r>
              <a:rPr lang="en-US" dirty="0" smtClean="0"/>
              <a:t> 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228" y="2078032"/>
            <a:ext cx="11338560" cy="45720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www.koobits.com/2012/11/06/techniques-for-learning-the-singapore-math-model-method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u="sng" dirty="0">
                <a:hlinkClick r:id="rId3"/>
              </a:rPr>
              <a:t>http://www.symbaloo.com/mix/singaporemathresources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5" y="-457200"/>
            <a:ext cx="11812905" cy="1400530"/>
          </a:xfrm>
        </p:spPr>
        <p:txBody>
          <a:bodyPr/>
          <a:lstStyle/>
          <a:p>
            <a:r>
              <a:rPr lang="en-US" dirty="0" smtClean="0"/>
              <a:t>SMM Classwork/Homework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5201" y="1731645"/>
            <a:ext cx="10680529" cy="458914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We are doing problems </a:t>
            </a:r>
            <a:r>
              <a:rPr lang="en-US" sz="2600" dirty="0" smtClean="0"/>
              <a:t>#3</a:t>
            </a:r>
            <a:r>
              <a:rPr lang="en-US" sz="2600" dirty="0" smtClean="0"/>
              <a:t>, 5, 6, 7, 11, 12, 14, 16, 18, 20, and 21 together in class. The rest are classwork/homework. 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 smtClean="0"/>
              <a:t>other 10 problems on the Singapore </a:t>
            </a:r>
            <a:r>
              <a:rPr lang="en-US" sz="2600" dirty="0" smtClean="0"/>
              <a:t>Modeling Method </a:t>
            </a:r>
            <a:r>
              <a:rPr lang="en-US" sz="2600" dirty="0" smtClean="0"/>
              <a:t>Classwork/Homework (#1, 2, 4, 8-10, 13, 15, 17, 19) are </a:t>
            </a:r>
            <a:r>
              <a:rPr lang="en-US" sz="2600" dirty="0" smtClean="0"/>
              <a:t>due next class. Feel free to refer to your notes, and please </a:t>
            </a:r>
            <a:r>
              <a:rPr lang="en-US" sz="2600" dirty="0"/>
              <a:t>attempt to use the Singapore Modeling </a:t>
            </a:r>
            <a:r>
              <a:rPr lang="en-US" sz="2600" dirty="0" smtClean="0"/>
              <a:t>Method before you move on to another strategy. </a:t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800" b="1" dirty="0"/>
              <a:t>Do your best! Rise to the challenge! </a:t>
            </a:r>
            <a:r>
              <a:rPr lang="en-US" sz="2800" b="1" i="1" dirty="0"/>
              <a:t>Live and learn!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126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5201" y="1532853"/>
            <a:ext cx="10223329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Materials:</a:t>
            </a:r>
          </a:p>
          <a:p>
            <a:pPr lvl="1"/>
            <a:r>
              <a:rPr lang="en-US" sz="2400" dirty="0" smtClean="0"/>
              <a:t>These are upper elementary problems involving ratios and a bridge to algebra.</a:t>
            </a:r>
          </a:p>
          <a:p>
            <a:pPr lvl="1"/>
            <a:r>
              <a:rPr lang="en-US" sz="2400" dirty="0" smtClean="0"/>
              <a:t>Use a number cube to select 3 problems to work together in class. The rest are classwork. Use </a:t>
            </a:r>
            <a:r>
              <a:rPr lang="en-US" sz="2400" u="sng" dirty="0" smtClean="0"/>
              <a:t>any strategy</a:t>
            </a:r>
            <a:r>
              <a:rPr lang="en-US" sz="2400" dirty="0" smtClean="0"/>
              <a:t> to solve the problems.</a:t>
            </a:r>
          </a:p>
          <a:p>
            <a:pPr lvl="1"/>
            <a:r>
              <a:rPr lang="en-US" sz="2400" dirty="0" smtClean="0"/>
              <a:t>Debrief.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 smtClean="0"/>
              <a:t>Do your best! Rise to the challenge! Live and learn!</a:t>
            </a:r>
          </a:p>
        </p:txBody>
      </p:sp>
    </p:spTree>
    <p:extLst>
      <p:ext uri="{BB962C8B-B14F-4D97-AF65-F5344CB8AC3E}">
        <p14:creationId xmlns:p14="http://schemas.microsoft.com/office/powerpoint/2010/main" val="32835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84" y="-515460"/>
            <a:ext cx="11812905" cy="1400530"/>
          </a:xfrm>
        </p:spPr>
        <p:txBody>
          <a:bodyPr/>
          <a:lstStyle/>
          <a:p>
            <a:r>
              <a:rPr lang="en-US" dirty="0" smtClean="0"/>
              <a:t>Centers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5201" y="1532853"/>
            <a:ext cx="10223329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Materials:</a:t>
            </a:r>
          </a:p>
          <a:p>
            <a:pPr lvl="1"/>
            <a:r>
              <a:rPr lang="en-US" sz="2400" dirty="0" smtClean="0"/>
              <a:t>4 or 8 stations with folders for confidentiality</a:t>
            </a:r>
          </a:p>
          <a:p>
            <a:pPr lvl="1"/>
            <a:r>
              <a:rPr lang="en-US" sz="2400" dirty="0" smtClean="0"/>
              <a:t>This is an individual activity with groups of 4 students per station.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u="sng" dirty="0" smtClean="0"/>
              <a:t>any strategy </a:t>
            </a:r>
            <a:r>
              <a:rPr lang="en-US" sz="2400" dirty="0" smtClean="0"/>
              <a:t>to solve the problems.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 smtClean="0"/>
              <a:t>Do your best! Rise to the challenge! Live and learn!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45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345" y="-508946"/>
            <a:ext cx="9404723" cy="1400530"/>
          </a:xfrm>
        </p:spPr>
        <p:txBody>
          <a:bodyPr/>
          <a:lstStyle/>
          <a:p>
            <a:r>
              <a:rPr lang="en-US" dirty="0" smtClean="0"/>
              <a:t>For more information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083" y="1410516"/>
            <a:ext cx="11207262" cy="48074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Carpenter, T. P.,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Fennema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E., Franke, M. L., Levi, L., &amp; </a:t>
            </a:r>
            <a:r>
              <a:rPr lang="en-US" alt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Empson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B. (1999). </a:t>
            </a:r>
            <a:r>
              <a:rPr lang="en-US" alt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Children’s mathematics: </a:t>
            </a:r>
            <a:r>
              <a:rPr lang="en-US" altLang="en-US" sz="21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1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1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Cognitively </a:t>
            </a:r>
            <a:r>
              <a:rPr lang="en-US" alt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guided instruction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Portsmouth, NH: Heinemann and the National Council of Teachers of </a:t>
            </a:r>
            <a:r>
              <a:rPr lang="en-US" alt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Mathematics</a:t>
            </a:r>
            <a:r>
              <a:rPr lang="en-US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Carpenter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P., Franke, M. L., &amp; Levi, L. (2003).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Thinking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mathematically: Integrating arithmetic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algebra </a:t>
            </a:r>
            <a:b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in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elementary school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Portsmouth,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Heinemann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Darling-Hammond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(2010).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flat world and education: How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America's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 to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equity will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our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York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NY: Teachers College Press, Columbia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Englard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(2010). Raise the bar on problem solving.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Children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156-163.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Forsten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(2010).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Step-by-step model drawing: Solving word problems the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Singapore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Peterborough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NH: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Crystal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Springs Books.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Hong, K. T., Mei, Y. S., &amp; Lim, J. (2009).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Singapore model method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mathematics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Singapore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EPB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 Pacific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Ng, S. F., &amp; Lee, K. (2009). The model method: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Singapore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children's tool for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and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algebraic </a:t>
            </a:r>
            <a:b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word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problems.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Research in Mathematics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40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282-313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Walker, L. (2010).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drawing for challenging word problems: Finding solutions the 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Singapore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Peterborough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NH: Crystal Springs Books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35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975" y="7937"/>
            <a:ext cx="9404723" cy="1400530"/>
          </a:xfrm>
        </p:spPr>
        <p:txBody>
          <a:bodyPr/>
          <a:lstStyle/>
          <a:p>
            <a:r>
              <a:rPr lang="en-US" dirty="0" smtClean="0"/>
              <a:t>Thanks for working with this versatile method!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AutoShape 2" descr="Image result for thanks"/>
          <p:cNvSpPr>
            <a:spLocks noGrp="1" noChangeAspect="1" noChangeArrowheads="1"/>
          </p:cNvSpPr>
          <p:nvPr>
            <p:ph sz="quarter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4" descr="Image result for than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979" y="1904317"/>
            <a:ext cx="5064020" cy="37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3262" y="1507806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Apollo 13 Problem Solving Story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PISA and TIMSS test results/Darling Hammond’s </a:t>
            </a:r>
            <a:br>
              <a:rPr lang="en-US" sz="2400" dirty="0" smtClean="0"/>
            </a:br>
            <a:r>
              <a:rPr lang="en-US" sz="2400" i="1" dirty="0" smtClean="0"/>
              <a:t>The Flat World and Education (2010)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Singapore Math featured on NBC's Today </a:t>
            </a:r>
            <a:r>
              <a:rPr lang="en-US" sz="2400" dirty="0" smtClean="0"/>
              <a:t>Show (3:41)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https://www.youtube.com/watch?v=UwO_dukjucU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AutoShape 8" descr="Image result for apollo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539" y="402584"/>
            <a:ext cx="3072881" cy="2704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017" y="3286163"/>
            <a:ext cx="2045403" cy="26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496593"/>
              </p:ext>
            </p:extLst>
          </p:nvPr>
        </p:nvGraphicFramePr>
        <p:xfrm>
          <a:off x="659604" y="430763"/>
          <a:ext cx="10137710" cy="5853303"/>
        </p:xfrm>
        <a:graphic>
          <a:graphicData uri="http://schemas.openxmlformats.org/drawingml/2006/table">
            <a:tbl>
              <a:tblPr firstRow="1" firstCol="1" bandRow="1"/>
              <a:tblGrid>
                <a:gridCol w="1829361"/>
                <a:gridCol w="904508"/>
                <a:gridCol w="5144665"/>
                <a:gridCol w="2259176"/>
              </a:tblGrid>
              <a:tr h="646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Researcher(s)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Participants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J.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M. Brook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graders (n = 155), 5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graders (n = 167), and 6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graders (n = 150)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Singaporean public elementary schools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5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Englard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4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and 5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graders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elementary school in Florida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4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Y. Ho &amp; T. Lowrie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6 students (n = 607)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Singaporean public elementary schools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K. R. Koedinger &amp; A. Terao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 students (n = 35)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Pittsburgh area schools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1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F. Ng &amp; K. Lee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 students (n = 151)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Singaporean public elementary schools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F. Ng &amp; K. Lee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 students (n = 151), 14 primary teachers , </a:t>
                      </a:r>
                      <a:endParaRPr lang="en-US" sz="1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4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heads of department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Singaporean public elementary schools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Willis, G. B. &amp;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Fuson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K. C.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graders from two schools (n = 24 and n = 19)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public elementary schools in a small city near Chicago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474" marR="9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7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CGI/SMM Grid Paper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8521" y="1714617"/>
            <a:ext cx="11338560" cy="4572000"/>
          </a:xfrm>
        </p:spPr>
        <p:txBody>
          <a:bodyPr/>
          <a:lstStyle/>
          <a:p>
            <a:r>
              <a:rPr lang="en-US" dirty="0" smtClean="0"/>
              <a:t>Materials:</a:t>
            </a:r>
          </a:p>
          <a:p>
            <a:pPr lvl="1"/>
            <a:r>
              <a:rPr lang="en-US" dirty="0" smtClean="0"/>
              <a:t>CGI Framework Introduction/Connections to SMM</a:t>
            </a:r>
          </a:p>
          <a:p>
            <a:pPr lvl="1"/>
            <a:r>
              <a:rPr lang="en-US" dirty="0" smtClean="0"/>
              <a:t>Collaborative Problem-Solving Introductory Activity (</a:t>
            </a:r>
            <a:r>
              <a:rPr lang="en-US" dirty="0"/>
              <a:t>Groups </a:t>
            </a:r>
            <a:r>
              <a:rPr lang="en-US" dirty="0" smtClean="0"/>
              <a:t>of 3 and 4)</a:t>
            </a:r>
          </a:p>
          <a:p>
            <a:pPr lvl="2"/>
            <a:r>
              <a:rPr lang="en-US" dirty="0" err="1"/>
              <a:t>Unifix</a:t>
            </a:r>
            <a:r>
              <a:rPr lang="en-US" dirty="0"/>
              <a:t> cubes (6 x 10 </a:t>
            </a:r>
            <a:r>
              <a:rPr lang="en-US" dirty="0" smtClean="0"/>
              <a:t>cubes per group)</a:t>
            </a:r>
            <a:endParaRPr lang="en-US" dirty="0"/>
          </a:p>
          <a:p>
            <a:pPr lvl="2"/>
            <a:r>
              <a:rPr lang="en-US" dirty="0"/>
              <a:t>Centimeter </a:t>
            </a:r>
            <a:r>
              <a:rPr lang="en-US" dirty="0" smtClean="0"/>
              <a:t>grid paper </a:t>
            </a:r>
            <a:r>
              <a:rPr lang="en-US" dirty="0"/>
              <a:t>(2-sided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Debrief.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Do your best! Rise to the challenge! Live and learn!</a:t>
            </a:r>
          </a:p>
        </p:txBody>
      </p:sp>
    </p:spTree>
    <p:extLst>
      <p:ext uri="{BB962C8B-B14F-4D97-AF65-F5344CB8AC3E}">
        <p14:creationId xmlns:p14="http://schemas.microsoft.com/office/powerpoint/2010/main" val="38596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94" y="133963"/>
            <a:ext cx="11420099" cy="853567"/>
          </a:xfrm>
        </p:spPr>
        <p:txBody>
          <a:bodyPr/>
          <a:lstStyle/>
          <a:p>
            <a:r>
              <a:rPr lang="en-US" dirty="0" smtClean="0"/>
              <a:t>Step-by-step model drawing (</a:t>
            </a:r>
            <a:r>
              <a:rPr lang="en-US" sz="2400" dirty="0" err="1" smtClean="0"/>
              <a:t>Forsten</a:t>
            </a:r>
            <a:r>
              <a:rPr lang="en-US" sz="2400" dirty="0" smtClean="0"/>
              <a:t>, 2010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1589" y="1502788"/>
            <a:ext cx="10275888" cy="4956628"/>
          </a:xfrm>
        </p:spPr>
        <p:txBody>
          <a:bodyPr>
            <a:noAutofit/>
          </a:bodyPr>
          <a:lstStyle/>
          <a:p>
            <a:r>
              <a:rPr lang="en-US" sz="2600" dirty="0" smtClean="0"/>
              <a:t>1. 	Read the entire problem.</a:t>
            </a:r>
          </a:p>
          <a:p>
            <a:r>
              <a:rPr lang="en-US" sz="2600" dirty="0" smtClean="0"/>
              <a:t>2. 	Rewrite the question in sentence form, leaving a space 			for the answer.</a:t>
            </a:r>
          </a:p>
          <a:p>
            <a:r>
              <a:rPr lang="en-US" sz="2600" dirty="0" smtClean="0"/>
              <a:t>3. 	Determine who and/or what is involved in the problem.</a:t>
            </a:r>
          </a:p>
          <a:p>
            <a:r>
              <a:rPr lang="en-US" sz="2600" dirty="0" smtClean="0"/>
              <a:t>4. 	Draw the unit bar(s).</a:t>
            </a:r>
          </a:p>
          <a:p>
            <a:r>
              <a:rPr lang="en-US" sz="2600" dirty="0" smtClean="0"/>
              <a:t>5. 	Chunk the problem, adjust the unit bars, and fill in the 			question mark.</a:t>
            </a:r>
          </a:p>
          <a:p>
            <a:r>
              <a:rPr lang="en-US" sz="2600" dirty="0" smtClean="0"/>
              <a:t>6. 	Correctly compute and solve the problem.</a:t>
            </a:r>
          </a:p>
          <a:p>
            <a:r>
              <a:rPr lang="en-US" sz="2600" dirty="0" smtClean="0"/>
              <a:t>7. 	Write the answer in the sentence, and make sure the 			answer makes sense.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70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(Part-part-whole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7562" y="1624293"/>
            <a:ext cx="10355263" cy="41954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Cruise Problem: On Saturday, 1050 people went on a cruise. On Sunday, 1068 people went on a cruise. How many people went on the cruise over the 2 days?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Orchid Problem: There were 2569 visitors at Orchid Gardens. 447 of them were adults and the rest were children. How many children visited Orchid Garden?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[These problems are commonly found in Primary 3 (2</a:t>
            </a:r>
            <a:r>
              <a:rPr lang="en-US" baseline="30000" dirty="0" smtClean="0"/>
              <a:t>nd</a:t>
            </a:r>
            <a:r>
              <a:rPr lang="en-US" dirty="0" smtClean="0"/>
              <a:t> Grade) textbooks.]</a:t>
            </a:r>
          </a:p>
        </p:txBody>
      </p:sp>
    </p:spTree>
    <p:extLst>
      <p:ext uri="{BB962C8B-B14F-4D97-AF65-F5344CB8AC3E}">
        <p14:creationId xmlns:p14="http://schemas.microsoft.com/office/powerpoint/2010/main" val="30700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(Comparison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2859" y="1825625"/>
            <a:ext cx="1089091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Enrollment Problem: </a:t>
            </a:r>
            <a:r>
              <a:rPr lang="en-US" dirty="0" err="1" smtClean="0"/>
              <a:t>Dunearn</a:t>
            </a:r>
            <a:r>
              <a:rPr lang="en-US" dirty="0" smtClean="0"/>
              <a:t> Primary School had 280 pupils. Sunshine Primary School has 89 pupils more than </a:t>
            </a:r>
            <a:r>
              <a:rPr lang="en-US" dirty="0" err="1" smtClean="0"/>
              <a:t>Dunearn</a:t>
            </a:r>
            <a:r>
              <a:rPr lang="en-US" dirty="0" smtClean="0"/>
              <a:t> Primary. Excellent Primary has 62 pupils more than </a:t>
            </a:r>
            <a:r>
              <a:rPr lang="en-US" dirty="0" err="1" smtClean="0"/>
              <a:t>Dunearn</a:t>
            </a:r>
            <a:r>
              <a:rPr lang="en-US" dirty="0" smtClean="0"/>
              <a:t> Primary. How many pupils are there altogether?</a:t>
            </a:r>
          </a:p>
          <a:p>
            <a:endParaRPr lang="en-US" dirty="0" smtClean="0"/>
          </a:p>
          <a:p>
            <a:r>
              <a:rPr lang="en-US" dirty="0" smtClean="0"/>
              <a:t>Animal Problem: A cow weighs 150 kg more than a dog. A goat weighs 130 kg less than the cow. Altogether the three animals weigh 410 kg. What is the mass of the cow?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Note: Student solutions for these 2 problems will be shown in the next few slides.</a:t>
            </a:r>
          </a:p>
        </p:txBody>
      </p:sp>
    </p:spTree>
    <p:extLst>
      <p:ext uri="{BB962C8B-B14F-4D97-AF65-F5344CB8AC3E}">
        <p14:creationId xmlns:p14="http://schemas.microsoft.com/office/powerpoint/2010/main" val="27581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055" y="-489779"/>
            <a:ext cx="10825013" cy="1400530"/>
          </a:xfrm>
        </p:spPr>
        <p:txBody>
          <a:bodyPr/>
          <a:lstStyle/>
          <a:p>
            <a:r>
              <a:rPr lang="en-US" dirty="0"/>
              <a:t>Findings</a:t>
            </a:r>
            <a:r>
              <a:rPr lang="en-US" dirty="0" smtClean="0"/>
              <a:t>: Samples </a:t>
            </a:r>
            <a:r>
              <a:rPr lang="en-US" dirty="0"/>
              <a:t>of success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077" y="1696632"/>
            <a:ext cx="10515600" cy="4351338"/>
          </a:xfrm>
        </p:spPr>
        <p:txBody>
          <a:bodyPr/>
          <a:lstStyle/>
          <a:p>
            <a:r>
              <a:rPr lang="en-US" dirty="0" smtClean="0"/>
              <a:t>For example, the Enrollment Problem is an arithmetic problem using the comparative term “more than”.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28955" r="5566" b="23184"/>
          <a:stretch/>
        </p:blipFill>
        <p:spPr>
          <a:xfrm>
            <a:off x="2399957" y="2757446"/>
            <a:ext cx="7547211" cy="34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50" y="-544300"/>
            <a:ext cx="10786308" cy="1400530"/>
          </a:xfrm>
        </p:spPr>
        <p:txBody>
          <a:bodyPr/>
          <a:lstStyle/>
          <a:p>
            <a:r>
              <a:rPr lang="en-US" dirty="0"/>
              <a:t>Findings: Samples of success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5561" y="1592985"/>
            <a:ext cx="10515600" cy="435133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Animal Problem is an algebraic problem involving whole numbers.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23483" r="7280" b="20000"/>
          <a:stretch/>
        </p:blipFill>
        <p:spPr>
          <a:xfrm>
            <a:off x="2441272" y="2578056"/>
            <a:ext cx="7080913" cy="35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1109</TotalTime>
  <Words>769</Words>
  <Application>Microsoft Office PowerPoint</Application>
  <PresentationFormat>Custom</PresentationFormat>
  <Paragraphs>123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Technic</vt:lpstr>
      <vt:lpstr>Civic</vt:lpstr>
      <vt:lpstr>The Singapore Modeling Method/Box Diagramming/Picture Algebra/Strip Diagrams</vt:lpstr>
      <vt:lpstr>Introduction </vt:lpstr>
      <vt:lpstr>PowerPoint Presentation</vt:lpstr>
      <vt:lpstr>CGI/SMM Grid Paper Activity</vt:lpstr>
      <vt:lpstr>Step-by-step model drawing (Forsten, 2010)</vt:lpstr>
      <vt:lpstr>Samples (Part-part-whole model)</vt:lpstr>
      <vt:lpstr>Samples (Comparison model)</vt:lpstr>
      <vt:lpstr>Findings: Samples of success modeling</vt:lpstr>
      <vt:lpstr>Findings: Samples of success modeling</vt:lpstr>
      <vt:lpstr>Samples (multiplication &amp; division models)</vt:lpstr>
      <vt:lpstr>Problem Posing Practice</vt:lpstr>
      <vt:lpstr>PowerPoint Presentation</vt:lpstr>
      <vt:lpstr>Other Excellent Online Resources</vt:lpstr>
      <vt:lpstr>SMM Classwork/Homework</vt:lpstr>
      <vt:lpstr>Strip Diagrams</vt:lpstr>
      <vt:lpstr>Centers Activity</vt:lpstr>
      <vt:lpstr>For more information . . .</vt:lpstr>
      <vt:lpstr>Thanks for working with this versatile method!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Ng, S. F., &amp; Lee, K. (2009). The model method: Singapore children's tool for representing and solving algebraic word problems. Journal for Research in Mathematics Education, 40(3), 282-313.</dc:title>
  <dc:creator>Geoff Clement</dc:creator>
  <cp:lastModifiedBy>Clement, Geoff</cp:lastModifiedBy>
  <cp:revision>91</cp:revision>
  <dcterms:created xsi:type="dcterms:W3CDTF">2015-06-16T22:18:36Z</dcterms:created>
  <dcterms:modified xsi:type="dcterms:W3CDTF">2019-10-22T15:12:26Z</dcterms:modified>
</cp:coreProperties>
</file>